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jpg" ContentType="image/jpg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192" y="6691883"/>
            <a:ext cx="12179935" cy="166370"/>
          </a:xfrm>
          <a:custGeom>
            <a:avLst/>
            <a:gdLst/>
            <a:ahLst/>
            <a:cxnLst/>
            <a:rect l="l" t="t" r="r" b="b"/>
            <a:pathLst>
              <a:path w="12179935" h="166370">
                <a:moveTo>
                  <a:pt x="12179808" y="0"/>
                </a:moveTo>
                <a:lnTo>
                  <a:pt x="0" y="0"/>
                </a:lnTo>
                <a:lnTo>
                  <a:pt x="0" y="166114"/>
                </a:lnTo>
                <a:lnTo>
                  <a:pt x="12179808" y="166114"/>
                </a:lnTo>
                <a:lnTo>
                  <a:pt x="12179808" y="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6876" y="313943"/>
            <a:ext cx="1853183" cy="45110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25907"/>
            <a:ext cx="12192000" cy="1316990"/>
          </a:xfrm>
          <a:custGeom>
            <a:avLst/>
            <a:gdLst/>
            <a:ahLst/>
            <a:cxnLst/>
            <a:rect l="l" t="t" r="r" b="b"/>
            <a:pathLst>
              <a:path w="12192000" h="1316990">
                <a:moveTo>
                  <a:pt x="12192000" y="0"/>
                </a:moveTo>
                <a:lnTo>
                  <a:pt x="0" y="0"/>
                </a:lnTo>
                <a:lnTo>
                  <a:pt x="0" y="1316736"/>
                </a:lnTo>
                <a:lnTo>
                  <a:pt x="12192000" y="13167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25907"/>
            <a:ext cx="12192000" cy="1316990"/>
          </a:xfrm>
          <a:custGeom>
            <a:avLst/>
            <a:gdLst/>
            <a:ahLst/>
            <a:cxnLst/>
            <a:rect l="l" t="t" r="r" b="b"/>
            <a:pathLst>
              <a:path w="12192000" h="1316990">
                <a:moveTo>
                  <a:pt x="0" y="1316736"/>
                </a:moveTo>
                <a:lnTo>
                  <a:pt x="12192000" y="1316736"/>
                </a:lnTo>
                <a:lnTo>
                  <a:pt x="121920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ln w="12192">
            <a:solidFill>
              <a:srgbClr val="13395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1608" y="3150107"/>
            <a:ext cx="1245869" cy="111937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5300" y="3150107"/>
            <a:ext cx="1050798" cy="1119377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3920" y="3150107"/>
            <a:ext cx="1245870" cy="111937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06211" y="3150107"/>
            <a:ext cx="2996945" cy="11193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23740" y="3282441"/>
            <a:ext cx="406907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D4E7D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F517B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D4E7D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F517B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D4E7D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D4E7D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1316" y="6595872"/>
            <a:ext cx="246887" cy="24688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291316" y="6595872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5" h="247015">
                <a:moveTo>
                  <a:pt x="0" y="123443"/>
                </a:moveTo>
                <a:lnTo>
                  <a:pt x="9697" y="75395"/>
                </a:lnTo>
                <a:lnTo>
                  <a:pt x="36147" y="36156"/>
                </a:lnTo>
                <a:lnTo>
                  <a:pt x="75384" y="9701"/>
                </a:lnTo>
                <a:lnTo>
                  <a:pt x="123443" y="0"/>
                </a:lnTo>
                <a:lnTo>
                  <a:pt x="171503" y="9701"/>
                </a:lnTo>
                <a:lnTo>
                  <a:pt x="210740" y="36156"/>
                </a:lnTo>
                <a:lnTo>
                  <a:pt x="237190" y="75395"/>
                </a:lnTo>
                <a:lnTo>
                  <a:pt x="246887" y="123443"/>
                </a:lnTo>
                <a:lnTo>
                  <a:pt x="237190" y="171493"/>
                </a:lnTo>
                <a:lnTo>
                  <a:pt x="210740" y="210732"/>
                </a:lnTo>
                <a:lnTo>
                  <a:pt x="171503" y="237187"/>
                </a:lnTo>
                <a:lnTo>
                  <a:pt x="123443" y="246887"/>
                </a:lnTo>
                <a:lnTo>
                  <a:pt x="75384" y="237187"/>
                </a:lnTo>
                <a:lnTo>
                  <a:pt x="36147" y="210732"/>
                </a:lnTo>
                <a:lnTo>
                  <a:pt x="9697" y="171493"/>
                </a:lnTo>
                <a:lnTo>
                  <a:pt x="0" y="123443"/>
                </a:lnTo>
                <a:close/>
              </a:path>
            </a:pathLst>
          </a:custGeom>
          <a:ln w="12192">
            <a:solidFill>
              <a:srgbClr val="1286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57427" y="6691883"/>
            <a:ext cx="11435080" cy="166370"/>
          </a:xfrm>
          <a:custGeom>
            <a:avLst/>
            <a:gdLst/>
            <a:ahLst/>
            <a:cxnLst/>
            <a:rect l="l" t="t" r="r" b="b"/>
            <a:pathLst>
              <a:path w="11435080" h="166370">
                <a:moveTo>
                  <a:pt x="0" y="166114"/>
                </a:moveTo>
                <a:lnTo>
                  <a:pt x="11434572" y="166114"/>
                </a:lnTo>
                <a:lnTo>
                  <a:pt x="11434572" y="0"/>
                </a:lnTo>
                <a:lnTo>
                  <a:pt x="0" y="0"/>
                </a:lnTo>
                <a:lnTo>
                  <a:pt x="0" y="166114"/>
                </a:lnTo>
                <a:close/>
              </a:path>
            </a:pathLst>
          </a:custGeom>
          <a:solidFill>
            <a:srgbClr val="1286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6691883"/>
            <a:ext cx="757555" cy="166370"/>
          </a:xfrm>
          <a:custGeom>
            <a:avLst/>
            <a:gdLst/>
            <a:ahLst/>
            <a:cxnLst/>
            <a:rect l="l" t="t" r="r" b="b"/>
            <a:pathLst>
              <a:path w="757555" h="166370">
                <a:moveTo>
                  <a:pt x="757428" y="166114"/>
                </a:moveTo>
                <a:lnTo>
                  <a:pt x="757428" y="0"/>
                </a:lnTo>
                <a:lnTo>
                  <a:pt x="0" y="0"/>
                </a:lnTo>
                <a:lnTo>
                  <a:pt x="0" y="166114"/>
                </a:lnTo>
                <a:lnTo>
                  <a:pt x="757428" y="166114"/>
                </a:lnTo>
                <a:close/>
              </a:path>
            </a:pathLst>
          </a:custGeom>
          <a:solidFill>
            <a:srgbClr val="2D4E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191" y="6691883"/>
            <a:ext cx="12179935" cy="166370"/>
          </a:xfrm>
          <a:custGeom>
            <a:avLst/>
            <a:gdLst/>
            <a:ahLst/>
            <a:cxnLst/>
            <a:rect l="l" t="t" r="r" b="b"/>
            <a:pathLst>
              <a:path w="12179935" h="166370">
                <a:moveTo>
                  <a:pt x="12179808" y="0"/>
                </a:moveTo>
                <a:lnTo>
                  <a:pt x="0" y="0"/>
                </a:lnTo>
                <a:lnTo>
                  <a:pt x="0" y="166114"/>
                </a:lnTo>
                <a:lnTo>
                  <a:pt x="12179808" y="166114"/>
                </a:lnTo>
                <a:lnTo>
                  <a:pt x="12179808" y="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6876" y="313943"/>
            <a:ext cx="1853183" cy="45110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26136" y="359409"/>
            <a:ext cx="1386840" cy="433070"/>
          </a:xfrm>
          <a:custGeom>
            <a:avLst/>
            <a:gdLst/>
            <a:ahLst/>
            <a:cxnLst/>
            <a:rect l="l" t="t" r="r" b="b"/>
            <a:pathLst>
              <a:path w="1386839" h="433070">
                <a:moveTo>
                  <a:pt x="1386840" y="421640"/>
                </a:moveTo>
                <a:lnTo>
                  <a:pt x="168846" y="421640"/>
                </a:lnTo>
                <a:lnTo>
                  <a:pt x="168846" y="414020"/>
                </a:lnTo>
                <a:lnTo>
                  <a:pt x="168846" y="15240"/>
                </a:lnTo>
                <a:lnTo>
                  <a:pt x="168846" y="0"/>
                </a:lnTo>
                <a:lnTo>
                  <a:pt x="79552" y="0"/>
                </a:lnTo>
                <a:lnTo>
                  <a:pt x="79552" y="15240"/>
                </a:lnTo>
                <a:lnTo>
                  <a:pt x="79552" y="414020"/>
                </a:lnTo>
                <a:lnTo>
                  <a:pt x="33832" y="414020"/>
                </a:lnTo>
                <a:lnTo>
                  <a:pt x="33832" y="15240"/>
                </a:lnTo>
                <a:lnTo>
                  <a:pt x="33832" y="0"/>
                </a:lnTo>
                <a:lnTo>
                  <a:pt x="0" y="0"/>
                </a:lnTo>
                <a:lnTo>
                  <a:pt x="0" y="15240"/>
                </a:lnTo>
                <a:lnTo>
                  <a:pt x="0" y="414020"/>
                </a:lnTo>
                <a:lnTo>
                  <a:pt x="0" y="421640"/>
                </a:lnTo>
                <a:lnTo>
                  <a:pt x="0" y="433070"/>
                </a:lnTo>
                <a:lnTo>
                  <a:pt x="107289" y="433070"/>
                </a:lnTo>
                <a:lnTo>
                  <a:pt x="107289" y="421640"/>
                </a:lnTo>
                <a:lnTo>
                  <a:pt x="107289" y="414020"/>
                </a:lnTo>
                <a:lnTo>
                  <a:pt x="107289" y="15240"/>
                </a:lnTo>
                <a:lnTo>
                  <a:pt x="153009" y="15240"/>
                </a:lnTo>
                <a:lnTo>
                  <a:pt x="153009" y="414020"/>
                </a:lnTo>
                <a:lnTo>
                  <a:pt x="153009" y="421640"/>
                </a:lnTo>
                <a:lnTo>
                  <a:pt x="153009" y="433070"/>
                </a:lnTo>
                <a:lnTo>
                  <a:pt x="1386840" y="433070"/>
                </a:lnTo>
                <a:lnTo>
                  <a:pt x="1386840" y="42164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303" y="302513"/>
            <a:ext cx="295656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D4E7D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1791" y="2837434"/>
            <a:ext cx="5182870" cy="273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F517B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4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4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17.png"/><Relationship Id="rId14" Type="http://schemas.openxmlformats.org/officeDocument/2006/relationships/image" Target="../media/image7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78.png"/><Relationship Id="rId7" Type="http://schemas.openxmlformats.org/officeDocument/2006/relationships/image" Target="../media/image17.png"/><Relationship Id="rId8" Type="http://schemas.openxmlformats.org/officeDocument/2006/relationships/image" Target="../media/image7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17.png"/><Relationship Id="rId4" Type="http://schemas.openxmlformats.org/officeDocument/2006/relationships/image" Target="../media/image79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5.png"/><Relationship Id="rId4" Type="http://schemas.openxmlformats.org/officeDocument/2006/relationships/image" Target="../media/image101.png"/><Relationship Id="rId5" Type="http://schemas.openxmlformats.org/officeDocument/2006/relationships/image" Target="../media/image10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107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3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3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97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3" Type="http://schemas.openxmlformats.org/officeDocument/2006/relationships/image" Target="../media/image10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38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9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9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3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3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7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7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66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66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6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7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8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6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66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2.png"/><Relationship Id="rId3" Type="http://schemas.openxmlformats.org/officeDocument/2006/relationships/image" Target="../media/image173.jp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72.png"/><Relationship Id="rId4" Type="http://schemas.openxmlformats.org/officeDocument/2006/relationships/image" Target="../media/image179.png"/><Relationship Id="rId5" Type="http://schemas.openxmlformats.org/officeDocument/2006/relationships/image" Target="../media/image180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1.png"/><Relationship Id="rId3" Type="http://schemas.openxmlformats.org/officeDocument/2006/relationships/image" Target="../media/image109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83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92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Relationship Id="rId3" Type="http://schemas.openxmlformats.org/officeDocument/2006/relationships/image" Target="../media/image191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15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165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2.png"/><Relationship Id="rId3" Type="http://schemas.openxmlformats.org/officeDocument/2006/relationships/image" Target="../media/image227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72.png"/><Relationship Id="rId4" Type="http://schemas.openxmlformats.org/officeDocument/2006/relationships/image" Target="../media/image228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72.png"/><Relationship Id="rId4" Type="http://schemas.openxmlformats.org/officeDocument/2006/relationships/image" Target="../media/image228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72.png"/><Relationship Id="rId4" Type="http://schemas.openxmlformats.org/officeDocument/2006/relationships/image" Target="../media/image22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97050" algn="l"/>
              </a:tabLst>
            </a:pPr>
            <a:r>
              <a:rPr dirty="0" sz="4000" spc="560">
                <a:solidFill>
                  <a:srgbClr val="C00000"/>
                </a:solidFill>
              </a:rPr>
              <a:t>第</a:t>
            </a:r>
            <a:r>
              <a:rPr dirty="0" sz="4000" spc="-30">
                <a:solidFill>
                  <a:srgbClr val="C00000"/>
                </a:solidFill>
              </a:rPr>
              <a:t>7</a:t>
            </a:r>
            <a:r>
              <a:rPr dirty="0" sz="4000" spc="-590">
                <a:solidFill>
                  <a:srgbClr val="C00000"/>
                </a:solidFill>
              </a:rPr>
              <a:t> </a:t>
            </a:r>
            <a:r>
              <a:rPr dirty="0" sz="4000" spc="-50">
                <a:solidFill>
                  <a:srgbClr val="C00000"/>
                </a:solidFill>
              </a:rPr>
              <a:t>章</a:t>
            </a:r>
            <a:r>
              <a:rPr dirty="0" sz="4000">
                <a:solidFill>
                  <a:srgbClr val="C00000"/>
                </a:solidFill>
              </a:rPr>
              <a:t>	</a:t>
            </a:r>
            <a:r>
              <a:rPr dirty="0" sz="4000" spc="560">
                <a:solidFill>
                  <a:srgbClr val="C00000"/>
                </a:solidFill>
              </a:rPr>
              <a:t>主</a:t>
            </a:r>
            <a:r>
              <a:rPr dirty="0" sz="4000" spc="560">
                <a:solidFill>
                  <a:srgbClr val="C00000"/>
                </a:solidFill>
              </a:rPr>
              <a:t>存</a:t>
            </a:r>
            <a:r>
              <a:rPr dirty="0" sz="4000" spc="560">
                <a:solidFill>
                  <a:srgbClr val="C00000"/>
                </a:solidFill>
              </a:rPr>
              <a:t>管</a:t>
            </a:r>
            <a:r>
              <a:rPr dirty="0" sz="4000" spc="-50">
                <a:solidFill>
                  <a:srgbClr val="C00000"/>
                </a:solidFill>
              </a:rPr>
              <a:t>理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-6095" y="388620"/>
            <a:ext cx="12204700" cy="6457315"/>
            <a:chOff x="-6095" y="388620"/>
            <a:chExt cx="12204700" cy="6457315"/>
          </a:xfrm>
        </p:grpSpPr>
        <p:sp>
          <p:nvSpPr>
            <p:cNvPr id="4" name="object 4" descr=""/>
            <p:cNvSpPr/>
            <p:nvPr/>
          </p:nvSpPr>
          <p:spPr>
            <a:xfrm>
              <a:off x="0" y="5714998"/>
              <a:ext cx="12192000" cy="1125220"/>
            </a:xfrm>
            <a:custGeom>
              <a:avLst/>
              <a:gdLst/>
              <a:ahLst/>
              <a:cxnLst/>
              <a:rect l="l" t="t" r="r" b="b"/>
              <a:pathLst>
                <a:path w="12192000" h="1125220">
                  <a:moveTo>
                    <a:pt x="12192000" y="0"/>
                  </a:moveTo>
                  <a:lnTo>
                    <a:pt x="0" y="0"/>
                  </a:lnTo>
                  <a:lnTo>
                    <a:pt x="0" y="1124711"/>
                  </a:lnTo>
                  <a:lnTo>
                    <a:pt x="12192000" y="11247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5714998"/>
              <a:ext cx="12192000" cy="1125220"/>
            </a:xfrm>
            <a:custGeom>
              <a:avLst/>
              <a:gdLst/>
              <a:ahLst/>
              <a:cxnLst/>
              <a:rect l="l" t="t" r="r" b="b"/>
              <a:pathLst>
                <a:path w="12192000" h="1125220">
                  <a:moveTo>
                    <a:pt x="0" y="1124711"/>
                  </a:moveTo>
                  <a:lnTo>
                    <a:pt x="12192000" y="1124711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124711"/>
                  </a:lnTo>
                  <a:close/>
                </a:path>
              </a:pathLst>
            </a:custGeom>
            <a:ln w="12192">
              <a:solidFill>
                <a:srgbClr val="1339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248" y="388620"/>
              <a:ext cx="2755392" cy="664463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543927" y="4775708"/>
            <a:ext cx="36588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1F517B"/>
                </a:solidFill>
                <a:latin typeface="微软雅黑"/>
                <a:cs typeface="微软雅黑"/>
              </a:rPr>
              <a:t>华中科技大学计算机学院 谢美意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2800" y="1988820"/>
            <a:ext cx="5486400" cy="15179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9" y="972311"/>
              <a:ext cx="521982" cy="6774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972311"/>
              <a:ext cx="590549" cy="6774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444" y="972311"/>
              <a:ext cx="521982" cy="6774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755" y="972311"/>
              <a:ext cx="1012697" cy="6774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6355" y="972311"/>
              <a:ext cx="2536697" cy="6774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9955" y="972311"/>
              <a:ext cx="1012698" cy="67741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137919" y="1048892"/>
            <a:ext cx="3895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A40020"/>
                </a:solidFill>
                <a:latin typeface="微软雅黑"/>
                <a:cs typeface="微软雅黑"/>
              </a:rPr>
              <a:t>(5</a:t>
            </a:r>
            <a:r>
              <a:rPr dirty="0" sz="2400" spc="-5" b="1">
                <a:solidFill>
                  <a:srgbClr val="A40020"/>
                </a:solidFill>
                <a:latin typeface="微软雅黑"/>
                <a:cs typeface="微软雅黑"/>
              </a:rPr>
              <a:t>) 程序地址空间与主存空间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38327" y="211836"/>
            <a:ext cx="2314575" cy="787400"/>
            <a:chOff x="338327" y="211836"/>
            <a:chExt cx="2314575" cy="787400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327" y="211836"/>
              <a:ext cx="893826" cy="78714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047" y="211836"/>
              <a:ext cx="822197" cy="78714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140" y="211836"/>
              <a:ext cx="1532382" cy="78714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18738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1.</a:t>
            </a:r>
            <a:r>
              <a:rPr dirty="0" spc="-20">
                <a:solidFill>
                  <a:srgbClr val="990000"/>
                </a:solidFill>
              </a:rPr>
              <a:t> 几</a:t>
            </a:r>
            <a:r>
              <a:rPr dirty="0" spc="-35">
                <a:solidFill>
                  <a:srgbClr val="990000"/>
                </a:solidFill>
              </a:rPr>
              <a:t>个</a:t>
            </a:r>
            <a:r>
              <a:rPr dirty="0" spc="-35">
                <a:solidFill>
                  <a:srgbClr val="990000"/>
                </a:solidFill>
              </a:rPr>
              <a:t>概</a:t>
            </a:r>
            <a:r>
              <a:rPr dirty="0" spc="-50">
                <a:solidFill>
                  <a:srgbClr val="990000"/>
                </a:solidFill>
              </a:rPr>
              <a:t>念</a:t>
            </a:r>
          </a:p>
        </p:txBody>
      </p:sp>
      <p:grpSp>
        <p:nvGrpSpPr>
          <p:cNvPr id="15" name="object 15" descr=""/>
          <p:cNvGrpSpPr/>
          <p:nvPr/>
        </p:nvGrpSpPr>
        <p:grpSpPr>
          <a:xfrm>
            <a:off x="7283005" y="2308669"/>
            <a:ext cx="1654175" cy="3039745"/>
            <a:chOff x="7283005" y="2308669"/>
            <a:chExt cx="1654175" cy="3039745"/>
          </a:xfrm>
        </p:grpSpPr>
        <p:sp>
          <p:nvSpPr>
            <p:cNvPr id="16" name="object 16" descr=""/>
            <p:cNvSpPr/>
            <p:nvPr/>
          </p:nvSpPr>
          <p:spPr>
            <a:xfrm>
              <a:off x="7287768" y="2313432"/>
              <a:ext cx="1644650" cy="3030220"/>
            </a:xfrm>
            <a:custGeom>
              <a:avLst/>
              <a:gdLst/>
              <a:ahLst/>
              <a:cxnLst/>
              <a:rect l="l" t="t" r="r" b="b"/>
              <a:pathLst>
                <a:path w="1644650" h="3030220">
                  <a:moveTo>
                    <a:pt x="1644396" y="0"/>
                  </a:moveTo>
                  <a:lnTo>
                    <a:pt x="0" y="0"/>
                  </a:lnTo>
                  <a:lnTo>
                    <a:pt x="0" y="3029712"/>
                  </a:lnTo>
                  <a:lnTo>
                    <a:pt x="1644396" y="3029712"/>
                  </a:lnTo>
                  <a:lnTo>
                    <a:pt x="164439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287768" y="2313432"/>
              <a:ext cx="1644650" cy="3030220"/>
            </a:xfrm>
            <a:custGeom>
              <a:avLst/>
              <a:gdLst/>
              <a:ahLst/>
              <a:cxnLst/>
              <a:rect l="l" t="t" r="r" b="b"/>
              <a:pathLst>
                <a:path w="1644650" h="3030220">
                  <a:moveTo>
                    <a:pt x="0" y="3029712"/>
                  </a:moveTo>
                  <a:lnTo>
                    <a:pt x="1644396" y="3029712"/>
                  </a:lnTo>
                  <a:lnTo>
                    <a:pt x="1644396" y="0"/>
                  </a:lnTo>
                  <a:lnTo>
                    <a:pt x="0" y="0"/>
                  </a:lnTo>
                  <a:lnTo>
                    <a:pt x="0" y="30297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287768" y="2622804"/>
              <a:ext cx="1644650" cy="2254250"/>
            </a:xfrm>
            <a:custGeom>
              <a:avLst/>
              <a:gdLst/>
              <a:ahLst/>
              <a:cxnLst/>
              <a:rect l="l" t="t" r="r" b="b"/>
              <a:pathLst>
                <a:path w="1644650" h="2254250">
                  <a:moveTo>
                    <a:pt x="0" y="0"/>
                  </a:moveTo>
                  <a:lnTo>
                    <a:pt x="1644396" y="0"/>
                  </a:lnTo>
                </a:path>
                <a:path w="1644650" h="2254250">
                  <a:moveTo>
                    <a:pt x="0" y="388620"/>
                  </a:moveTo>
                  <a:lnTo>
                    <a:pt x="1644396" y="388620"/>
                  </a:lnTo>
                </a:path>
                <a:path w="1644650" h="2254250">
                  <a:moveTo>
                    <a:pt x="0" y="777240"/>
                  </a:moveTo>
                  <a:lnTo>
                    <a:pt x="1644396" y="777240"/>
                  </a:lnTo>
                </a:path>
                <a:path w="1644650" h="2254250">
                  <a:moveTo>
                    <a:pt x="0" y="1865376"/>
                  </a:moveTo>
                  <a:lnTo>
                    <a:pt x="1644396" y="1865376"/>
                  </a:lnTo>
                </a:path>
                <a:path w="1644650" h="2254250">
                  <a:moveTo>
                    <a:pt x="0" y="2253996"/>
                  </a:moveTo>
                  <a:lnTo>
                    <a:pt x="1644396" y="22539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022972" y="2085238"/>
            <a:ext cx="127000" cy="67945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1600" spc="-5" b="1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600" spc="-5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818121" y="5088828"/>
            <a:ext cx="1744980" cy="60769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600" spc="-30" b="1">
                <a:latin typeface="Times New Roman"/>
                <a:cs typeface="Times New Roman"/>
              </a:rPr>
              <a:t>m-</a:t>
            </a:r>
            <a:r>
              <a:rPr dirty="0" sz="1600" spc="-50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920750">
              <a:lnSpc>
                <a:spcPct val="100000"/>
              </a:lnSpc>
              <a:spcBef>
                <a:spcPts val="370"/>
              </a:spcBef>
            </a:pPr>
            <a:r>
              <a:rPr dirty="0" sz="1600" spc="-25">
                <a:latin typeface="微软雅黑"/>
                <a:cs typeface="微软雅黑"/>
              </a:rPr>
              <a:t>主</a:t>
            </a:r>
            <a:r>
              <a:rPr dirty="0" sz="1600" spc="-25">
                <a:latin typeface="微软雅黑"/>
                <a:cs typeface="微软雅黑"/>
              </a:rPr>
              <a:t>存</a:t>
            </a:r>
            <a:r>
              <a:rPr dirty="0" sz="1600" spc="-25">
                <a:latin typeface="微软雅黑"/>
                <a:cs typeface="微软雅黑"/>
              </a:rPr>
              <a:t>空</a:t>
            </a:r>
            <a:r>
              <a:rPr dirty="0" sz="1600" spc="-50"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087433" y="1723453"/>
            <a:ext cx="1312545" cy="4142740"/>
            <a:chOff x="3087433" y="1723453"/>
            <a:chExt cx="1312545" cy="4142740"/>
          </a:xfrm>
        </p:grpSpPr>
        <p:sp>
          <p:nvSpPr>
            <p:cNvPr id="22" name="object 22" descr=""/>
            <p:cNvSpPr/>
            <p:nvPr/>
          </p:nvSpPr>
          <p:spPr>
            <a:xfrm>
              <a:off x="3104387" y="1728216"/>
              <a:ext cx="1290955" cy="1300480"/>
            </a:xfrm>
            <a:custGeom>
              <a:avLst/>
              <a:gdLst/>
              <a:ahLst/>
              <a:cxnLst/>
              <a:rect l="l" t="t" r="r" b="b"/>
              <a:pathLst>
                <a:path w="1290954" h="1300480">
                  <a:moveTo>
                    <a:pt x="1290827" y="0"/>
                  </a:moveTo>
                  <a:lnTo>
                    <a:pt x="0" y="0"/>
                  </a:lnTo>
                  <a:lnTo>
                    <a:pt x="0" y="1299972"/>
                  </a:lnTo>
                  <a:lnTo>
                    <a:pt x="1290827" y="1299972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104387" y="1728216"/>
              <a:ext cx="1290955" cy="1300480"/>
            </a:xfrm>
            <a:custGeom>
              <a:avLst/>
              <a:gdLst/>
              <a:ahLst/>
              <a:cxnLst/>
              <a:rect l="l" t="t" r="r" b="b"/>
              <a:pathLst>
                <a:path w="1290954" h="1300480">
                  <a:moveTo>
                    <a:pt x="0" y="1299972"/>
                  </a:moveTo>
                  <a:lnTo>
                    <a:pt x="1290827" y="1299972"/>
                  </a:lnTo>
                  <a:lnTo>
                    <a:pt x="1290827" y="0"/>
                  </a:lnTo>
                  <a:lnTo>
                    <a:pt x="0" y="0"/>
                  </a:lnTo>
                  <a:lnTo>
                    <a:pt x="0" y="12999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092195" y="1860804"/>
              <a:ext cx="1303020" cy="966469"/>
            </a:xfrm>
            <a:custGeom>
              <a:avLst/>
              <a:gdLst/>
              <a:ahLst/>
              <a:cxnLst/>
              <a:rect l="l" t="t" r="r" b="b"/>
              <a:pathLst>
                <a:path w="1303020" h="966469">
                  <a:moveTo>
                    <a:pt x="12192" y="0"/>
                  </a:moveTo>
                  <a:lnTo>
                    <a:pt x="1303020" y="0"/>
                  </a:lnTo>
                </a:path>
                <a:path w="1303020" h="966469">
                  <a:moveTo>
                    <a:pt x="12192" y="167640"/>
                  </a:moveTo>
                  <a:lnTo>
                    <a:pt x="1303020" y="167640"/>
                  </a:lnTo>
                </a:path>
                <a:path w="1303020" h="966469">
                  <a:moveTo>
                    <a:pt x="12192" y="801624"/>
                  </a:moveTo>
                  <a:lnTo>
                    <a:pt x="1303020" y="801624"/>
                  </a:lnTo>
                </a:path>
                <a:path w="1303020" h="966469">
                  <a:moveTo>
                    <a:pt x="12192" y="966216"/>
                  </a:moveTo>
                  <a:lnTo>
                    <a:pt x="1303020" y="966216"/>
                  </a:lnTo>
                </a:path>
                <a:path w="1303020" h="966469">
                  <a:moveTo>
                    <a:pt x="0" y="358140"/>
                  </a:moveTo>
                  <a:lnTo>
                    <a:pt x="1290828" y="3581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104387" y="4561332"/>
              <a:ext cx="1290955" cy="1300480"/>
            </a:xfrm>
            <a:custGeom>
              <a:avLst/>
              <a:gdLst/>
              <a:ahLst/>
              <a:cxnLst/>
              <a:rect l="l" t="t" r="r" b="b"/>
              <a:pathLst>
                <a:path w="1290954" h="1300479">
                  <a:moveTo>
                    <a:pt x="1290827" y="0"/>
                  </a:moveTo>
                  <a:lnTo>
                    <a:pt x="0" y="0"/>
                  </a:lnTo>
                  <a:lnTo>
                    <a:pt x="0" y="1299972"/>
                  </a:lnTo>
                  <a:lnTo>
                    <a:pt x="1290827" y="1299972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104387" y="4561332"/>
              <a:ext cx="1290955" cy="1300480"/>
            </a:xfrm>
            <a:custGeom>
              <a:avLst/>
              <a:gdLst/>
              <a:ahLst/>
              <a:cxnLst/>
              <a:rect l="l" t="t" r="r" b="b"/>
              <a:pathLst>
                <a:path w="1290954" h="1300479">
                  <a:moveTo>
                    <a:pt x="0" y="1299972"/>
                  </a:moveTo>
                  <a:lnTo>
                    <a:pt x="1290827" y="1299972"/>
                  </a:lnTo>
                  <a:lnTo>
                    <a:pt x="1290827" y="0"/>
                  </a:lnTo>
                  <a:lnTo>
                    <a:pt x="0" y="0"/>
                  </a:lnTo>
                  <a:lnTo>
                    <a:pt x="0" y="129997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104387" y="4693920"/>
              <a:ext cx="1290955" cy="967740"/>
            </a:xfrm>
            <a:custGeom>
              <a:avLst/>
              <a:gdLst/>
              <a:ahLst/>
              <a:cxnLst/>
              <a:rect l="l" t="t" r="r" b="b"/>
              <a:pathLst>
                <a:path w="1290954" h="967739">
                  <a:moveTo>
                    <a:pt x="0" y="0"/>
                  </a:moveTo>
                  <a:lnTo>
                    <a:pt x="1290827" y="1523"/>
                  </a:lnTo>
                </a:path>
                <a:path w="1290954" h="967739">
                  <a:moveTo>
                    <a:pt x="0" y="167639"/>
                  </a:moveTo>
                  <a:lnTo>
                    <a:pt x="1290827" y="169163"/>
                  </a:lnTo>
                </a:path>
                <a:path w="1290954" h="967739">
                  <a:moveTo>
                    <a:pt x="0" y="800099"/>
                  </a:moveTo>
                  <a:lnTo>
                    <a:pt x="1290827" y="801623"/>
                  </a:lnTo>
                </a:path>
                <a:path w="1290954" h="967739">
                  <a:moveTo>
                    <a:pt x="0" y="964691"/>
                  </a:moveTo>
                  <a:lnTo>
                    <a:pt x="1290827" y="9677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2915792" y="1469161"/>
            <a:ext cx="127000" cy="62230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600" spc="-5" b="1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600" spc="-5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767964" y="5506224"/>
            <a:ext cx="1696720" cy="71247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1600" spc="-25" b="1">
                <a:latin typeface="Times New Roman"/>
                <a:cs typeface="Times New Roman"/>
              </a:rPr>
              <a:t>k-</a:t>
            </a:r>
            <a:r>
              <a:rPr dirty="0" sz="1600" spc="-50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  <a:spcBef>
                <a:spcPts val="780"/>
              </a:spcBef>
            </a:pPr>
            <a:r>
              <a:rPr dirty="0" sz="1600" spc="-25">
                <a:latin typeface="微软雅黑"/>
                <a:cs typeface="微软雅黑"/>
              </a:rPr>
              <a:t>程</a:t>
            </a:r>
            <a:r>
              <a:rPr dirty="0" sz="1600">
                <a:latin typeface="微软雅黑"/>
                <a:cs typeface="微软雅黑"/>
              </a:rPr>
              <a:t>序</a:t>
            </a:r>
            <a:r>
              <a:rPr dirty="0" sz="1600" spc="10">
                <a:latin typeface="微软雅黑"/>
                <a:cs typeface="微软雅黑"/>
              </a:rPr>
              <a:t> </a:t>
            </a:r>
            <a:r>
              <a:rPr dirty="0" sz="1600">
                <a:latin typeface="微软雅黑"/>
                <a:cs typeface="微软雅黑"/>
              </a:rPr>
              <a:t>i</a:t>
            </a:r>
            <a:r>
              <a:rPr dirty="0" sz="1600" spc="-10">
                <a:latin typeface="微软雅黑"/>
                <a:cs typeface="微软雅黑"/>
              </a:rPr>
              <a:t> 地</a:t>
            </a:r>
            <a:r>
              <a:rPr dirty="0" sz="1600" spc="-25">
                <a:latin typeface="微软雅黑"/>
                <a:cs typeface="微软雅黑"/>
              </a:rPr>
              <a:t>址</a:t>
            </a:r>
            <a:r>
              <a:rPr dirty="0" sz="1600" spc="-25">
                <a:latin typeface="微软雅黑"/>
                <a:cs typeface="微软雅黑"/>
              </a:rPr>
              <a:t>空</a:t>
            </a:r>
            <a:r>
              <a:rPr dirty="0" sz="1600" spc="-50"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087623" y="2112010"/>
            <a:ext cx="3547110" cy="2992755"/>
            <a:chOff x="3087623" y="2112010"/>
            <a:chExt cx="3547110" cy="2992755"/>
          </a:xfrm>
        </p:grpSpPr>
        <p:sp>
          <p:nvSpPr>
            <p:cNvPr id="31" name="object 31" descr=""/>
            <p:cNvSpPr/>
            <p:nvPr/>
          </p:nvSpPr>
          <p:spPr>
            <a:xfrm>
              <a:off x="3092195" y="5053583"/>
              <a:ext cx="1290955" cy="1905"/>
            </a:xfrm>
            <a:custGeom>
              <a:avLst/>
              <a:gdLst/>
              <a:ahLst/>
              <a:cxnLst/>
              <a:rect l="l" t="t" r="r" b="b"/>
              <a:pathLst>
                <a:path w="1290954" h="1904">
                  <a:moveTo>
                    <a:pt x="0" y="0"/>
                  </a:moveTo>
                  <a:lnTo>
                    <a:pt x="1290828" y="15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590288" y="2112009"/>
              <a:ext cx="2044700" cy="2992755"/>
            </a:xfrm>
            <a:custGeom>
              <a:avLst/>
              <a:gdLst/>
              <a:ahLst/>
              <a:cxnLst/>
              <a:rect l="l" t="t" r="r" b="b"/>
              <a:pathLst>
                <a:path w="2044700" h="2992754">
                  <a:moveTo>
                    <a:pt x="1977390" y="2317496"/>
                  </a:moveTo>
                  <a:lnTo>
                    <a:pt x="1856994" y="2320036"/>
                  </a:lnTo>
                  <a:lnTo>
                    <a:pt x="1863369" y="2337993"/>
                  </a:lnTo>
                  <a:lnTo>
                    <a:pt x="133096" y="2956433"/>
                  </a:lnTo>
                  <a:lnTo>
                    <a:pt x="145796" y="2992247"/>
                  </a:lnTo>
                  <a:lnTo>
                    <a:pt x="1876158" y="2373934"/>
                  </a:lnTo>
                  <a:lnTo>
                    <a:pt x="1882521" y="2391791"/>
                  </a:lnTo>
                  <a:lnTo>
                    <a:pt x="1959381" y="2331593"/>
                  </a:lnTo>
                  <a:lnTo>
                    <a:pt x="1977390" y="2317496"/>
                  </a:lnTo>
                  <a:close/>
                </a:path>
                <a:path w="2044700" h="2992754">
                  <a:moveTo>
                    <a:pt x="1977390" y="1398524"/>
                  </a:moveTo>
                  <a:lnTo>
                    <a:pt x="1920240" y="1379474"/>
                  </a:lnTo>
                  <a:lnTo>
                    <a:pt x="1863090" y="1360424"/>
                  </a:lnTo>
                  <a:lnTo>
                    <a:pt x="1863090" y="1379474"/>
                  </a:lnTo>
                  <a:lnTo>
                    <a:pt x="72390" y="1379474"/>
                  </a:lnTo>
                  <a:lnTo>
                    <a:pt x="72390" y="1417586"/>
                  </a:lnTo>
                  <a:lnTo>
                    <a:pt x="1863090" y="1417586"/>
                  </a:lnTo>
                  <a:lnTo>
                    <a:pt x="1863090" y="1436636"/>
                  </a:lnTo>
                  <a:lnTo>
                    <a:pt x="1920240" y="1417586"/>
                  </a:lnTo>
                  <a:lnTo>
                    <a:pt x="1977390" y="1398524"/>
                  </a:lnTo>
                  <a:close/>
                </a:path>
                <a:path w="2044700" h="2992754">
                  <a:moveTo>
                    <a:pt x="2044433" y="807212"/>
                  </a:moveTo>
                  <a:lnTo>
                    <a:pt x="2024341" y="790575"/>
                  </a:lnTo>
                  <a:lnTo>
                    <a:pt x="1951609" y="730377"/>
                  </a:lnTo>
                  <a:lnTo>
                    <a:pt x="1944725" y="748131"/>
                  </a:lnTo>
                  <a:lnTo>
                    <a:pt x="13716" y="0"/>
                  </a:lnTo>
                  <a:lnTo>
                    <a:pt x="0" y="35560"/>
                  </a:lnTo>
                  <a:lnTo>
                    <a:pt x="1930933" y="783704"/>
                  </a:lnTo>
                  <a:lnTo>
                    <a:pt x="1924050" y="801497"/>
                  </a:lnTo>
                  <a:lnTo>
                    <a:pt x="2044433" y="8072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2753614" y="2759608"/>
            <a:ext cx="1654810" cy="216471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600" spc="-10" b="1">
                <a:latin typeface="Times New Roman"/>
                <a:cs typeface="Times New Roman"/>
              </a:rPr>
              <a:t>n-</a:t>
            </a:r>
            <a:r>
              <a:rPr dirty="0" sz="1600" spc="-50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algn="ctr" marL="293370">
              <a:lnSpc>
                <a:spcPct val="100000"/>
              </a:lnSpc>
              <a:spcBef>
                <a:spcPts val="334"/>
              </a:spcBef>
            </a:pPr>
            <a:r>
              <a:rPr dirty="0" sz="1600" spc="-25">
                <a:latin typeface="微软雅黑"/>
                <a:cs typeface="微软雅黑"/>
              </a:rPr>
              <a:t>程</a:t>
            </a:r>
            <a:r>
              <a:rPr dirty="0" sz="1600" spc="-25">
                <a:latin typeface="微软雅黑"/>
                <a:cs typeface="微软雅黑"/>
              </a:rPr>
              <a:t>序</a:t>
            </a:r>
            <a:r>
              <a:rPr dirty="0" sz="1600" spc="-10">
                <a:latin typeface="微软雅黑"/>
                <a:cs typeface="微软雅黑"/>
              </a:rPr>
              <a:t>1</a:t>
            </a:r>
            <a:r>
              <a:rPr dirty="0" sz="1600" spc="-25">
                <a:latin typeface="微软雅黑"/>
                <a:cs typeface="微软雅黑"/>
              </a:rPr>
              <a:t>地</a:t>
            </a:r>
            <a:r>
              <a:rPr dirty="0" sz="1600" spc="-25">
                <a:latin typeface="微软雅黑"/>
                <a:cs typeface="微软雅黑"/>
              </a:rPr>
              <a:t>址</a:t>
            </a:r>
            <a:r>
              <a:rPr dirty="0" sz="1600" spc="-25">
                <a:latin typeface="微软雅黑"/>
                <a:cs typeface="微软雅黑"/>
              </a:rPr>
              <a:t>空</a:t>
            </a:r>
            <a:r>
              <a:rPr dirty="0" sz="1600" spc="-50"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  <a:p>
            <a:pPr algn="ctr" marL="275590">
              <a:lnSpc>
                <a:spcPct val="100000"/>
              </a:lnSpc>
              <a:spcBef>
                <a:spcPts val="1755"/>
              </a:spcBef>
            </a:pPr>
            <a:r>
              <a:rPr dirty="0" sz="1600" spc="-50" b="1">
                <a:latin typeface="Tahoma"/>
                <a:cs typeface="Tahoma"/>
              </a:rPr>
              <a:t>⁝</a:t>
            </a:r>
            <a:endParaRPr sz="1600">
              <a:latin typeface="Tahoma"/>
              <a:cs typeface="Tahoma"/>
            </a:endParaRPr>
          </a:p>
          <a:p>
            <a:pPr algn="ctr" marL="275590">
              <a:lnSpc>
                <a:spcPct val="100000"/>
              </a:lnSpc>
              <a:spcBef>
                <a:spcPts val="960"/>
              </a:spcBef>
            </a:pPr>
            <a:r>
              <a:rPr dirty="0" sz="1600" spc="-50" b="1">
                <a:latin typeface="Tahoma"/>
                <a:cs typeface="Tahoma"/>
              </a:rPr>
              <a:t>⁝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ahoma"/>
              <a:cs typeface="Tahoma"/>
            </a:endParaRPr>
          </a:p>
          <a:p>
            <a:pPr marL="174625">
              <a:lnSpc>
                <a:spcPct val="100000"/>
              </a:lnSpc>
            </a:pPr>
            <a:r>
              <a:rPr dirty="0" sz="1600" spc="-5" b="1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  <a:p>
            <a:pPr marL="174625">
              <a:lnSpc>
                <a:spcPct val="100000"/>
              </a:lnSpc>
              <a:spcBef>
                <a:spcPts val="160"/>
              </a:spcBef>
            </a:pPr>
            <a:r>
              <a:rPr dirty="0" sz="1600" spc="-5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32180" y="1356105"/>
            <a:ext cx="5435600" cy="2367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100"/>
              </a:spcBef>
              <a:buSzPct val="93750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实现逻辑地址到物理主存地址的映射</a:t>
            </a:r>
            <a:endParaRPr sz="24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2300"/>
              </a:spcBef>
              <a:buSzPct val="93750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400" spc="-20">
                <a:solidFill>
                  <a:srgbClr val="1F517B"/>
                </a:solidFill>
                <a:latin typeface="微软雅黑"/>
                <a:cs typeface="微软雅黑"/>
              </a:rPr>
              <a:t>主存分配</a:t>
            </a:r>
            <a:endParaRPr sz="24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2310"/>
              </a:spcBef>
              <a:buSzPct val="93750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存储保护</a:t>
            </a:r>
            <a:endParaRPr sz="24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2305"/>
              </a:spcBef>
              <a:buSzPct val="93750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400" spc="-20">
                <a:solidFill>
                  <a:srgbClr val="1F517B"/>
                </a:solidFill>
                <a:latin typeface="微软雅黑"/>
                <a:cs typeface="微软雅黑"/>
              </a:rPr>
              <a:t>主存扩充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024505" cy="787400"/>
            <a:chOff x="338327" y="211836"/>
            <a:chExt cx="3024505" cy="787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93826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047" y="211836"/>
              <a:ext cx="1177289" cy="78714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231" y="211836"/>
              <a:ext cx="1887473" cy="78714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25831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2.</a:t>
            </a:r>
            <a:r>
              <a:rPr dirty="0" spc="-15">
                <a:solidFill>
                  <a:srgbClr val="990000"/>
                </a:solidFill>
              </a:rPr>
              <a:t> 主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管</a:t>
            </a:r>
            <a:r>
              <a:rPr dirty="0" spc="-35">
                <a:solidFill>
                  <a:srgbClr val="990000"/>
                </a:solidFill>
              </a:rPr>
              <a:t>理</a:t>
            </a:r>
            <a:r>
              <a:rPr dirty="0" spc="-35">
                <a:solidFill>
                  <a:srgbClr val="990000"/>
                </a:solidFill>
              </a:rPr>
              <a:t>功</a:t>
            </a:r>
            <a:r>
              <a:rPr dirty="0" spc="-50">
                <a:solidFill>
                  <a:srgbClr val="990000"/>
                </a:solidFill>
              </a:rPr>
              <a:t>能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8447" y="1167383"/>
              <a:ext cx="918210" cy="6774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60" y="1167383"/>
              <a:ext cx="2536698" cy="67741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475994" y="1242516"/>
            <a:ext cx="9340215" cy="156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A40020"/>
                </a:solidFill>
                <a:latin typeface="微软雅黑"/>
                <a:cs typeface="微软雅黑"/>
              </a:rPr>
              <a:t>(1</a:t>
            </a:r>
            <a:r>
              <a:rPr dirty="0" sz="2400" spc="-15" b="1">
                <a:solidFill>
                  <a:srgbClr val="A40020"/>
                </a:solidFill>
                <a:latin typeface="微软雅黑"/>
                <a:cs typeface="微软雅黑"/>
              </a:rPr>
              <a:t>) 什么是地址映射</a:t>
            </a:r>
            <a:endParaRPr sz="2400">
              <a:latin typeface="微软雅黑"/>
              <a:cs typeface="微软雅黑"/>
            </a:endParaRPr>
          </a:p>
          <a:p>
            <a:pPr marL="182880" marR="5080">
              <a:lnSpc>
                <a:spcPct val="150000"/>
              </a:lnSpc>
              <a:spcBef>
                <a:spcPts val="580"/>
              </a:spcBef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将程序地址空间中使用的逻辑地址变换成主存中的物理地址的过程，</a:t>
            </a:r>
            <a:r>
              <a:rPr dirty="0" sz="2400" spc="-20">
                <a:solidFill>
                  <a:srgbClr val="1F517B"/>
                </a:solidFill>
                <a:latin typeface="微软雅黑"/>
                <a:cs typeface="微软雅黑"/>
              </a:rPr>
              <a:t>称为地址映射。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61188" y="251459"/>
            <a:ext cx="2314575" cy="787400"/>
            <a:chOff x="361188" y="251459"/>
            <a:chExt cx="2314575" cy="7874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188" y="251459"/>
              <a:ext cx="893826" cy="78714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907" y="251459"/>
              <a:ext cx="1887474" cy="78714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9468" y="340613"/>
            <a:ext cx="187261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3.</a:t>
            </a:r>
            <a:r>
              <a:rPr dirty="0" spc="-20">
                <a:solidFill>
                  <a:srgbClr val="990000"/>
                </a:solidFill>
              </a:rPr>
              <a:t> 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映</a:t>
            </a:r>
            <a:r>
              <a:rPr dirty="0" spc="-50">
                <a:solidFill>
                  <a:srgbClr val="990000"/>
                </a:solidFill>
              </a:rPr>
              <a:t>射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3549205" y="3735133"/>
            <a:ext cx="1553845" cy="1451610"/>
            <a:chOff x="3549205" y="3735133"/>
            <a:chExt cx="1553845" cy="1451610"/>
          </a:xfrm>
        </p:grpSpPr>
        <p:sp>
          <p:nvSpPr>
            <p:cNvPr id="11" name="object 11" descr=""/>
            <p:cNvSpPr/>
            <p:nvPr/>
          </p:nvSpPr>
          <p:spPr>
            <a:xfrm>
              <a:off x="3553967" y="3739896"/>
              <a:ext cx="1544320" cy="1442085"/>
            </a:xfrm>
            <a:custGeom>
              <a:avLst/>
              <a:gdLst/>
              <a:ahLst/>
              <a:cxnLst/>
              <a:rect l="l" t="t" r="r" b="b"/>
              <a:pathLst>
                <a:path w="1544320" h="1442085">
                  <a:moveTo>
                    <a:pt x="1543812" y="0"/>
                  </a:moveTo>
                  <a:lnTo>
                    <a:pt x="0" y="0"/>
                  </a:lnTo>
                  <a:lnTo>
                    <a:pt x="0" y="1441703"/>
                  </a:lnTo>
                  <a:lnTo>
                    <a:pt x="1543812" y="1441703"/>
                  </a:lnTo>
                  <a:lnTo>
                    <a:pt x="154381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553967" y="3739896"/>
              <a:ext cx="1544320" cy="1442085"/>
            </a:xfrm>
            <a:custGeom>
              <a:avLst/>
              <a:gdLst/>
              <a:ahLst/>
              <a:cxnLst/>
              <a:rect l="l" t="t" r="r" b="b"/>
              <a:pathLst>
                <a:path w="1544320" h="1442085">
                  <a:moveTo>
                    <a:pt x="0" y="1441703"/>
                  </a:moveTo>
                  <a:lnTo>
                    <a:pt x="1543812" y="1441703"/>
                  </a:lnTo>
                  <a:lnTo>
                    <a:pt x="1543812" y="0"/>
                  </a:lnTo>
                  <a:lnTo>
                    <a:pt x="0" y="0"/>
                  </a:lnTo>
                  <a:lnTo>
                    <a:pt x="0" y="14417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607053" y="4010025"/>
            <a:ext cx="131953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1600" spc="42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r</a:t>
            </a:r>
            <a:r>
              <a:rPr dirty="0" baseline="-21164" sz="1575" spc="-1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,[500]</a:t>
            </a:r>
            <a:endParaRPr sz="1600">
              <a:latin typeface="微软雅黑"/>
              <a:cs typeface="微软雅黑"/>
            </a:endParaRPr>
          </a:p>
          <a:p>
            <a:pPr marL="38100">
              <a:lnSpc>
                <a:spcPct val="100000"/>
              </a:lnSpc>
              <a:spcBef>
                <a:spcPts val="192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123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014217" y="3563239"/>
            <a:ext cx="452755" cy="1689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100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500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599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32453" y="5323077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7013447" y="3329940"/>
          <a:ext cx="1717675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150"/>
              </a:tblGrid>
              <a:tr h="473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9461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mov</a:t>
                      </a:r>
                      <a:r>
                        <a:rPr dirty="0" sz="1600" spc="4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 </a:t>
                      </a:r>
                      <a:r>
                        <a:rPr dirty="0" sz="16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r</a:t>
                      </a:r>
                      <a:r>
                        <a:rPr dirty="0" baseline="-21164" sz="1575" spc="-1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r>
                        <a:rPr dirty="0" sz="16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,[500]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123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878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6488938" y="3157473"/>
            <a:ext cx="501015" cy="1720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448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1000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1100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1500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1599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58305" y="5389575"/>
            <a:ext cx="6845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solidFill>
                  <a:srgbClr val="1F517B"/>
                </a:solidFill>
                <a:latin typeface="微软雅黑"/>
                <a:cs typeface="微软雅黑"/>
              </a:rPr>
              <a:t>256k-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339710" y="5659018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419344" y="4268723"/>
            <a:ext cx="822960" cy="97790"/>
            <a:chOff x="5419344" y="4268723"/>
            <a:chExt cx="822960" cy="97790"/>
          </a:xfrm>
        </p:grpSpPr>
        <p:sp>
          <p:nvSpPr>
            <p:cNvPr id="21" name="object 21" descr=""/>
            <p:cNvSpPr/>
            <p:nvPr/>
          </p:nvSpPr>
          <p:spPr>
            <a:xfrm>
              <a:off x="5423916" y="4273295"/>
              <a:ext cx="814069" cy="88900"/>
            </a:xfrm>
            <a:custGeom>
              <a:avLst/>
              <a:gdLst/>
              <a:ahLst/>
              <a:cxnLst/>
              <a:rect l="l" t="t" r="r" b="b"/>
              <a:pathLst>
                <a:path w="814070" h="88900">
                  <a:moveTo>
                    <a:pt x="611759" y="0"/>
                  </a:moveTo>
                  <a:lnTo>
                    <a:pt x="611759" y="22097"/>
                  </a:lnTo>
                  <a:lnTo>
                    <a:pt x="0" y="22097"/>
                  </a:lnTo>
                  <a:lnTo>
                    <a:pt x="0" y="66293"/>
                  </a:lnTo>
                  <a:lnTo>
                    <a:pt x="611759" y="66293"/>
                  </a:lnTo>
                  <a:lnTo>
                    <a:pt x="611759" y="88391"/>
                  </a:lnTo>
                  <a:lnTo>
                    <a:pt x="813816" y="44195"/>
                  </a:lnTo>
                  <a:lnTo>
                    <a:pt x="611759" y="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423916" y="4273295"/>
              <a:ext cx="814069" cy="88900"/>
            </a:xfrm>
            <a:custGeom>
              <a:avLst/>
              <a:gdLst/>
              <a:ahLst/>
              <a:cxnLst/>
              <a:rect l="l" t="t" r="r" b="b"/>
              <a:pathLst>
                <a:path w="814070" h="88900">
                  <a:moveTo>
                    <a:pt x="0" y="22097"/>
                  </a:moveTo>
                  <a:lnTo>
                    <a:pt x="611759" y="22097"/>
                  </a:lnTo>
                  <a:lnTo>
                    <a:pt x="611759" y="0"/>
                  </a:lnTo>
                  <a:lnTo>
                    <a:pt x="813816" y="44195"/>
                  </a:lnTo>
                  <a:lnTo>
                    <a:pt x="611759" y="88391"/>
                  </a:lnTo>
                  <a:lnTo>
                    <a:pt x="611759" y="66293"/>
                  </a:lnTo>
                  <a:lnTo>
                    <a:pt x="0" y="66293"/>
                  </a:lnTo>
                  <a:lnTo>
                    <a:pt x="0" y="22097"/>
                  </a:lnTo>
                  <a:close/>
                </a:path>
              </a:pathLst>
            </a:custGeom>
            <a:ln w="9144">
              <a:solidFill>
                <a:srgbClr val="1F51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3322320" y="4279391"/>
              <a:ext cx="1618615" cy="1640205"/>
            </a:xfrm>
            <a:custGeom>
              <a:avLst/>
              <a:gdLst/>
              <a:ahLst/>
              <a:cxnLst/>
              <a:rect l="l" t="t" r="r" b="b"/>
              <a:pathLst>
                <a:path w="1618614" h="1640204">
                  <a:moveTo>
                    <a:pt x="1618488" y="0"/>
                  </a:moveTo>
                  <a:lnTo>
                    <a:pt x="0" y="0"/>
                  </a:lnTo>
                  <a:lnTo>
                    <a:pt x="0" y="1639824"/>
                  </a:lnTo>
                  <a:lnTo>
                    <a:pt x="1618488" y="1639824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322320" y="4279391"/>
              <a:ext cx="1618615" cy="1640205"/>
            </a:xfrm>
            <a:custGeom>
              <a:avLst/>
              <a:gdLst/>
              <a:ahLst/>
              <a:cxnLst/>
              <a:rect l="l" t="t" r="r" b="b"/>
              <a:pathLst>
                <a:path w="1618614" h="1640204">
                  <a:moveTo>
                    <a:pt x="0" y="1639824"/>
                  </a:moveTo>
                  <a:lnTo>
                    <a:pt x="1618488" y="1639824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16398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516368" y="3819144"/>
              <a:ext cx="1952625" cy="2456815"/>
            </a:xfrm>
            <a:custGeom>
              <a:avLst/>
              <a:gdLst/>
              <a:ahLst/>
              <a:cxnLst/>
              <a:rect l="l" t="t" r="r" b="b"/>
              <a:pathLst>
                <a:path w="1952625" h="2456815">
                  <a:moveTo>
                    <a:pt x="1952244" y="0"/>
                  </a:moveTo>
                  <a:lnTo>
                    <a:pt x="0" y="0"/>
                  </a:lnTo>
                  <a:lnTo>
                    <a:pt x="0" y="2456687"/>
                  </a:lnTo>
                  <a:lnTo>
                    <a:pt x="1952244" y="2456687"/>
                  </a:lnTo>
                  <a:lnTo>
                    <a:pt x="195224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516368" y="3819144"/>
              <a:ext cx="1952625" cy="2456815"/>
            </a:xfrm>
            <a:custGeom>
              <a:avLst/>
              <a:gdLst/>
              <a:ahLst/>
              <a:cxnLst/>
              <a:rect l="l" t="t" r="r" b="b"/>
              <a:pathLst>
                <a:path w="1952625" h="2456815">
                  <a:moveTo>
                    <a:pt x="0" y="2456687"/>
                  </a:moveTo>
                  <a:lnTo>
                    <a:pt x="1952244" y="2456687"/>
                  </a:lnTo>
                  <a:lnTo>
                    <a:pt x="1952244" y="0"/>
                  </a:lnTo>
                  <a:lnTo>
                    <a:pt x="0" y="0"/>
                  </a:lnTo>
                  <a:lnTo>
                    <a:pt x="0" y="2456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077972" y="4133799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42386" y="4763261"/>
            <a:ext cx="386080" cy="748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100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500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36926" y="5744362"/>
            <a:ext cx="382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599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717030" y="3689730"/>
            <a:ext cx="732155" cy="1175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2476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algn="r" marR="5080">
              <a:lnSpc>
                <a:spcPct val="100000"/>
              </a:lnSpc>
              <a:spcBef>
                <a:spcPts val="159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m</a:t>
            </a:r>
            <a:endParaRPr sz="1600">
              <a:latin typeface="微软雅黑"/>
              <a:cs typeface="微软雅黑"/>
            </a:endParaRPr>
          </a:p>
          <a:p>
            <a:pPr algn="r" marR="12065">
              <a:lnSpc>
                <a:spcPct val="100000"/>
              </a:lnSpc>
              <a:spcBef>
                <a:spcPts val="170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m+100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781292" y="6125057"/>
            <a:ext cx="6845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>
                <a:solidFill>
                  <a:srgbClr val="1F517B"/>
                </a:solidFill>
                <a:latin typeface="微软雅黑"/>
                <a:cs typeface="微软雅黑"/>
              </a:rPr>
              <a:t>256k-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510788" y="5965037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074532" y="6314338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717030" y="5123433"/>
            <a:ext cx="7245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m+500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124450" y="4288345"/>
            <a:ext cx="4349115" cy="1344930"/>
            <a:chOff x="5124450" y="4288345"/>
            <a:chExt cx="4349115" cy="1344930"/>
          </a:xfrm>
        </p:grpSpPr>
        <p:sp>
          <p:nvSpPr>
            <p:cNvPr id="16" name="object 16" descr=""/>
            <p:cNvSpPr/>
            <p:nvPr/>
          </p:nvSpPr>
          <p:spPr>
            <a:xfrm>
              <a:off x="7527035" y="4293108"/>
              <a:ext cx="1941830" cy="1335405"/>
            </a:xfrm>
            <a:custGeom>
              <a:avLst/>
              <a:gdLst/>
              <a:ahLst/>
              <a:cxnLst/>
              <a:rect l="l" t="t" r="r" b="b"/>
              <a:pathLst>
                <a:path w="1941829" h="1335404">
                  <a:moveTo>
                    <a:pt x="0" y="0"/>
                  </a:moveTo>
                  <a:lnTo>
                    <a:pt x="1941576" y="0"/>
                  </a:lnTo>
                </a:path>
                <a:path w="1941829" h="1335404">
                  <a:moveTo>
                    <a:pt x="0" y="1335024"/>
                  </a:moveTo>
                  <a:lnTo>
                    <a:pt x="1941576" y="1335024"/>
                  </a:lnTo>
                </a:path>
              </a:pathLst>
            </a:custGeom>
            <a:ln w="9144">
              <a:solidFill>
                <a:srgbClr val="1F51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124450" y="4909566"/>
              <a:ext cx="1455420" cy="76200"/>
            </a:xfrm>
            <a:custGeom>
              <a:avLst/>
              <a:gdLst/>
              <a:ahLst/>
              <a:cxnLst/>
              <a:rect l="l" t="t" r="r" b="b"/>
              <a:pathLst>
                <a:path w="1455420" h="76200">
                  <a:moveTo>
                    <a:pt x="1341120" y="0"/>
                  </a:moveTo>
                  <a:lnTo>
                    <a:pt x="1341120" y="76199"/>
                  </a:lnTo>
                  <a:lnTo>
                    <a:pt x="1398270" y="57149"/>
                  </a:lnTo>
                  <a:lnTo>
                    <a:pt x="1360170" y="57149"/>
                  </a:lnTo>
                  <a:lnTo>
                    <a:pt x="1360170" y="19049"/>
                  </a:lnTo>
                  <a:lnTo>
                    <a:pt x="1398270" y="19049"/>
                  </a:lnTo>
                  <a:lnTo>
                    <a:pt x="1341120" y="0"/>
                  </a:lnTo>
                  <a:close/>
                </a:path>
                <a:path w="1455420" h="76200">
                  <a:moveTo>
                    <a:pt x="1341120" y="19049"/>
                  </a:moveTo>
                  <a:lnTo>
                    <a:pt x="0" y="19049"/>
                  </a:lnTo>
                  <a:lnTo>
                    <a:pt x="0" y="57149"/>
                  </a:lnTo>
                  <a:lnTo>
                    <a:pt x="1341120" y="57149"/>
                  </a:lnTo>
                  <a:lnTo>
                    <a:pt x="1341120" y="19049"/>
                  </a:lnTo>
                  <a:close/>
                </a:path>
                <a:path w="1455420" h="76200">
                  <a:moveTo>
                    <a:pt x="1398270" y="19049"/>
                  </a:moveTo>
                  <a:lnTo>
                    <a:pt x="1360170" y="19049"/>
                  </a:lnTo>
                  <a:lnTo>
                    <a:pt x="1360170" y="57149"/>
                  </a:lnTo>
                  <a:lnTo>
                    <a:pt x="1398270" y="57149"/>
                  </a:lnTo>
                  <a:lnTo>
                    <a:pt x="1455420" y="38099"/>
                  </a:lnTo>
                  <a:lnTo>
                    <a:pt x="1398270" y="19049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389626" y="4322216"/>
            <a:ext cx="836294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0330">
              <a:lnSpc>
                <a:spcPct val="110000"/>
              </a:lnSpc>
              <a:spcBef>
                <a:spcPts val="1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定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装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22320" y="4279391"/>
            <a:ext cx="1618615" cy="164020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78740" marR="335915" indent="12700">
              <a:lnSpc>
                <a:spcPct val="180800"/>
              </a:lnSpc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1600" spc="-4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r</a:t>
            </a:r>
            <a:r>
              <a:rPr dirty="0" baseline="-21164" sz="1575" spc="-1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,[500] 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123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516368" y="4297679"/>
            <a:ext cx="1952625" cy="132588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183515" rIns="0" bIns="0" rtlCol="0" vert="horz">
            <a:spAutoFit/>
          </a:bodyPr>
          <a:lstStyle/>
          <a:p>
            <a:pPr marL="100330" marR="325755" indent="-7620">
              <a:lnSpc>
                <a:spcPct val="184100"/>
              </a:lnSpc>
              <a:spcBef>
                <a:spcPts val="1445"/>
              </a:spcBef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1600" spc="-4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r</a:t>
            </a:r>
            <a:r>
              <a:rPr dirty="0" baseline="-21164" sz="1575" spc="-1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,[500+m] 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123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71144" y="914400"/>
            <a:ext cx="3968115" cy="677545"/>
            <a:chOff x="771144" y="914400"/>
            <a:chExt cx="3968115" cy="677545"/>
          </a:xfrm>
        </p:grpSpPr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44" y="914400"/>
              <a:ext cx="919733" cy="67741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780" y="914400"/>
              <a:ext cx="3451098" cy="677417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948334" y="832497"/>
            <a:ext cx="10328275" cy="2715260"/>
          </a:xfrm>
          <a:prstGeom prst="rect">
            <a:avLst/>
          </a:prstGeom>
        </p:spPr>
        <p:txBody>
          <a:bodyPr wrap="square" lIns="0" tIns="170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2400" b="1">
                <a:solidFill>
                  <a:srgbClr val="A40020"/>
                </a:solidFill>
                <a:latin typeface="微软雅黑"/>
                <a:cs typeface="微软雅黑"/>
              </a:rPr>
              <a:t>(2)</a:t>
            </a: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 地址映射的时机和类别</a:t>
            </a:r>
            <a:endParaRPr sz="2400">
              <a:latin typeface="微软雅黑"/>
              <a:cs typeface="微软雅黑"/>
            </a:endParaRPr>
          </a:p>
          <a:p>
            <a:pPr marL="102235">
              <a:lnSpc>
                <a:spcPct val="100000"/>
              </a:lnSpc>
              <a:spcBef>
                <a:spcPts val="1135"/>
              </a:spcBef>
            </a:pPr>
            <a:r>
              <a:rPr dirty="0" sz="2200" spc="15" b="1">
                <a:solidFill>
                  <a:srgbClr val="1F517B"/>
                </a:solidFill>
                <a:latin typeface="微软雅黑"/>
                <a:cs typeface="微软雅黑"/>
              </a:rPr>
              <a:t>① 编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或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编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译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确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定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映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关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endParaRPr sz="2200">
              <a:latin typeface="微软雅黑"/>
              <a:cs typeface="微软雅黑"/>
            </a:endParaRPr>
          </a:p>
          <a:p>
            <a:pPr marL="546100" marR="5080">
              <a:lnSpc>
                <a:spcPct val="110000"/>
              </a:lnSpc>
              <a:spcBef>
                <a:spcPts val="60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译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实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关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结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果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能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浮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94615">
              <a:lnSpc>
                <a:spcPct val="100000"/>
              </a:lnSpc>
              <a:spcBef>
                <a:spcPts val="795"/>
              </a:spcBef>
            </a:pPr>
            <a:r>
              <a:rPr dirty="0" sz="2200" spc="15" b="1">
                <a:solidFill>
                  <a:srgbClr val="1F517B"/>
                </a:solidFill>
                <a:latin typeface="微软雅黑"/>
                <a:cs typeface="微软雅黑"/>
              </a:rPr>
              <a:t>② 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装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确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定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映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关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79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即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式称为</a:t>
            </a:r>
            <a:r>
              <a:rPr dirty="0" sz="2200" spc="-25" b="1">
                <a:solidFill>
                  <a:srgbClr val="C00000"/>
                </a:solidFill>
                <a:latin typeface="微软雅黑"/>
                <a:cs typeface="微软雅黑"/>
              </a:rPr>
              <a:t>静</a:t>
            </a: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态</a:t>
            </a: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地</a:t>
            </a: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址映射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38327" y="211836"/>
            <a:ext cx="2314575" cy="787400"/>
            <a:chOff x="338327" y="211836"/>
            <a:chExt cx="2314575" cy="787400"/>
          </a:xfrm>
        </p:grpSpPr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327" y="211836"/>
              <a:ext cx="893826" cy="78714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47" y="211836"/>
              <a:ext cx="1887474" cy="787145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187261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3.</a:t>
            </a:r>
            <a:r>
              <a:rPr dirty="0" spc="-20">
                <a:solidFill>
                  <a:srgbClr val="990000"/>
                </a:solidFill>
              </a:rPr>
              <a:t> 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映</a:t>
            </a:r>
            <a:r>
              <a:rPr dirty="0" spc="-50">
                <a:solidFill>
                  <a:srgbClr val="990000"/>
                </a:solidFill>
              </a:rPr>
              <a:t>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43380" y="946027"/>
            <a:ext cx="9769475" cy="1497965"/>
          </a:xfrm>
          <a:prstGeom prst="rect">
            <a:avLst/>
          </a:prstGeom>
        </p:spPr>
        <p:txBody>
          <a:bodyPr wrap="square" lIns="0" tIns="200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③ 在程序运行时确定地址映射关系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35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自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连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映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射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600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这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种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变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方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式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5" b="1">
                <a:solidFill>
                  <a:srgbClr val="C00000"/>
                </a:solidFill>
                <a:latin typeface="微软雅黑"/>
                <a:cs typeface="微软雅黑"/>
              </a:rPr>
              <a:t>动</a:t>
            </a:r>
            <a:r>
              <a:rPr dirty="0" sz="2200" spc="-35" b="1">
                <a:solidFill>
                  <a:srgbClr val="C00000"/>
                </a:solidFill>
                <a:latin typeface="微软雅黑"/>
                <a:cs typeface="微软雅黑"/>
              </a:rPr>
              <a:t>态</a:t>
            </a:r>
            <a:r>
              <a:rPr dirty="0" sz="2200" spc="-35" b="1">
                <a:solidFill>
                  <a:srgbClr val="C00000"/>
                </a:solidFill>
                <a:latin typeface="微软雅黑"/>
                <a:cs typeface="微软雅黑"/>
              </a:rPr>
              <a:t>地</a:t>
            </a:r>
            <a:r>
              <a:rPr dirty="0" sz="2200" spc="-35" b="1">
                <a:solidFill>
                  <a:srgbClr val="C00000"/>
                </a:solidFill>
                <a:latin typeface="微软雅黑"/>
                <a:cs typeface="微软雅黑"/>
              </a:rPr>
              <a:t>址</a:t>
            </a:r>
            <a:r>
              <a:rPr dirty="0" sz="2200" spc="-35" b="1">
                <a:solidFill>
                  <a:srgbClr val="C00000"/>
                </a:solidFill>
                <a:latin typeface="微软雅黑"/>
                <a:cs typeface="微软雅黑"/>
              </a:rPr>
              <a:t>映</a:t>
            </a:r>
            <a:r>
              <a:rPr dirty="0" sz="2200" spc="-20" b="1">
                <a:solidFill>
                  <a:srgbClr val="C00000"/>
                </a:solidFill>
                <a:latin typeface="微软雅黑"/>
                <a:cs typeface="微软雅黑"/>
              </a:rPr>
              <a:t>射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422772" y="2827400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定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25084" y="3201923"/>
            <a:ext cx="944880" cy="346075"/>
          </a:xfrm>
          <a:prstGeom prst="rect">
            <a:avLst/>
          </a:prstGeom>
          <a:ln w="9144">
            <a:solidFill>
              <a:srgbClr val="1F517B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2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1000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745735" y="4014215"/>
            <a:ext cx="739140" cy="338455"/>
          </a:xfrm>
          <a:prstGeom prst="rect">
            <a:avLst/>
          </a:prstGeom>
          <a:ln w="9144">
            <a:solidFill>
              <a:srgbClr val="1F517B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212725">
              <a:lnSpc>
                <a:spcPct val="100000"/>
              </a:lnSpc>
              <a:spcBef>
                <a:spcPts val="3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500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92141" y="4405629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逻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辑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363973" y="4007929"/>
            <a:ext cx="2898775" cy="386080"/>
            <a:chOff x="4363973" y="4007929"/>
            <a:chExt cx="2898775" cy="386080"/>
          </a:xfrm>
        </p:grpSpPr>
        <p:sp>
          <p:nvSpPr>
            <p:cNvPr id="8" name="object 8" descr=""/>
            <p:cNvSpPr/>
            <p:nvPr/>
          </p:nvSpPr>
          <p:spPr>
            <a:xfrm>
              <a:off x="4363974" y="4152137"/>
              <a:ext cx="2898775" cy="60960"/>
            </a:xfrm>
            <a:custGeom>
              <a:avLst/>
              <a:gdLst/>
              <a:ahLst/>
              <a:cxnLst/>
              <a:rect l="l" t="t" r="r" b="b"/>
              <a:pathLst>
                <a:path w="2898775" h="60960">
                  <a:moveTo>
                    <a:pt x="393192" y="28956"/>
                  </a:moveTo>
                  <a:lnTo>
                    <a:pt x="349758" y="14478"/>
                  </a:lnTo>
                  <a:lnTo>
                    <a:pt x="306324" y="0"/>
                  </a:lnTo>
                  <a:lnTo>
                    <a:pt x="306324" y="14478"/>
                  </a:lnTo>
                  <a:lnTo>
                    <a:pt x="0" y="14478"/>
                  </a:lnTo>
                  <a:lnTo>
                    <a:pt x="0" y="43434"/>
                  </a:lnTo>
                  <a:lnTo>
                    <a:pt x="306324" y="43434"/>
                  </a:lnTo>
                  <a:lnTo>
                    <a:pt x="306324" y="57912"/>
                  </a:lnTo>
                  <a:lnTo>
                    <a:pt x="349745" y="43434"/>
                  </a:lnTo>
                  <a:lnTo>
                    <a:pt x="393192" y="28956"/>
                  </a:lnTo>
                  <a:close/>
                </a:path>
                <a:path w="2898775" h="60960">
                  <a:moveTo>
                    <a:pt x="1575816" y="28956"/>
                  </a:moveTo>
                  <a:lnTo>
                    <a:pt x="1532382" y="14478"/>
                  </a:lnTo>
                  <a:lnTo>
                    <a:pt x="1488948" y="0"/>
                  </a:lnTo>
                  <a:lnTo>
                    <a:pt x="1488948" y="14478"/>
                  </a:lnTo>
                  <a:lnTo>
                    <a:pt x="1101852" y="14478"/>
                  </a:lnTo>
                  <a:lnTo>
                    <a:pt x="1101852" y="43434"/>
                  </a:lnTo>
                  <a:lnTo>
                    <a:pt x="1488948" y="43434"/>
                  </a:lnTo>
                  <a:lnTo>
                    <a:pt x="1488948" y="57912"/>
                  </a:lnTo>
                  <a:lnTo>
                    <a:pt x="1532382" y="43434"/>
                  </a:lnTo>
                  <a:lnTo>
                    <a:pt x="1575816" y="28956"/>
                  </a:lnTo>
                  <a:close/>
                </a:path>
                <a:path w="2898775" h="60960">
                  <a:moveTo>
                    <a:pt x="2898648" y="32004"/>
                  </a:moveTo>
                  <a:lnTo>
                    <a:pt x="2855201" y="17526"/>
                  </a:lnTo>
                  <a:lnTo>
                    <a:pt x="2811780" y="3048"/>
                  </a:lnTo>
                  <a:lnTo>
                    <a:pt x="2811780" y="17526"/>
                  </a:lnTo>
                  <a:lnTo>
                    <a:pt x="1953768" y="17526"/>
                  </a:lnTo>
                  <a:lnTo>
                    <a:pt x="1953768" y="46482"/>
                  </a:lnTo>
                  <a:lnTo>
                    <a:pt x="2811780" y="46482"/>
                  </a:lnTo>
                  <a:lnTo>
                    <a:pt x="2811780" y="60960"/>
                  </a:lnTo>
                  <a:lnTo>
                    <a:pt x="2855214" y="46482"/>
                  </a:lnTo>
                  <a:lnTo>
                    <a:pt x="2898648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923787" y="4012691"/>
              <a:ext cx="393700" cy="376555"/>
            </a:xfrm>
            <a:custGeom>
              <a:avLst/>
              <a:gdLst/>
              <a:ahLst/>
              <a:cxnLst/>
              <a:rect l="l" t="t" r="r" b="b"/>
              <a:pathLst>
                <a:path w="393700" h="376554">
                  <a:moveTo>
                    <a:pt x="196596" y="0"/>
                  </a:moveTo>
                  <a:lnTo>
                    <a:pt x="151515" y="4974"/>
                  </a:lnTo>
                  <a:lnTo>
                    <a:pt x="110134" y="19141"/>
                  </a:lnTo>
                  <a:lnTo>
                    <a:pt x="73631" y="41367"/>
                  </a:lnTo>
                  <a:lnTo>
                    <a:pt x="43187" y="70521"/>
                  </a:lnTo>
                  <a:lnTo>
                    <a:pt x="19980" y="105469"/>
                  </a:lnTo>
                  <a:lnTo>
                    <a:pt x="5191" y="145077"/>
                  </a:lnTo>
                  <a:lnTo>
                    <a:pt x="0" y="188213"/>
                  </a:lnTo>
                  <a:lnTo>
                    <a:pt x="5191" y="231350"/>
                  </a:lnTo>
                  <a:lnTo>
                    <a:pt x="19980" y="270958"/>
                  </a:lnTo>
                  <a:lnTo>
                    <a:pt x="43187" y="305906"/>
                  </a:lnTo>
                  <a:lnTo>
                    <a:pt x="73631" y="335060"/>
                  </a:lnTo>
                  <a:lnTo>
                    <a:pt x="110134" y="357286"/>
                  </a:lnTo>
                  <a:lnTo>
                    <a:pt x="151515" y="371453"/>
                  </a:lnTo>
                  <a:lnTo>
                    <a:pt x="196596" y="376427"/>
                  </a:lnTo>
                  <a:lnTo>
                    <a:pt x="241676" y="371453"/>
                  </a:lnTo>
                  <a:lnTo>
                    <a:pt x="283057" y="357286"/>
                  </a:lnTo>
                  <a:lnTo>
                    <a:pt x="319560" y="335060"/>
                  </a:lnTo>
                  <a:lnTo>
                    <a:pt x="350004" y="305906"/>
                  </a:lnTo>
                  <a:lnTo>
                    <a:pt x="373211" y="270958"/>
                  </a:lnTo>
                  <a:lnTo>
                    <a:pt x="388000" y="231350"/>
                  </a:lnTo>
                  <a:lnTo>
                    <a:pt x="393191" y="188213"/>
                  </a:lnTo>
                  <a:lnTo>
                    <a:pt x="388000" y="145077"/>
                  </a:lnTo>
                  <a:lnTo>
                    <a:pt x="373211" y="105469"/>
                  </a:lnTo>
                  <a:lnTo>
                    <a:pt x="350004" y="70521"/>
                  </a:lnTo>
                  <a:lnTo>
                    <a:pt x="319560" y="41367"/>
                  </a:lnTo>
                  <a:lnTo>
                    <a:pt x="283057" y="19141"/>
                  </a:lnTo>
                  <a:lnTo>
                    <a:pt x="241676" y="4974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923787" y="4012691"/>
              <a:ext cx="393700" cy="376555"/>
            </a:xfrm>
            <a:custGeom>
              <a:avLst/>
              <a:gdLst/>
              <a:ahLst/>
              <a:cxnLst/>
              <a:rect l="l" t="t" r="r" b="b"/>
              <a:pathLst>
                <a:path w="393700" h="376554">
                  <a:moveTo>
                    <a:pt x="0" y="188213"/>
                  </a:moveTo>
                  <a:lnTo>
                    <a:pt x="5191" y="145077"/>
                  </a:lnTo>
                  <a:lnTo>
                    <a:pt x="19980" y="105469"/>
                  </a:lnTo>
                  <a:lnTo>
                    <a:pt x="43187" y="70521"/>
                  </a:lnTo>
                  <a:lnTo>
                    <a:pt x="73631" y="41367"/>
                  </a:lnTo>
                  <a:lnTo>
                    <a:pt x="110134" y="19141"/>
                  </a:lnTo>
                  <a:lnTo>
                    <a:pt x="151515" y="4974"/>
                  </a:lnTo>
                  <a:lnTo>
                    <a:pt x="196596" y="0"/>
                  </a:lnTo>
                  <a:lnTo>
                    <a:pt x="241676" y="4974"/>
                  </a:lnTo>
                  <a:lnTo>
                    <a:pt x="283057" y="19141"/>
                  </a:lnTo>
                  <a:lnTo>
                    <a:pt x="319560" y="41367"/>
                  </a:lnTo>
                  <a:lnTo>
                    <a:pt x="350004" y="70521"/>
                  </a:lnTo>
                  <a:lnTo>
                    <a:pt x="373211" y="105469"/>
                  </a:lnTo>
                  <a:lnTo>
                    <a:pt x="388000" y="145077"/>
                  </a:lnTo>
                  <a:lnTo>
                    <a:pt x="393191" y="188213"/>
                  </a:lnTo>
                  <a:lnTo>
                    <a:pt x="388000" y="231350"/>
                  </a:lnTo>
                  <a:lnTo>
                    <a:pt x="373211" y="270958"/>
                  </a:lnTo>
                  <a:lnTo>
                    <a:pt x="350004" y="305906"/>
                  </a:lnTo>
                  <a:lnTo>
                    <a:pt x="319560" y="335060"/>
                  </a:lnTo>
                  <a:lnTo>
                    <a:pt x="283057" y="357286"/>
                  </a:lnTo>
                  <a:lnTo>
                    <a:pt x="241676" y="371453"/>
                  </a:lnTo>
                  <a:lnTo>
                    <a:pt x="196596" y="376427"/>
                  </a:lnTo>
                  <a:lnTo>
                    <a:pt x="151515" y="371453"/>
                  </a:lnTo>
                  <a:lnTo>
                    <a:pt x="110134" y="357286"/>
                  </a:lnTo>
                  <a:lnTo>
                    <a:pt x="73631" y="335060"/>
                  </a:lnTo>
                  <a:lnTo>
                    <a:pt x="43187" y="305906"/>
                  </a:lnTo>
                  <a:lnTo>
                    <a:pt x="19980" y="270958"/>
                  </a:lnTo>
                  <a:lnTo>
                    <a:pt x="5191" y="231350"/>
                  </a:lnTo>
                  <a:lnTo>
                    <a:pt x="0" y="18821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013450" y="4025900"/>
            <a:ext cx="21462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+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069329" y="3011233"/>
            <a:ext cx="3701415" cy="2812415"/>
            <a:chOff x="6069329" y="3011233"/>
            <a:chExt cx="3701415" cy="2812415"/>
          </a:xfrm>
        </p:grpSpPr>
        <p:sp>
          <p:nvSpPr>
            <p:cNvPr id="13" name="object 13" descr=""/>
            <p:cNvSpPr/>
            <p:nvPr/>
          </p:nvSpPr>
          <p:spPr>
            <a:xfrm>
              <a:off x="6069329" y="3548633"/>
              <a:ext cx="58419" cy="495300"/>
            </a:xfrm>
            <a:custGeom>
              <a:avLst/>
              <a:gdLst/>
              <a:ahLst/>
              <a:cxnLst/>
              <a:rect l="l" t="t" r="r" b="b"/>
              <a:pathLst>
                <a:path w="58420" h="495300">
                  <a:moveTo>
                    <a:pt x="14478" y="408431"/>
                  </a:moveTo>
                  <a:lnTo>
                    <a:pt x="0" y="408431"/>
                  </a:lnTo>
                  <a:lnTo>
                    <a:pt x="28956" y="495299"/>
                  </a:lnTo>
                  <a:lnTo>
                    <a:pt x="53086" y="422909"/>
                  </a:lnTo>
                  <a:lnTo>
                    <a:pt x="14478" y="422909"/>
                  </a:lnTo>
                  <a:lnTo>
                    <a:pt x="14478" y="408431"/>
                  </a:lnTo>
                  <a:close/>
                </a:path>
                <a:path w="58420" h="495300">
                  <a:moveTo>
                    <a:pt x="43434" y="0"/>
                  </a:moveTo>
                  <a:lnTo>
                    <a:pt x="14478" y="0"/>
                  </a:lnTo>
                  <a:lnTo>
                    <a:pt x="14478" y="422909"/>
                  </a:lnTo>
                  <a:lnTo>
                    <a:pt x="43434" y="422909"/>
                  </a:lnTo>
                  <a:lnTo>
                    <a:pt x="43434" y="0"/>
                  </a:lnTo>
                  <a:close/>
                </a:path>
                <a:path w="58420" h="495300">
                  <a:moveTo>
                    <a:pt x="57912" y="408431"/>
                  </a:moveTo>
                  <a:lnTo>
                    <a:pt x="43434" y="408431"/>
                  </a:lnTo>
                  <a:lnTo>
                    <a:pt x="43434" y="422909"/>
                  </a:lnTo>
                  <a:lnTo>
                    <a:pt x="53086" y="422909"/>
                  </a:lnTo>
                  <a:lnTo>
                    <a:pt x="57912" y="408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862315" y="3015995"/>
              <a:ext cx="1903730" cy="2802890"/>
            </a:xfrm>
            <a:custGeom>
              <a:avLst/>
              <a:gdLst/>
              <a:ahLst/>
              <a:cxnLst/>
              <a:rect l="l" t="t" r="r" b="b"/>
              <a:pathLst>
                <a:path w="1903729" h="2802890">
                  <a:moveTo>
                    <a:pt x="1903476" y="0"/>
                  </a:moveTo>
                  <a:lnTo>
                    <a:pt x="0" y="0"/>
                  </a:lnTo>
                  <a:lnTo>
                    <a:pt x="0" y="2802635"/>
                  </a:lnTo>
                  <a:lnTo>
                    <a:pt x="1903476" y="2802635"/>
                  </a:lnTo>
                  <a:lnTo>
                    <a:pt x="19034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862315" y="3015995"/>
              <a:ext cx="1903730" cy="2802890"/>
            </a:xfrm>
            <a:custGeom>
              <a:avLst/>
              <a:gdLst/>
              <a:ahLst/>
              <a:cxnLst/>
              <a:rect l="l" t="t" r="r" b="b"/>
              <a:pathLst>
                <a:path w="1903729" h="2802890">
                  <a:moveTo>
                    <a:pt x="0" y="2802635"/>
                  </a:moveTo>
                  <a:lnTo>
                    <a:pt x="1903476" y="2802635"/>
                  </a:lnTo>
                  <a:lnTo>
                    <a:pt x="1903476" y="0"/>
                  </a:lnTo>
                  <a:lnTo>
                    <a:pt x="0" y="0"/>
                  </a:lnTo>
                  <a:lnTo>
                    <a:pt x="0" y="280263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7139431" y="5678830"/>
            <a:ext cx="6845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>
                <a:solidFill>
                  <a:srgbClr val="1F517B"/>
                </a:solidFill>
                <a:latin typeface="微软雅黑"/>
                <a:cs typeface="微软雅黑"/>
              </a:rPr>
              <a:t>256k-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440673" y="5874511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7871459" y="3369564"/>
            <a:ext cx="1894839" cy="1377950"/>
          </a:xfrm>
          <a:custGeom>
            <a:avLst/>
            <a:gdLst/>
            <a:ahLst/>
            <a:cxnLst/>
            <a:rect l="l" t="t" r="r" b="b"/>
            <a:pathLst>
              <a:path w="1894840" h="1377950">
                <a:moveTo>
                  <a:pt x="0" y="0"/>
                </a:moveTo>
                <a:lnTo>
                  <a:pt x="1894332" y="0"/>
                </a:lnTo>
              </a:path>
              <a:path w="1894840" h="1377950">
                <a:moveTo>
                  <a:pt x="0" y="1377696"/>
                </a:moveTo>
                <a:lnTo>
                  <a:pt x="1894332" y="1377696"/>
                </a:lnTo>
              </a:path>
            </a:pathLst>
          </a:custGeom>
          <a:ln w="9144">
            <a:solidFill>
              <a:srgbClr val="1F51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7318629" y="2769469"/>
            <a:ext cx="504190" cy="1514475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algn="r" marR="27305">
              <a:lnSpc>
                <a:spcPct val="100000"/>
              </a:lnSpc>
              <a:spcBef>
                <a:spcPts val="92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algn="r" marR="5080">
              <a:lnSpc>
                <a:spcPct val="100000"/>
              </a:lnSpc>
              <a:spcBef>
                <a:spcPts val="83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1000</a:t>
            </a:r>
            <a:endParaRPr sz="1600">
              <a:latin typeface="微软雅黑"/>
              <a:cs typeface="微软雅黑"/>
            </a:endParaRPr>
          </a:p>
          <a:p>
            <a:pPr algn="r" marR="5080">
              <a:lnSpc>
                <a:spcPct val="100000"/>
              </a:lnSpc>
              <a:spcBef>
                <a:spcPts val="91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1100</a:t>
            </a:r>
            <a:endParaRPr sz="1600">
              <a:latin typeface="微软雅黑"/>
              <a:cs typeface="微软雅黑"/>
            </a:endParaRPr>
          </a:p>
          <a:p>
            <a:pPr algn="r" marR="7620">
              <a:lnSpc>
                <a:spcPct val="100000"/>
              </a:lnSpc>
              <a:spcBef>
                <a:spcPts val="148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1500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318629" y="4610176"/>
            <a:ext cx="5010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1600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862316" y="3374135"/>
            <a:ext cx="1903730" cy="136906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72390" rIns="0" bIns="0" rtlCol="0" vert="horz">
            <a:spAutoFit/>
          </a:bodyPr>
          <a:lstStyle/>
          <a:p>
            <a:pPr marL="112395" marR="459105" indent="-19685">
              <a:lnSpc>
                <a:spcPct val="169100"/>
              </a:lnSpc>
              <a:spcBef>
                <a:spcPts val="570"/>
              </a:spcBef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1600" spc="434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r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baseline="-21164" sz="1575" spc="-1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,</a:t>
            </a: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[500] 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123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779585" y="3715321"/>
            <a:ext cx="1588770" cy="1765300"/>
            <a:chOff x="2779585" y="3715321"/>
            <a:chExt cx="1588770" cy="1765300"/>
          </a:xfrm>
        </p:grpSpPr>
        <p:sp>
          <p:nvSpPr>
            <p:cNvPr id="23" name="object 23" descr=""/>
            <p:cNvSpPr/>
            <p:nvPr/>
          </p:nvSpPr>
          <p:spPr>
            <a:xfrm>
              <a:off x="2784348" y="3720084"/>
              <a:ext cx="1579245" cy="1755775"/>
            </a:xfrm>
            <a:custGeom>
              <a:avLst/>
              <a:gdLst/>
              <a:ahLst/>
              <a:cxnLst/>
              <a:rect l="l" t="t" r="r" b="b"/>
              <a:pathLst>
                <a:path w="1579245" h="1755775">
                  <a:moveTo>
                    <a:pt x="1578864" y="0"/>
                  </a:moveTo>
                  <a:lnTo>
                    <a:pt x="0" y="0"/>
                  </a:lnTo>
                  <a:lnTo>
                    <a:pt x="0" y="1755648"/>
                  </a:lnTo>
                  <a:lnTo>
                    <a:pt x="1578864" y="1755648"/>
                  </a:lnTo>
                  <a:lnTo>
                    <a:pt x="157886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784348" y="3720084"/>
              <a:ext cx="1579245" cy="1755775"/>
            </a:xfrm>
            <a:custGeom>
              <a:avLst/>
              <a:gdLst/>
              <a:ahLst/>
              <a:cxnLst/>
              <a:rect l="l" t="t" r="r" b="b"/>
              <a:pathLst>
                <a:path w="1579245" h="1755775">
                  <a:moveTo>
                    <a:pt x="0" y="1755648"/>
                  </a:moveTo>
                  <a:lnTo>
                    <a:pt x="1578864" y="1755648"/>
                  </a:lnTo>
                  <a:lnTo>
                    <a:pt x="1578864" y="0"/>
                  </a:lnTo>
                  <a:lnTo>
                    <a:pt x="0" y="0"/>
                  </a:lnTo>
                  <a:lnTo>
                    <a:pt x="0" y="17556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360422" y="3499230"/>
            <a:ext cx="382270" cy="761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461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微软雅黑"/>
              <a:cs typeface="微软雅黑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100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344673" y="4587951"/>
            <a:ext cx="382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500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344673" y="5301488"/>
            <a:ext cx="382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599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913379" y="5523687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784348" y="3720084"/>
            <a:ext cx="1579245" cy="175577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1600" spc="-4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r</a:t>
            </a:r>
            <a:r>
              <a:rPr dirty="0" baseline="-21164" sz="1575" spc="-1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,[500]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微软雅黑"/>
              <a:cs typeface="微软雅黑"/>
            </a:endParaRPr>
          </a:p>
          <a:p>
            <a:pPr marL="97155">
              <a:lnSpc>
                <a:spcPct val="100000"/>
              </a:lnSpc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123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38327" y="211836"/>
            <a:ext cx="2314575" cy="787400"/>
            <a:chOff x="338327" y="211836"/>
            <a:chExt cx="2314575" cy="787400"/>
          </a:xfrm>
        </p:grpSpPr>
        <p:pic>
          <p:nvPicPr>
            <p:cNvPr id="31" name="object 3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93826" cy="78714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047" y="211836"/>
              <a:ext cx="1887474" cy="787145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187261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3.</a:t>
            </a:r>
            <a:r>
              <a:rPr dirty="0" spc="-20">
                <a:solidFill>
                  <a:srgbClr val="990000"/>
                </a:solidFill>
              </a:rPr>
              <a:t> 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映</a:t>
            </a:r>
            <a:r>
              <a:rPr dirty="0" spc="-50">
                <a:solidFill>
                  <a:srgbClr val="990000"/>
                </a:solidFill>
              </a:rPr>
              <a:t>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6876" y="313943"/>
              <a:ext cx="1853183" cy="45110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192" y="359409"/>
              <a:ext cx="12179935" cy="6498590"/>
            </a:xfrm>
            <a:custGeom>
              <a:avLst/>
              <a:gdLst/>
              <a:ahLst/>
              <a:cxnLst/>
              <a:rect l="l" t="t" r="r" b="b"/>
              <a:pathLst>
                <a:path w="12179935" h="6498590">
                  <a:moveTo>
                    <a:pt x="1700784" y="421640"/>
                  </a:moveTo>
                  <a:lnTo>
                    <a:pt x="482790" y="421640"/>
                  </a:lnTo>
                  <a:lnTo>
                    <a:pt x="482790" y="414020"/>
                  </a:lnTo>
                  <a:lnTo>
                    <a:pt x="482790" y="15240"/>
                  </a:lnTo>
                  <a:lnTo>
                    <a:pt x="482790" y="0"/>
                  </a:lnTo>
                  <a:lnTo>
                    <a:pt x="393496" y="0"/>
                  </a:lnTo>
                  <a:lnTo>
                    <a:pt x="393496" y="15240"/>
                  </a:lnTo>
                  <a:lnTo>
                    <a:pt x="393496" y="414020"/>
                  </a:lnTo>
                  <a:lnTo>
                    <a:pt x="347776" y="414020"/>
                  </a:lnTo>
                  <a:lnTo>
                    <a:pt x="347776" y="15240"/>
                  </a:lnTo>
                  <a:lnTo>
                    <a:pt x="347776" y="0"/>
                  </a:lnTo>
                  <a:lnTo>
                    <a:pt x="313944" y="0"/>
                  </a:lnTo>
                  <a:lnTo>
                    <a:pt x="313944" y="15240"/>
                  </a:lnTo>
                  <a:lnTo>
                    <a:pt x="313944" y="414020"/>
                  </a:lnTo>
                  <a:lnTo>
                    <a:pt x="313944" y="421640"/>
                  </a:lnTo>
                  <a:lnTo>
                    <a:pt x="313944" y="433070"/>
                  </a:lnTo>
                  <a:lnTo>
                    <a:pt x="421233" y="433070"/>
                  </a:lnTo>
                  <a:lnTo>
                    <a:pt x="421233" y="421640"/>
                  </a:lnTo>
                  <a:lnTo>
                    <a:pt x="421233" y="414020"/>
                  </a:lnTo>
                  <a:lnTo>
                    <a:pt x="421233" y="15240"/>
                  </a:lnTo>
                  <a:lnTo>
                    <a:pt x="466953" y="15240"/>
                  </a:lnTo>
                  <a:lnTo>
                    <a:pt x="466953" y="414020"/>
                  </a:lnTo>
                  <a:lnTo>
                    <a:pt x="466953" y="421640"/>
                  </a:lnTo>
                  <a:lnTo>
                    <a:pt x="466953" y="433070"/>
                  </a:lnTo>
                  <a:lnTo>
                    <a:pt x="1700784" y="433070"/>
                  </a:lnTo>
                  <a:lnTo>
                    <a:pt x="1700784" y="421640"/>
                  </a:lnTo>
                  <a:close/>
                </a:path>
                <a:path w="12179935" h="6498590">
                  <a:moveTo>
                    <a:pt x="12179808" y="6332474"/>
                  </a:moveTo>
                  <a:lnTo>
                    <a:pt x="0" y="6332474"/>
                  </a:lnTo>
                  <a:lnTo>
                    <a:pt x="0" y="6498590"/>
                  </a:lnTo>
                  <a:lnTo>
                    <a:pt x="12179808" y="6498590"/>
                  </a:lnTo>
                  <a:lnTo>
                    <a:pt x="12179808" y="6332474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8772" y="1828800"/>
            <a:ext cx="2042922" cy="62102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7371" y="1828800"/>
            <a:ext cx="2042922" cy="621029"/>
          </a:xfrm>
          <a:prstGeom prst="rect">
            <a:avLst/>
          </a:prstGeom>
        </p:spPr>
      </p:pic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2114550" y="1750441"/>
          <a:ext cx="8089900" cy="3655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8600"/>
                <a:gridCol w="4038600"/>
              </a:tblGrid>
              <a:tr h="600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静</a:t>
                      </a: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态</a:t>
                      </a: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地</a:t>
                      </a: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址</a:t>
                      </a: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映</a:t>
                      </a:r>
                      <a:r>
                        <a:rPr dirty="0" sz="2200" spc="-5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射</a:t>
                      </a:r>
                      <a:endParaRPr sz="2200">
                        <a:latin typeface="微软雅黑"/>
                        <a:cs typeface="微软雅黑"/>
                      </a:endParaRPr>
                    </a:p>
                  </a:txBody>
                  <a:tcPr marL="0" marR="0" marB="0" marT="151130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solidFill>
                      <a:srgbClr val="1F51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动</a:t>
                      </a: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态</a:t>
                      </a: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地</a:t>
                      </a: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址</a:t>
                      </a:r>
                      <a:r>
                        <a:rPr dirty="0" sz="2200" spc="-3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映</a:t>
                      </a:r>
                      <a:r>
                        <a:rPr dirty="0" sz="2200" spc="-5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射</a:t>
                      </a:r>
                      <a:endParaRPr sz="2200">
                        <a:latin typeface="微软雅黑"/>
                        <a:cs typeface="微软雅黑"/>
                      </a:endParaRPr>
                    </a:p>
                  </a:txBody>
                  <a:tcPr marL="0" marR="0" marB="0" marT="151130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solidFill>
                      <a:srgbClr val="1F517B"/>
                    </a:solidFill>
                  </a:tcPr>
                </a:tc>
              </a:tr>
              <a:tr h="919480">
                <a:tc>
                  <a:txBody>
                    <a:bodyPr/>
                    <a:lstStyle/>
                    <a:p>
                      <a:pPr marL="1255395" marR="993775" indent="-25463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在程序装入过程中</a:t>
                      </a: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进行地址映射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55395" marR="1119505" indent="-12700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在程序执行期间</a:t>
                      </a: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进行地址映射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89916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2000" spc="-2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需软件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（重定位装入程序</a:t>
                      </a:r>
                      <a:r>
                        <a:rPr dirty="0" sz="20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）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74394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需硬件地址变换机构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  <a:p>
                      <a:pPr marL="1001394">
                        <a:lnSpc>
                          <a:spcPct val="100000"/>
                        </a:lnSpc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（重定位寄存器</a:t>
                      </a:r>
                      <a:r>
                        <a:rPr dirty="0" sz="20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）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26110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20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需花费较多CPU</a:t>
                      </a:r>
                      <a:r>
                        <a:rPr dirty="0" sz="20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时间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74625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地址变换快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74625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1087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 spc="-2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不灵活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灵活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2123694" y="1153414"/>
            <a:ext cx="5302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④ 静态地址映射与动态地址映射的区别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123694" y="5655361"/>
            <a:ext cx="66827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Q：</a:t>
            </a:r>
            <a:r>
              <a:rPr dirty="0" sz="2400" spc="-5" b="1">
                <a:solidFill>
                  <a:srgbClr val="C00000"/>
                </a:solidFill>
                <a:latin typeface="微软雅黑"/>
                <a:cs typeface="微软雅黑"/>
              </a:rPr>
              <a:t>动态地址映射过程中哪部分与操作系统有关？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58140" y="219456"/>
            <a:ext cx="2314575" cy="787400"/>
            <a:chOff x="358140" y="219456"/>
            <a:chExt cx="2314575" cy="787400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140" y="219456"/>
              <a:ext cx="893826" cy="78714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859" y="219456"/>
              <a:ext cx="1887474" cy="787146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66724" y="309498"/>
            <a:ext cx="187261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3.</a:t>
            </a:r>
            <a:r>
              <a:rPr dirty="0" spc="-20">
                <a:solidFill>
                  <a:srgbClr val="990000"/>
                </a:solidFill>
              </a:rPr>
              <a:t> 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映</a:t>
            </a:r>
            <a:r>
              <a:rPr dirty="0" spc="-50">
                <a:solidFill>
                  <a:srgbClr val="990000"/>
                </a:solidFill>
              </a:rPr>
              <a:t>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403" y="1246632"/>
              <a:ext cx="919734" cy="6774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039" y="1246632"/>
              <a:ext cx="3451098" cy="6774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403" y="2270760"/>
              <a:ext cx="919734" cy="6774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3039" y="2270760"/>
              <a:ext cx="1622298" cy="6774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428" y="3432047"/>
              <a:ext cx="707898" cy="6774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403" y="5123688"/>
              <a:ext cx="919734" cy="6774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3039" y="5123688"/>
              <a:ext cx="3146298" cy="67741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123594" y="1174613"/>
            <a:ext cx="8974455" cy="4417060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1255"/>
              </a:spcBef>
              <a:buAutoNum type="arabicParenBoth"/>
              <a:tabLst>
                <a:tab pos="529590" algn="l"/>
              </a:tabLst>
            </a:pPr>
            <a:r>
              <a:rPr dirty="0" sz="2400" spc="-15" b="1">
                <a:solidFill>
                  <a:srgbClr val="A40020"/>
                </a:solidFill>
                <a:latin typeface="微软雅黑"/>
                <a:cs typeface="微软雅黑"/>
              </a:rPr>
              <a:t>构造分配用的数据结构</a:t>
            </a:r>
            <a:endParaRPr sz="2400">
              <a:latin typeface="微软雅黑"/>
              <a:cs typeface="微软雅黑"/>
            </a:endParaRPr>
          </a:p>
          <a:p>
            <a:pPr marL="455930">
              <a:lnSpc>
                <a:spcPct val="100000"/>
              </a:lnSpc>
              <a:spcBef>
                <a:spcPts val="1155"/>
              </a:spcBef>
            </a:pP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主存资源信息块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：等待队列、空闲区队列、主存分配程序</a:t>
            </a:r>
            <a:endParaRPr sz="2400">
              <a:latin typeface="微软雅黑"/>
              <a:cs typeface="微软雅黑"/>
            </a:endParaRPr>
          </a:p>
          <a:p>
            <a:pPr marL="528955" indent="-516890">
              <a:lnSpc>
                <a:spcPct val="100000"/>
              </a:lnSpc>
              <a:spcBef>
                <a:spcPts val="1155"/>
              </a:spcBef>
              <a:buAutoNum type="arabicParenBoth" startAt="2"/>
              <a:tabLst>
                <a:tab pos="529590" algn="l"/>
              </a:tabLst>
            </a:pPr>
            <a:r>
              <a:rPr dirty="0" sz="2400" spc="-20" b="1">
                <a:solidFill>
                  <a:srgbClr val="A40020"/>
                </a:solidFill>
                <a:latin typeface="微软雅黑"/>
                <a:cs typeface="微软雅黑"/>
              </a:rPr>
              <a:t>制定策略</a:t>
            </a:r>
            <a:endParaRPr sz="2400">
              <a:latin typeface="微软雅黑"/>
              <a:cs typeface="微软雅黑"/>
            </a:endParaRPr>
          </a:p>
          <a:p>
            <a:pPr marL="495300">
              <a:lnSpc>
                <a:spcPct val="100000"/>
              </a:lnSpc>
              <a:spcBef>
                <a:spcPts val="1655"/>
              </a:spcBef>
            </a:pPr>
            <a:r>
              <a:rPr dirty="0" sz="2400" spc="-5" b="1">
                <a:solidFill>
                  <a:srgbClr val="1F517B"/>
                </a:solidFill>
                <a:latin typeface="微软雅黑"/>
                <a:cs typeface="微软雅黑"/>
              </a:rPr>
              <a:t>① 分配策略 </a:t>
            </a: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—— 在众多个请求者中选择一个请求者的原则</a:t>
            </a:r>
            <a:endParaRPr sz="2400">
              <a:latin typeface="微软雅黑"/>
              <a:cs typeface="微软雅黑"/>
            </a:endParaRPr>
          </a:p>
          <a:p>
            <a:pPr marL="495300">
              <a:lnSpc>
                <a:spcPct val="100000"/>
              </a:lnSpc>
              <a:spcBef>
                <a:spcPts val="1730"/>
              </a:spcBef>
            </a:pP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② 放置策略 </a:t>
            </a: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—— 在可用资源中，选择一个空闲区的原则</a:t>
            </a:r>
            <a:endParaRPr sz="2400">
              <a:latin typeface="微软雅黑"/>
              <a:cs typeface="微软雅黑"/>
            </a:endParaRPr>
          </a:p>
          <a:p>
            <a:pPr marL="495300">
              <a:lnSpc>
                <a:spcPct val="100000"/>
              </a:lnSpc>
              <a:spcBef>
                <a:spcPts val="1730"/>
              </a:spcBef>
            </a:pP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③ 调入策略 </a:t>
            </a: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—— 信息装入主存的时机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（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预调策略 /请调策略</a:t>
            </a:r>
            <a:r>
              <a:rPr dirty="0" sz="2400" spc="-50">
                <a:solidFill>
                  <a:srgbClr val="1F517B"/>
                </a:solidFill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495300">
              <a:lnSpc>
                <a:spcPct val="100000"/>
              </a:lnSpc>
              <a:spcBef>
                <a:spcPts val="1730"/>
              </a:spcBef>
            </a:pPr>
            <a:r>
              <a:rPr dirty="0" sz="2400" spc="-5" b="1">
                <a:solidFill>
                  <a:srgbClr val="1F517B"/>
                </a:solidFill>
                <a:latin typeface="微软雅黑"/>
                <a:cs typeface="微软雅黑"/>
              </a:rPr>
              <a:t>④ 淘汰策略 </a:t>
            </a: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—— 确定淘汰已占用的内存区的原则。</a:t>
            </a:r>
            <a:endParaRPr sz="2400">
              <a:latin typeface="微软雅黑"/>
              <a:cs typeface="微软雅黑"/>
            </a:endParaRPr>
          </a:p>
          <a:p>
            <a:pPr marL="528955" indent="-516890">
              <a:lnSpc>
                <a:spcPct val="100000"/>
              </a:lnSpc>
              <a:spcBef>
                <a:spcPts val="1225"/>
              </a:spcBef>
              <a:buAutoNum type="arabicParenBoth" startAt="3"/>
              <a:tabLst>
                <a:tab pos="529590" algn="l"/>
              </a:tabLst>
            </a:pP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实施主存分配与回收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419" y="213360"/>
              <a:ext cx="1887474" cy="787146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主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50">
                <a:solidFill>
                  <a:srgbClr val="990000"/>
                </a:solidFill>
              </a:rPr>
              <a:t>配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195" y="969263"/>
              <a:ext cx="919734" cy="67741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832" y="969263"/>
              <a:ext cx="2536697" cy="6774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195" y="2481072"/>
              <a:ext cx="521982" cy="67741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067" y="2481072"/>
              <a:ext cx="590550" cy="67741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519" y="2481072"/>
              <a:ext cx="613409" cy="67741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832" y="2481072"/>
              <a:ext cx="1012697" cy="67741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2432" y="2481072"/>
              <a:ext cx="1317497" cy="67741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6832" y="2481072"/>
              <a:ext cx="1317497" cy="67741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195" y="3916679"/>
              <a:ext cx="521982" cy="67741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067" y="3916679"/>
              <a:ext cx="590550" cy="67741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519" y="3916679"/>
              <a:ext cx="613409" cy="67741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2832" y="3916679"/>
              <a:ext cx="1622297" cy="67741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984300" y="930807"/>
            <a:ext cx="10122535" cy="529145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990"/>
              </a:spcBef>
              <a:buAutoNum type="arabicParenBoth"/>
              <a:tabLst>
                <a:tab pos="529590" algn="l"/>
              </a:tabLst>
            </a:pPr>
            <a:r>
              <a:rPr dirty="0" sz="2400" spc="-20" b="1">
                <a:solidFill>
                  <a:srgbClr val="A40020"/>
                </a:solidFill>
                <a:latin typeface="微软雅黑"/>
                <a:cs typeface="微软雅黑"/>
              </a:rPr>
              <a:t>主存扩充的目标</a:t>
            </a:r>
            <a:endParaRPr sz="2400">
              <a:latin typeface="微软雅黑"/>
              <a:cs typeface="微软雅黑"/>
            </a:endParaRPr>
          </a:p>
          <a:p>
            <a:pPr lvl="1" marL="354965" indent="-342900">
              <a:lnSpc>
                <a:spcPct val="100000"/>
              </a:lnSpc>
              <a:spcBef>
                <a:spcPts val="8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用户编程不受内存容量限制</a:t>
            </a:r>
            <a:endParaRPr sz="2400">
              <a:latin typeface="微软雅黑"/>
              <a:cs typeface="微软雅黑"/>
            </a:endParaRPr>
          </a:p>
          <a:p>
            <a:pPr lvl="1" marL="354965" indent="-34290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用户编程不需知道内存寻址等细节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2400" b="1">
                <a:solidFill>
                  <a:srgbClr val="A40020"/>
                </a:solidFill>
                <a:latin typeface="微软雅黑"/>
                <a:cs typeface="微软雅黑"/>
              </a:rPr>
              <a:t>(2</a:t>
            </a:r>
            <a:r>
              <a:rPr dirty="0" sz="2400" spc="-5" b="1">
                <a:solidFill>
                  <a:srgbClr val="A40020"/>
                </a:solidFill>
                <a:latin typeface="微软雅黑"/>
                <a:cs typeface="微软雅黑"/>
              </a:rPr>
              <a:t>) 主存扩充的可行性</a:t>
            </a:r>
            <a:endParaRPr sz="2400">
              <a:latin typeface="微软雅黑"/>
              <a:cs typeface="微软雅黑"/>
            </a:endParaRPr>
          </a:p>
          <a:p>
            <a:pPr marL="354965" marR="5080" indent="-342900">
              <a:lnSpc>
                <a:spcPct val="11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程序局部性原理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：程序在执行过程中的一个较短时间内，所执行的指令地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址或操作数地址分别局限于一定的存储区域中。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2400" b="1">
                <a:solidFill>
                  <a:srgbClr val="A40020"/>
                </a:solidFill>
                <a:latin typeface="微软雅黑"/>
                <a:cs typeface="微软雅黑"/>
              </a:rPr>
              <a:t>(3</a:t>
            </a: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) 实现方法</a:t>
            </a:r>
            <a:endParaRPr sz="2400">
              <a:latin typeface="微软雅黑"/>
              <a:cs typeface="微软雅黑"/>
            </a:endParaRPr>
          </a:p>
          <a:p>
            <a:pPr marL="354965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程序的全部代码和数据存放在辅存中；</a:t>
            </a:r>
            <a:endParaRPr sz="2400">
              <a:latin typeface="微软雅黑"/>
              <a:cs typeface="微软雅黑"/>
            </a:endParaRPr>
          </a:p>
          <a:p>
            <a:pPr marL="354965" indent="-34290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将程序当前执行所涉及的那部分程序代码放入主存中；</a:t>
            </a:r>
            <a:endParaRPr sz="2400">
              <a:latin typeface="微软雅黑"/>
              <a:cs typeface="微软雅黑"/>
            </a:endParaRPr>
          </a:p>
          <a:p>
            <a:pPr marL="354965" marR="5080" indent="-342900">
              <a:lnSpc>
                <a:spcPct val="1100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程序执行时，当所需信息不在主存，由操作系统和硬件相配合来完成主存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从辅存中调入信息，程序继续执行。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5.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主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扩</a:t>
            </a:r>
            <a:r>
              <a:rPr dirty="0" spc="-50">
                <a:solidFill>
                  <a:srgbClr val="990000"/>
                </a:solidFill>
              </a:rPr>
              <a:t>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268" y="978408"/>
              <a:ext cx="521982" cy="6774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140" y="978408"/>
              <a:ext cx="590550" cy="6774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591" y="978408"/>
              <a:ext cx="613410" cy="6774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903" y="978408"/>
              <a:ext cx="1927098" cy="67741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98068" y="1054430"/>
            <a:ext cx="10723245" cy="5186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A40020"/>
                </a:solidFill>
                <a:latin typeface="微软雅黑"/>
                <a:cs typeface="微软雅黑"/>
              </a:rPr>
              <a:t>(4</a:t>
            </a:r>
            <a:r>
              <a:rPr dirty="0" sz="2400" spc="-15" b="1">
                <a:solidFill>
                  <a:srgbClr val="A40020"/>
                </a:solidFill>
                <a:latin typeface="微软雅黑"/>
                <a:cs typeface="微软雅黑"/>
              </a:rPr>
              <a:t>) 虚拟存储器</a:t>
            </a:r>
            <a:endParaRPr sz="24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630"/>
              </a:spcBef>
            </a:pPr>
            <a:r>
              <a:rPr dirty="0" sz="2200" spc="-5" b="1">
                <a:solidFill>
                  <a:srgbClr val="1F517B"/>
                </a:solidFill>
                <a:latin typeface="微软雅黑"/>
                <a:cs typeface="微软雅黑"/>
              </a:rPr>
              <a:t>① 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么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虚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拟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475"/>
              </a:spcBef>
            </a:pP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由操作系统和硬件相配合来完成主存和辅存之间的信息的动态调度，这样的计算机系统好</a:t>
            </a:r>
            <a:endParaRPr sz="20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720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像为用户提供了一个其存储容量比实际主存大得多的存储器，这个存储器称为虚拟存储器。</a:t>
            </a:r>
            <a:endParaRPr sz="20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555"/>
              </a:spcBef>
            </a:pPr>
            <a:r>
              <a:rPr dirty="0" sz="2200" spc="-5" b="1">
                <a:solidFill>
                  <a:srgbClr val="1F517B"/>
                </a:solidFill>
                <a:latin typeface="微软雅黑"/>
                <a:cs typeface="微软雅黑"/>
              </a:rPr>
              <a:t>② 虚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拟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核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心</a:t>
            </a:r>
            <a:endParaRPr sz="2200">
              <a:latin typeface="微软雅黑"/>
              <a:cs typeface="微软雅黑"/>
            </a:endParaRPr>
          </a:p>
          <a:p>
            <a:pPr marL="927100" indent="-342265">
              <a:lnSpc>
                <a:spcPct val="100000"/>
              </a:lnSpc>
              <a:spcBef>
                <a:spcPts val="1265"/>
              </a:spcBef>
              <a:buSzPct val="9500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逻辑地址与物理地址分开</a:t>
            </a:r>
            <a:endParaRPr sz="2000">
              <a:latin typeface="微软雅黑"/>
              <a:cs typeface="微软雅黑"/>
            </a:endParaRPr>
          </a:p>
          <a:p>
            <a:pPr marL="927100" indent="-342265">
              <a:lnSpc>
                <a:spcPct val="100000"/>
              </a:lnSpc>
              <a:spcBef>
                <a:spcPts val="1205"/>
              </a:spcBef>
              <a:buSzPct val="9500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存储空间与虚地址空间分开</a:t>
            </a:r>
            <a:endParaRPr sz="2000">
              <a:latin typeface="微软雅黑"/>
              <a:cs typeface="微软雅黑"/>
            </a:endParaRPr>
          </a:p>
          <a:p>
            <a:pPr marL="927100" indent="-342265">
              <a:lnSpc>
                <a:spcPct val="100000"/>
              </a:lnSpc>
              <a:spcBef>
                <a:spcPts val="1200"/>
              </a:spcBef>
              <a:buSzPct val="9500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提供地址变换机构</a:t>
            </a:r>
            <a:endParaRPr sz="20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515"/>
              </a:spcBef>
            </a:pPr>
            <a:r>
              <a:rPr dirty="0" sz="2200" spc="5" b="1">
                <a:solidFill>
                  <a:srgbClr val="1F517B"/>
                </a:solidFill>
                <a:latin typeface="微软雅黑"/>
                <a:cs typeface="微软雅黑"/>
              </a:rPr>
              <a:t>③ 实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现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虚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拟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物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基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础</a:t>
            </a:r>
            <a:endParaRPr sz="2200">
              <a:latin typeface="微软雅黑"/>
              <a:cs typeface="微软雅黑"/>
            </a:endParaRPr>
          </a:p>
          <a:p>
            <a:pPr marL="927100" indent="-342265">
              <a:lnSpc>
                <a:spcPct val="100000"/>
              </a:lnSpc>
              <a:spcBef>
                <a:spcPts val="1270"/>
              </a:spcBef>
              <a:buSzPct val="9500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有相当容量的辅存：足以存放应用程序的虚地址空间</a:t>
            </a:r>
            <a:endParaRPr sz="2000">
              <a:latin typeface="微软雅黑"/>
              <a:cs typeface="微软雅黑"/>
            </a:endParaRPr>
          </a:p>
          <a:p>
            <a:pPr marL="927100" indent="-342265">
              <a:lnSpc>
                <a:spcPct val="100000"/>
              </a:lnSpc>
              <a:spcBef>
                <a:spcPts val="1200"/>
              </a:spcBef>
              <a:buSzPct val="9500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地址变换机构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5.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主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扩</a:t>
            </a:r>
            <a:r>
              <a:rPr dirty="0" spc="-50">
                <a:solidFill>
                  <a:srgbClr val="990000"/>
                </a:solidFill>
              </a:rPr>
              <a:t>充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59"/>
              <a:ext cx="1177290" cy="7871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59"/>
              <a:ext cx="1177290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5.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主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扩</a:t>
            </a:r>
            <a:r>
              <a:rPr dirty="0" spc="-50">
                <a:solidFill>
                  <a:srgbClr val="990000"/>
                </a:solidFill>
              </a:rPr>
              <a:t>充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790445" y="1901698"/>
            <a:ext cx="8688070" cy="3530600"/>
            <a:chOff x="1790445" y="1901698"/>
            <a:chExt cx="8688070" cy="353060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5375" y="1976628"/>
              <a:ext cx="2123694" cy="345567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800605" y="1911858"/>
              <a:ext cx="2103120" cy="3435350"/>
            </a:xfrm>
            <a:custGeom>
              <a:avLst/>
              <a:gdLst/>
              <a:ahLst/>
              <a:cxnLst/>
              <a:rect l="l" t="t" r="r" b="b"/>
              <a:pathLst>
                <a:path w="2103120" h="3435350">
                  <a:moveTo>
                    <a:pt x="2103120" y="0"/>
                  </a:moveTo>
                  <a:lnTo>
                    <a:pt x="0" y="0"/>
                  </a:lnTo>
                  <a:lnTo>
                    <a:pt x="0" y="3435096"/>
                  </a:lnTo>
                  <a:lnTo>
                    <a:pt x="2103120" y="3435096"/>
                  </a:lnTo>
                  <a:lnTo>
                    <a:pt x="2103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00605" y="1911858"/>
              <a:ext cx="2103120" cy="3435350"/>
            </a:xfrm>
            <a:custGeom>
              <a:avLst/>
              <a:gdLst/>
              <a:ahLst/>
              <a:cxnLst/>
              <a:rect l="l" t="t" r="r" b="b"/>
              <a:pathLst>
                <a:path w="2103120" h="3435350">
                  <a:moveTo>
                    <a:pt x="0" y="3435096"/>
                  </a:moveTo>
                  <a:lnTo>
                    <a:pt x="2103120" y="3435096"/>
                  </a:lnTo>
                  <a:lnTo>
                    <a:pt x="2103120" y="0"/>
                  </a:lnTo>
                  <a:lnTo>
                    <a:pt x="0" y="0"/>
                  </a:lnTo>
                  <a:lnTo>
                    <a:pt x="0" y="343509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1624" y="1976628"/>
              <a:ext cx="2056637" cy="345567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356853" y="1911858"/>
              <a:ext cx="2036445" cy="3435350"/>
            </a:xfrm>
            <a:custGeom>
              <a:avLst/>
              <a:gdLst/>
              <a:ahLst/>
              <a:cxnLst/>
              <a:rect l="l" t="t" r="r" b="b"/>
              <a:pathLst>
                <a:path w="2036445" h="3435350">
                  <a:moveTo>
                    <a:pt x="2036063" y="0"/>
                  </a:moveTo>
                  <a:lnTo>
                    <a:pt x="0" y="0"/>
                  </a:lnTo>
                  <a:lnTo>
                    <a:pt x="0" y="3435096"/>
                  </a:lnTo>
                  <a:lnTo>
                    <a:pt x="2036063" y="3435096"/>
                  </a:lnTo>
                  <a:lnTo>
                    <a:pt x="20360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356853" y="1911858"/>
              <a:ext cx="2036445" cy="3435350"/>
            </a:xfrm>
            <a:custGeom>
              <a:avLst/>
              <a:gdLst/>
              <a:ahLst/>
              <a:cxnLst/>
              <a:rect l="l" t="t" r="r" b="b"/>
              <a:pathLst>
                <a:path w="2036445" h="3435350">
                  <a:moveTo>
                    <a:pt x="0" y="3435096"/>
                  </a:moveTo>
                  <a:lnTo>
                    <a:pt x="2036063" y="3435096"/>
                  </a:lnTo>
                  <a:lnTo>
                    <a:pt x="2036063" y="0"/>
                  </a:lnTo>
                  <a:lnTo>
                    <a:pt x="0" y="0"/>
                  </a:lnTo>
                  <a:lnTo>
                    <a:pt x="0" y="343509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75" y="3599688"/>
              <a:ext cx="973074" cy="66065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2772" y="3721595"/>
              <a:ext cx="960881" cy="48083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581905" y="3534918"/>
              <a:ext cx="952500" cy="640080"/>
            </a:xfrm>
            <a:custGeom>
              <a:avLst/>
              <a:gdLst/>
              <a:ahLst/>
              <a:cxnLst/>
              <a:rect l="l" t="t" r="r" b="b"/>
              <a:pathLst>
                <a:path w="952500" h="640079">
                  <a:moveTo>
                    <a:pt x="952500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952500" y="640079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581905" y="3534918"/>
              <a:ext cx="952500" cy="640080"/>
            </a:xfrm>
            <a:custGeom>
              <a:avLst/>
              <a:gdLst/>
              <a:ahLst/>
              <a:cxnLst/>
              <a:rect l="l" t="t" r="r" b="b"/>
              <a:pathLst>
                <a:path w="952500" h="640079">
                  <a:moveTo>
                    <a:pt x="0" y="640079"/>
                  </a:moveTo>
                  <a:lnTo>
                    <a:pt x="952500" y="640079"/>
                  </a:lnTo>
                  <a:lnTo>
                    <a:pt x="952500" y="0"/>
                  </a:lnTo>
                  <a:lnTo>
                    <a:pt x="0" y="0"/>
                  </a:lnTo>
                  <a:lnTo>
                    <a:pt x="0" y="64007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154427" y="1455877"/>
            <a:ext cx="13970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1F517B"/>
                </a:solidFill>
                <a:latin typeface="微软雅黑"/>
                <a:cs typeface="微软雅黑"/>
              </a:rPr>
              <a:t>虚拟地址空间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581905" y="3534917"/>
            <a:ext cx="952500" cy="640080"/>
          </a:xfrm>
          <a:prstGeom prst="rect">
            <a:avLst/>
          </a:prstGeom>
        </p:spPr>
        <p:txBody>
          <a:bodyPr wrap="square" lIns="0" tIns="173355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1365"/>
              </a:spcBef>
            </a:pPr>
            <a:r>
              <a:rPr dirty="0" sz="1800" spc="-20">
                <a:solidFill>
                  <a:srgbClr val="1F517B"/>
                </a:solidFill>
                <a:latin typeface="微软雅黑"/>
                <a:cs typeface="微软雅黑"/>
              </a:rPr>
              <a:t>处理器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579109" y="3358641"/>
            <a:ext cx="7893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虚地址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915917" y="2838957"/>
            <a:ext cx="3418840" cy="1955164"/>
            <a:chOff x="3915917" y="2838957"/>
            <a:chExt cx="3418840" cy="1955164"/>
          </a:xfrm>
        </p:grpSpPr>
        <p:sp>
          <p:nvSpPr>
            <p:cNvPr id="22" name="object 22" descr=""/>
            <p:cNvSpPr/>
            <p:nvPr/>
          </p:nvSpPr>
          <p:spPr>
            <a:xfrm>
              <a:off x="3915918" y="3748277"/>
              <a:ext cx="2536190" cy="76200"/>
            </a:xfrm>
            <a:custGeom>
              <a:avLst/>
              <a:gdLst/>
              <a:ahLst/>
              <a:cxnLst/>
              <a:rect l="l" t="t" r="r" b="b"/>
              <a:pathLst>
                <a:path w="2536190" h="76200">
                  <a:moveTo>
                    <a:pt x="679704" y="38100"/>
                  </a:moveTo>
                  <a:lnTo>
                    <a:pt x="659892" y="28194"/>
                  </a:lnTo>
                  <a:lnTo>
                    <a:pt x="603504" y="0"/>
                  </a:lnTo>
                  <a:lnTo>
                    <a:pt x="603504" y="28194"/>
                  </a:lnTo>
                  <a:lnTo>
                    <a:pt x="0" y="28194"/>
                  </a:lnTo>
                  <a:lnTo>
                    <a:pt x="0" y="48006"/>
                  </a:lnTo>
                  <a:lnTo>
                    <a:pt x="603504" y="48006"/>
                  </a:lnTo>
                  <a:lnTo>
                    <a:pt x="603504" y="76200"/>
                  </a:lnTo>
                  <a:lnTo>
                    <a:pt x="659892" y="48006"/>
                  </a:lnTo>
                  <a:lnTo>
                    <a:pt x="679704" y="38100"/>
                  </a:lnTo>
                  <a:close/>
                </a:path>
                <a:path w="2536190" h="76200">
                  <a:moveTo>
                    <a:pt x="2535936" y="38100"/>
                  </a:moveTo>
                  <a:lnTo>
                    <a:pt x="2516124" y="28194"/>
                  </a:lnTo>
                  <a:lnTo>
                    <a:pt x="2459736" y="0"/>
                  </a:lnTo>
                  <a:lnTo>
                    <a:pt x="2459736" y="28194"/>
                  </a:lnTo>
                  <a:lnTo>
                    <a:pt x="1632204" y="28194"/>
                  </a:lnTo>
                  <a:lnTo>
                    <a:pt x="1632204" y="48006"/>
                  </a:lnTo>
                  <a:lnTo>
                    <a:pt x="2459736" y="48006"/>
                  </a:lnTo>
                  <a:lnTo>
                    <a:pt x="2459736" y="76200"/>
                  </a:lnTo>
                  <a:lnTo>
                    <a:pt x="2516124" y="48006"/>
                  </a:lnTo>
                  <a:lnTo>
                    <a:pt x="253593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6623" y="2913887"/>
              <a:ext cx="817626" cy="187985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295" y="3316223"/>
              <a:ext cx="732281" cy="111175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6451853" y="2849117"/>
              <a:ext cx="797560" cy="1859280"/>
            </a:xfrm>
            <a:custGeom>
              <a:avLst/>
              <a:gdLst/>
              <a:ahLst/>
              <a:cxnLst/>
              <a:rect l="l" t="t" r="r" b="b"/>
              <a:pathLst>
                <a:path w="797559" h="1859279">
                  <a:moveTo>
                    <a:pt x="797051" y="0"/>
                  </a:moveTo>
                  <a:lnTo>
                    <a:pt x="0" y="0"/>
                  </a:lnTo>
                  <a:lnTo>
                    <a:pt x="0" y="1859279"/>
                  </a:lnTo>
                  <a:lnTo>
                    <a:pt x="797051" y="1859279"/>
                  </a:lnTo>
                  <a:lnTo>
                    <a:pt x="797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451853" y="2849117"/>
              <a:ext cx="797560" cy="1859280"/>
            </a:xfrm>
            <a:custGeom>
              <a:avLst/>
              <a:gdLst/>
              <a:ahLst/>
              <a:cxnLst/>
              <a:rect l="l" t="t" r="r" b="b"/>
              <a:pathLst>
                <a:path w="797559" h="1859279">
                  <a:moveTo>
                    <a:pt x="0" y="1859279"/>
                  </a:moveTo>
                  <a:lnTo>
                    <a:pt x="797051" y="1859279"/>
                  </a:lnTo>
                  <a:lnTo>
                    <a:pt x="797051" y="0"/>
                  </a:lnTo>
                  <a:lnTo>
                    <a:pt x="0" y="0"/>
                  </a:lnTo>
                  <a:lnTo>
                    <a:pt x="0" y="185927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451853" y="2849117"/>
            <a:ext cx="797560" cy="185928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algn="just" marL="170180" marR="161290">
              <a:lnSpc>
                <a:spcPct val="114999"/>
              </a:lnSpc>
            </a:pPr>
            <a:r>
              <a:rPr dirty="0" sz="1800" spc="-25">
                <a:solidFill>
                  <a:srgbClr val="1F517B"/>
                </a:solidFill>
                <a:latin typeface="微软雅黑"/>
                <a:cs typeface="微软雅黑"/>
              </a:rPr>
              <a:t>存储</a:t>
            </a:r>
            <a:r>
              <a:rPr dirty="0" sz="1800" spc="-25">
                <a:solidFill>
                  <a:srgbClr val="1F517B"/>
                </a:solidFill>
                <a:latin typeface="微软雅黑"/>
                <a:cs typeface="微软雅黑"/>
              </a:rPr>
              <a:t>管理</a:t>
            </a:r>
            <a:r>
              <a:rPr dirty="0" sz="1800" spc="-25">
                <a:solidFill>
                  <a:srgbClr val="1F517B"/>
                </a:solidFill>
                <a:latin typeface="微软雅黑"/>
                <a:cs typeface="微软雅黑"/>
              </a:rPr>
              <a:t>部件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408291" y="3358641"/>
            <a:ext cx="7893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实地址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8572245" y="2745994"/>
            <a:ext cx="1715770" cy="2061845"/>
            <a:chOff x="8572245" y="2745994"/>
            <a:chExt cx="1715770" cy="2061845"/>
          </a:xfrm>
        </p:grpSpPr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1559" y="3226308"/>
              <a:ext cx="473201" cy="956309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8606789" y="3161538"/>
              <a:ext cx="452755" cy="935990"/>
            </a:xfrm>
            <a:custGeom>
              <a:avLst/>
              <a:gdLst/>
              <a:ahLst/>
              <a:cxnLst/>
              <a:rect l="l" t="t" r="r" b="b"/>
              <a:pathLst>
                <a:path w="452754" h="935989">
                  <a:moveTo>
                    <a:pt x="452627" y="0"/>
                  </a:moveTo>
                  <a:lnTo>
                    <a:pt x="0" y="0"/>
                  </a:lnTo>
                  <a:lnTo>
                    <a:pt x="0" y="935736"/>
                  </a:lnTo>
                  <a:lnTo>
                    <a:pt x="452627" y="935736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606789" y="3161538"/>
              <a:ext cx="452755" cy="935990"/>
            </a:xfrm>
            <a:custGeom>
              <a:avLst/>
              <a:gdLst/>
              <a:ahLst/>
              <a:cxnLst/>
              <a:rect l="l" t="t" r="r" b="b"/>
              <a:pathLst>
                <a:path w="452754" h="935989">
                  <a:moveTo>
                    <a:pt x="0" y="935736"/>
                  </a:moveTo>
                  <a:lnTo>
                    <a:pt x="452627" y="935736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93573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89007" y="2913888"/>
              <a:ext cx="698753" cy="189357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9524237" y="2849118"/>
              <a:ext cx="678180" cy="1873250"/>
            </a:xfrm>
            <a:custGeom>
              <a:avLst/>
              <a:gdLst/>
              <a:ahLst/>
              <a:cxnLst/>
              <a:rect l="l" t="t" r="r" b="b"/>
              <a:pathLst>
                <a:path w="678179" h="1873250">
                  <a:moveTo>
                    <a:pt x="678179" y="0"/>
                  </a:moveTo>
                  <a:lnTo>
                    <a:pt x="0" y="0"/>
                  </a:lnTo>
                  <a:lnTo>
                    <a:pt x="0" y="1872995"/>
                  </a:lnTo>
                  <a:lnTo>
                    <a:pt x="678179" y="1872995"/>
                  </a:lnTo>
                  <a:lnTo>
                    <a:pt x="678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524237" y="2849118"/>
              <a:ext cx="678180" cy="1873250"/>
            </a:xfrm>
            <a:custGeom>
              <a:avLst/>
              <a:gdLst/>
              <a:ahLst/>
              <a:cxnLst/>
              <a:rect l="l" t="t" r="r" b="b"/>
              <a:pathLst>
                <a:path w="678179" h="1873250">
                  <a:moveTo>
                    <a:pt x="0" y="1872995"/>
                  </a:moveTo>
                  <a:lnTo>
                    <a:pt x="678179" y="1872995"/>
                  </a:lnTo>
                  <a:lnTo>
                    <a:pt x="678179" y="0"/>
                  </a:lnTo>
                  <a:lnTo>
                    <a:pt x="0" y="0"/>
                  </a:lnTo>
                  <a:lnTo>
                    <a:pt x="0" y="187299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082277" y="3472434"/>
              <a:ext cx="452755" cy="314325"/>
            </a:xfrm>
            <a:custGeom>
              <a:avLst/>
              <a:gdLst/>
              <a:ahLst/>
              <a:cxnLst/>
              <a:rect l="l" t="t" r="r" b="b"/>
              <a:pathLst>
                <a:path w="452754" h="314325">
                  <a:moveTo>
                    <a:pt x="362203" y="0"/>
                  </a:moveTo>
                  <a:lnTo>
                    <a:pt x="362203" y="78486"/>
                  </a:lnTo>
                  <a:lnTo>
                    <a:pt x="90424" y="78486"/>
                  </a:lnTo>
                  <a:lnTo>
                    <a:pt x="90424" y="0"/>
                  </a:lnTo>
                  <a:lnTo>
                    <a:pt x="0" y="156971"/>
                  </a:lnTo>
                  <a:lnTo>
                    <a:pt x="90424" y="313943"/>
                  </a:lnTo>
                  <a:lnTo>
                    <a:pt x="90424" y="235457"/>
                  </a:lnTo>
                  <a:lnTo>
                    <a:pt x="362203" y="235457"/>
                  </a:lnTo>
                  <a:lnTo>
                    <a:pt x="362203" y="313943"/>
                  </a:lnTo>
                  <a:lnTo>
                    <a:pt x="452627" y="156971"/>
                  </a:lnTo>
                  <a:lnTo>
                    <a:pt x="362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082277" y="3472434"/>
              <a:ext cx="452755" cy="314325"/>
            </a:xfrm>
            <a:custGeom>
              <a:avLst/>
              <a:gdLst/>
              <a:ahLst/>
              <a:cxnLst/>
              <a:rect l="l" t="t" r="r" b="b"/>
              <a:pathLst>
                <a:path w="452754" h="314325">
                  <a:moveTo>
                    <a:pt x="0" y="156971"/>
                  </a:moveTo>
                  <a:lnTo>
                    <a:pt x="90424" y="0"/>
                  </a:lnTo>
                  <a:lnTo>
                    <a:pt x="90424" y="78486"/>
                  </a:lnTo>
                  <a:lnTo>
                    <a:pt x="362203" y="78486"/>
                  </a:lnTo>
                  <a:lnTo>
                    <a:pt x="362203" y="0"/>
                  </a:lnTo>
                  <a:lnTo>
                    <a:pt x="452627" y="156971"/>
                  </a:lnTo>
                  <a:lnTo>
                    <a:pt x="362203" y="313943"/>
                  </a:lnTo>
                  <a:lnTo>
                    <a:pt x="362203" y="235457"/>
                  </a:lnTo>
                  <a:lnTo>
                    <a:pt x="90424" y="235457"/>
                  </a:lnTo>
                  <a:lnTo>
                    <a:pt x="90424" y="313943"/>
                  </a:lnTo>
                  <a:lnTo>
                    <a:pt x="0" y="156971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8582405" y="2756154"/>
              <a:ext cx="668020" cy="304800"/>
            </a:xfrm>
            <a:custGeom>
              <a:avLst/>
              <a:gdLst/>
              <a:ahLst/>
              <a:cxnLst/>
              <a:rect l="l" t="t" r="r" b="b"/>
              <a:pathLst>
                <a:path w="668020" h="304800">
                  <a:moveTo>
                    <a:pt x="0" y="304800"/>
                  </a:moveTo>
                  <a:lnTo>
                    <a:pt x="667511" y="304800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8570468" y="2732913"/>
            <a:ext cx="534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主存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9601961" y="2451354"/>
            <a:ext cx="715010" cy="304800"/>
          </a:xfrm>
          <a:custGeom>
            <a:avLst/>
            <a:gdLst/>
            <a:ahLst/>
            <a:cxnLst/>
            <a:rect l="l" t="t" r="r" b="b"/>
            <a:pathLst>
              <a:path w="715009" h="304800">
                <a:moveTo>
                  <a:pt x="0" y="304800"/>
                </a:moveTo>
                <a:lnTo>
                  <a:pt x="714755" y="304800"/>
                </a:lnTo>
                <a:lnTo>
                  <a:pt x="714755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9589769" y="2428113"/>
            <a:ext cx="534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辅存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665844" y="1514983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F517B"/>
                </a:solidFill>
                <a:latin typeface="微软雅黑"/>
                <a:cs typeface="微软雅黑"/>
              </a:rPr>
              <a:t>物理地址空间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4520184" y="3710178"/>
            <a:ext cx="4062729" cy="2292350"/>
            <a:chOff x="4520184" y="3710178"/>
            <a:chExt cx="4062729" cy="2292350"/>
          </a:xfrm>
        </p:grpSpPr>
        <p:sp>
          <p:nvSpPr>
            <p:cNvPr id="44" name="object 44" descr=""/>
            <p:cNvSpPr/>
            <p:nvPr/>
          </p:nvSpPr>
          <p:spPr>
            <a:xfrm>
              <a:off x="7248906" y="3710178"/>
              <a:ext cx="1333500" cy="76200"/>
            </a:xfrm>
            <a:custGeom>
              <a:avLst/>
              <a:gdLst/>
              <a:ahLst/>
              <a:cxnLst/>
              <a:rect l="l" t="t" r="r" b="b"/>
              <a:pathLst>
                <a:path w="1333500" h="76200">
                  <a:moveTo>
                    <a:pt x="1257300" y="0"/>
                  </a:moveTo>
                  <a:lnTo>
                    <a:pt x="1257300" y="76200"/>
                  </a:lnTo>
                  <a:lnTo>
                    <a:pt x="1313688" y="48006"/>
                  </a:lnTo>
                  <a:lnTo>
                    <a:pt x="1270000" y="48006"/>
                  </a:lnTo>
                  <a:lnTo>
                    <a:pt x="1270000" y="28194"/>
                  </a:lnTo>
                  <a:lnTo>
                    <a:pt x="1313688" y="28194"/>
                  </a:lnTo>
                  <a:lnTo>
                    <a:pt x="1257300" y="0"/>
                  </a:lnTo>
                  <a:close/>
                </a:path>
                <a:path w="1333500" h="76200">
                  <a:moveTo>
                    <a:pt x="1257300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1257300" y="48006"/>
                  </a:lnTo>
                  <a:lnTo>
                    <a:pt x="1257300" y="28194"/>
                  </a:lnTo>
                  <a:close/>
                </a:path>
                <a:path w="1333500" h="76200">
                  <a:moveTo>
                    <a:pt x="1313688" y="28194"/>
                  </a:moveTo>
                  <a:lnTo>
                    <a:pt x="1270000" y="28194"/>
                  </a:lnTo>
                  <a:lnTo>
                    <a:pt x="1270000" y="48006"/>
                  </a:lnTo>
                  <a:lnTo>
                    <a:pt x="1313688" y="48006"/>
                  </a:lnTo>
                  <a:lnTo>
                    <a:pt x="1333500" y="38100"/>
                  </a:lnTo>
                  <a:lnTo>
                    <a:pt x="1313688" y="28194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0184" y="5324856"/>
              <a:ext cx="3146298" cy="677418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4697984" y="5400852"/>
            <a:ext cx="27686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A40020"/>
                </a:solidFill>
                <a:latin typeface="微软雅黑"/>
                <a:cs typeface="微软雅黑"/>
              </a:rPr>
              <a:t>虚拟存储器的概念图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3360420" cy="6858000"/>
            </a:xfrm>
            <a:custGeom>
              <a:avLst/>
              <a:gdLst/>
              <a:ahLst/>
              <a:cxnLst/>
              <a:rect l="l" t="t" r="r" b="b"/>
              <a:pathLst>
                <a:path w="3360420" h="6858000">
                  <a:moveTo>
                    <a:pt x="336042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360420" y="6858000"/>
                  </a:lnTo>
                  <a:lnTo>
                    <a:pt x="3360420" y="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7821" y="1062939"/>
            <a:ext cx="157924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5675" algn="l"/>
              </a:tabLst>
            </a:pPr>
            <a:r>
              <a:rPr dirty="0" sz="4800" spc="-50">
                <a:solidFill>
                  <a:srgbClr val="FFFFFF"/>
                </a:solidFill>
              </a:rPr>
              <a:t>目</a:t>
            </a:r>
            <a:r>
              <a:rPr dirty="0" sz="4800">
                <a:solidFill>
                  <a:srgbClr val="FFFFFF"/>
                </a:solidFill>
              </a:rPr>
              <a:t>	</a:t>
            </a:r>
            <a:r>
              <a:rPr dirty="0" sz="4800" spc="-50">
                <a:solidFill>
                  <a:srgbClr val="FFFFFF"/>
                </a:solidFill>
              </a:rPr>
              <a:t>录</a:t>
            </a:r>
            <a:endParaRPr sz="4800"/>
          </a:p>
        </p:txBody>
      </p:sp>
      <p:sp>
        <p:nvSpPr>
          <p:cNvPr id="6" name="object 6" descr=""/>
          <p:cNvSpPr txBox="1"/>
          <p:nvPr/>
        </p:nvSpPr>
        <p:spPr>
          <a:xfrm>
            <a:off x="772464" y="2229053"/>
            <a:ext cx="17278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FFFFFF"/>
                </a:solidFill>
                <a:latin typeface="微软雅黑"/>
                <a:cs typeface="微软雅黑"/>
              </a:rPr>
              <a:t>CONTENT</a:t>
            </a:r>
            <a:endParaRPr sz="2800">
              <a:latin typeface="微软雅黑"/>
              <a:cs typeface="微软雅黑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" y="5285232"/>
            <a:ext cx="2761488" cy="66446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334636" y="1880361"/>
            <a:ext cx="3046730" cy="3317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"/>
              <a:tabLst>
                <a:tab pos="545465" algn="l"/>
                <a:tab pos="546100" algn="l"/>
              </a:tabLst>
            </a:pPr>
            <a:r>
              <a:rPr dirty="0" sz="2800" spc="-35">
                <a:latin typeface="微软雅黑"/>
                <a:cs typeface="微软雅黑"/>
              </a:rPr>
              <a:t>主</a:t>
            </a:r>
            <a:r>
              <a:rPr dirty="0" sz="2800" spc="-35">
                <a:latin typeface="微软雅黑"/>
                <a:cs typeface="微软雅黑"/>
              </a:rPr>
              <a:t>存</a:t>
            </a:r>
            <a:r>
              <a:rPr dirty="0" sz="2800" spc="-35">
                <a:latin typeface="微软雅黑"/>
                <a:cs typeface="微软雅黑"/>
              </a:rPr>
              <a:t>管</a:t>
            </a:r>
            <a:r>
              <a:rPr dirty="0" sz="2800" spc="-35">
                <a:latin typeface="微软雅黑"/>
                <a:cs typeface="微软雅黑"/>
              </a:rPr>
              <a:t>理</a:t>
            </a:r>
            <a:r>
              <a:rPr dirty="0" sz="2800" spc="-35">
                <a:latin typeface="微软雅黑"/>
                <a:cs typeface="微软雅黑"/>
              </a:rPr>
              <a:t>概</a:t>
            </a:r>
            <a:r>
              <a:rPr dirty="0" sz="2800" spc="-50">
                <a:latin typeface="微软雅黑"/>
                <a:cs typeface="微软雅黑"/>
              </a:rPr>
              <a:t>述</a:t>
            </a:r>
            <a:endParaRPr sz="28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2280"/>
              </a:spcBef>
              <a:buClr>
                <a:srgbClr val="C00000"/>
              </a:buClr>
              <a:buFont typeface="Wingdings"/>
              <a:buChar char=""/>
              <a:tabLst>
                <a:tab pos="545465" algn="l"/>
                <a:tab pos="546100" algn="l"/>
              </a:tabLst>
            </a:pPr>
            <a:r>
              <a:rPr dirty="0" sz="2800" spc="-35">
                <a:latin typeface="微软雅黑"/>
                <a:cs typeface="微软雅黑"/>
              </a:rPr>
              <a:t>主</a:t>
            </a:r>
            <a:r>
              <a:rPr dirty="0" sz="2800" spc="-35">
                <a:latin typeface="微软雅黑"/>
                <a:cs typeface="微软雅黑"/>
              </a:rPr>
              <a:t>存</a:t>
            </a:r>
            <a:r>
              <a:rPr dirty="0" sz="2800" spc="-35">
                <a:latin typeface="微软雅黑"/>
                <a:cs typeface="微软雅黑"/>
              </a:rPr>
              <a:t>管</a:t>
            </a:r>
            <a:r>
              <a:rPr dirty="0" sz="2800" spc="-35">
                <a:latin typeface="微软雅黑"/>
                <a:cs typeface="微软雅黑"/>
              </a:rPr>
              <a:t>理</a:t>
            </a:r>
            <a:r>
              <a:rPr dirty="0" sz="2800" spc="-35">
                <a:latin typeface="微软雅黑"/>
                <a:cs typeface="微软雅黑"/>
              </a:rPr>
              <a:t>的</a:t>
            </a:r>
            <a:r>
              <a:rPr dirty="0" sz="2800" spc="-35">
                <a:latin typeface="微软雅黑"/>
                <a:cs typeface="微软雅黑"/>
              </a:rPr>
              <a:t>功</a:t>
            </a:r>
            <a:r>
              <a:rPr dirty="0" sz="2800" spc="-50">
                <a:latin typeface="微软雅黑"/>
                <a:cs typeface="微软雅黑"/>
              </a:rPr>
              <a:t>能</a:t>
            </a:r>
            <a:endParaRPr sz="28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2285"/>
              </a:spcBef>
              <a:buClr>
                <a:srgbClr val="C00000"/>
              </a:buClr>
              <a:buFont typeface="Wingdings"/>
              <a:buChar char=""/>
              <a:tabLst>
                <a:tab pos="545465" algn="l"/>
                <a:tab pos="546100" algn="l"/>
              </a:tabLst>
            </a:pPr>
            <a:r>
              <a:rPr dirty="0" sz="2800" spc="-35">
                <a:latin typeface="微软雅黑"/>
                <a:cs typeface="微软雅黑"/>
              </a:rPr>
              <a:t>分</a:t>
            </a:r>
            <a:r>
              <a:rPr dirty="0" sz="2800" spc="-35">
                <a:latin typeface="微软雅黑"/>
                <a:cs typeface="微软雅黑"/>
              </a:rPr>
              <a:t>区</a:t>
            </a:r>
            <a:r>
              <a:rPr dirty="0" sz="2800" spc="-35">
                <a:latin typeface="微软雅黑"/>
                <a:cs typeface="微软雅黑"/>
              </a:rPr>
              <a:t>存</a:t>
            </a:r>
            <a:r>
              <a:rPr dirty="0" sz="2800" spc="-35">
                <a:latin typeface="微软雅黑"/>
                <a:cs typeface="微软雅黑"/>
              </a:rPr>
              <a:t>储</a:t>
            </a:r>
            <a:r>
              <a:rPr dirty="0" sz="2800" spc="-35">
                <a:latin typeface="微软雅黑"/>
                <a:cs typeface="微软雅黑"/>
              </a:rPr>
              <a:t>管</a:t>
            </a:r>
            <a:r>
              <a:rPr dirty="0" sz="2800" spc="-50">
                <a:latin typeface="微软雅黑"/>
                <a:cs typeface="微软雅黑"/>
              </a:rPr>
              <a:t>理</a:t>
            </a:r>
            <a:endParaRPr sz="28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2280"/>
              </a:spcBef>
              <a:buClr>
                <a:srgbClr val="C00000"/>
              </a:buClr>
              <a:buFont typeface="Wingdings"/>
              <a:buChar char=""/>
              <a:tabLst>
                <a:tab pos="545465" algn="l"/>
                <a:tab pos="546100" algn="l"/>
              </a:tabLst>
            </a:pPr>
            <a:r>
              <a:rPr dirty="0" sz="2800" spc="-35">
                <a:latin typeface="微软雅黑"/>
                <a:cs typeface="微软雅黑"/>
              </a:rPr>
              <a:t>页</a:t>
            </a:r>
            <a:r>
              <a:rPr dirty="0" sz="2800" spc="-35">
                <a:latin typeface="微软雅黑"/>
                <a:cs typeface="微软雅黑"/>
              </a:rPr>
              <a:t>式</a:t>
            </a:r>
            <a:r>
              <a:rPr dirty="0" sz="2800" spc="-35">
                <a:latin typeface="微软雅黑"/>
                <a:cs typeface="微软雅黑"/>
              </a:rPr>
              <a:t>存</a:t>
            </a:r>
            <a:r>
              <a:rPr dirty="0" sz="2800" spc="-35">
                <a:latin typeface="微软雅黑"/>
                <a:cs typeface="微软雅黑"/>
              </a:rPr>
              <a:t>储</a:t>
            </a:r>
            <a:r>
              <a:rPr dirty="0" sz="2800" spc="-35">
                <a:latin typeface="微软雅黑"/>
                <a:cs typeface="微软雅黑"/>
              </a:rPr>
              <a:t>管</a:t>
            </a:r>
            <a:r>
              <a:rPr dirty="0" sz="2800" spc="-50">
                <a:latin typeface="微软雅黑"/>
                <a:cs typeface="微软雅黑"/>
              </a:rPr>
              <a:t>理</a:t>
            </a:r>
            <a:endParaRPr sz="28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2280"/>
              </a:spcBef>
              <a:buClr>
                <a:srgbClr val="C00000"/>
              </a:buClr>
              <a:buFont typeface="Wingdings"/>
              <a:buChar char=""/>
              <a:tabLst>
                <a:tab pos="545465" algn="l"/>
                <a:tab pos="546100" algn="l"/>
              </a:tabLst>
            </a:pPr>
            <a:r>
              <a:rPr dirty="0" sz="2800" spc="-35">
                <a:latin typeface="微软雅黑"/>
                <a:cs typeface="微软雅黑"/>
              </a:rPr>
              <a:t>段</a:t>
            </a:r>
            <a:r>
              <a:rPr dirty="0" sz="2800" spc="-35">
                <a:latin typeface="微软雅黑"/>
                <a:cs typeface="微软雅黑"/>
              </a:rPr>
              <a:t>页</a:t>
            </a:r>
            <a:r>
              <a:rPr dirty="0" sz="2800" spc="-35">
                <a:latin typeface="微软雅黑"/>
                <a:cs typeface="微软雅黑"/>
              </a:rPr>
              <a:t>式</a:t>
            </a:r>
            <a:r>
              <a:rPr dirty="0" sz="2800" spc="-35">
                <a:latin typeface="微软雅黑"/>
                <a:cs typeface="微软雅黑"/>
              </a:rPr>
              <a:t>存</a:t>
            </a:r>
            <a:r>
              <a:rPr dirty="0" sz="2800" spc="-35">
                <a:latin typeface="微软雅黑"/>
                <a:cs typeface="微软雅黑"/>
              </a:rPr>
              <a:t>储</a:t>
            </a:r>
            <a:r>
              <a:rPr dirty="0" sz="2800" spc="-35">
                <a:latin typeface="微软雅黑"/>
                <a:cs typeface="微软雅黑"/>
              </a:rPr>
              <a:t>管</a:t>
            </a:r>
            <a:r>
              <a:rPr dirty="0" sz="2800" spc="-50">
                <a:latin typeface="微软雅黑"/>
                <a:cs typeface="微软雅黑"/>
              </a:rPr>
              <a:t>理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124711"/>
              <a:ext cx="919734" cy="6774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636" y="1124711"/>
              <a:ext cx="2536698" cy="6774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3547871"/>
              <a:ext cx="919734" cy="67741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636" y="3547871"/>
              <a:ext cx="1622298" cy="67741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39495" y="1201039"/>
            <a:ext cx="10085070" cy="4065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529590" algn="l"/>
              </a:tabLst>
            </a:pP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什么是存储保护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2040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在多用户环境中，主存储器按区分配给各用户程序使用。</a:t>
            </a:r>
            <a:endParaRPr sz="2400">
              <a:latin typeface="微软雅黑"/>
              <a:cs typeface="微软雅黑"/>
            </a:endParaRPr>
          </a:p>
          <a:p>
            <a:pPr lvl="1" marL="927100" marR="5080" indent="-341630">
              <a:lnSpc>
                <a:spcPct val="150000"/>
              </a:lnSpc>
              <a:spcBef>
                <a:spcPts val="600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为了互不影响，必须由硬件（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软件配合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）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保证各用户程序只能在给定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的存储区域内活动，这种措施叫做存储保护。</a:t>
            </a:r>
            <a:endParaRPr sz="2400">
              <a:latin typeface="微软雅黑"/>
              <a:cs typeface="微软雅黑"/>
            </a:endParaRPr>
          </a:p>
          <a:p>
            <a:pPr marL="528955" indent="-516890">
              <a:lnSpc>
                <a:spcPct val="100000"/>
              </a:lnSpc>
              <a:spcBef>
                <a:spcPts val="2045"/>
              </a:spcBef>
              <a:buAutoNum type="arabicParenBoth"/>
              <a:tabLst>
                <a:tab pos="529590" algn="l"/>
              </a:tabLst>
            </a:pPr>
            <a:r>
              <a:rPr dirty="0" sz="2400" spc="-15" b="1">
                <a:solidFill>
                  <a:srgbClr val="A40020"/>
                </a:solidFill>
                <a:latin typeface="微软雅黑"/>
                <a:cs typeface="微软雅黑"/>
              </a:rPr>
              <a:t>实现方法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2040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界地址保护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2039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存储键保护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419" y="213360"/>
              <a:ext cx="1887474" cy="78714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6.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储</a:t>
            </a:r>
            <a:r>
              <a:rPr dirty="0" spc="-35">
                <a:solidFill>
                  <a:srgbClr val="990000"/>
                </a:solidFill>
              </a:rPr>
              <a:t>保</a:t>
            </a:r>
            <a:r>
              <a:rPr dirty="0" spc="-50">
                <a:solidFill>
                  <a:srgbClr val="990000"/>
                </a:solidFill>
              </a:rPr>
              <a:t>护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987552"/>
              <a:ext cx="521982" cy="6774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872" y="987552"/>
              <a:ext cx="590550" cy="6774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324" y="987552"/>
              <a:ext cx="521982" cy="6774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636" y="987552"/>
              <a:ext cx="707898" cy="6774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3436" y="987552"/>
              <a:ext cx="1012698" cy="6774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3035" y="987552"/>
              <a:ext cx="1012698" cy="6774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419" y="213359"/>
              <a:ext cx="1887474" cy="78714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6.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储</a:t>
            </a:r>
            <a:r>
              <a:rPr dirty="0" spc="-35">
                <a:solidFill>
                  <a:srgbClr val="990000"/>
                </a:solidFill>
              </a:rPr>
              <a:t>保</a:t>
            </a:r>
            <a:r>
              <a:rPr dirty="0" spc="-50">
                <a:solidFill>
                  <a:srgbClr val="990000"/>
                </a:solidFill>
              </a:rPr>
              <a:t>护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3567493" y="3058477"/>
            <a:ext cx="1655445" cy="2661285"/>
            <a:chOff x="3567493" y="3058477"/>
            <a:chExt cx="1655445" cy="2661285"/>
          </a:xfrm>
        </p:grpSpPr>
        <p:sp>
          <p:nvSpPr>
            <p:cNvPr id="13" name="object 13" descr=""/>
            <p:cNvSpPr/>
            <p:nvPr/>
          </p:nvSpPr>
          <p:spPr>
            <a:xfrm>
              <a:off x="3572255" y="3063239"/>
              <a:ext cx="1645920" cy="2651760"/>
            </a:xfrm>
            <a:custGeom>
              <a:avLst/>
              <a:gdLst/>
              <a:ahLst/>
              <a:cxnLst/>
              <a:rect l="l" t="t" r="r" b="b"/>
              <a:pathLst>
                <a:path w="1645920" h="2651760">
                  <a:moveTo>
                    <a:pt x="1645920" y="0"/>
                  </a:moveTo>
                  <a:lnTo>
                    <a:pt x="0" y="0"/>
                  </a:lnTo>
                  <a:lnTo>
                    <a:pt x="0" y="2651760"/>
                  </a:lnTo>
                  <a:lnTo>
                    <a:pt x="1645920" y="2651760"/>
                  </a:lnTo>
                  <a:lnTo>
                    <a:pt x="164592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572255" y="3063239"/>
              <a:ext cx="1645920" cy="2651760"/>
            </a:xfrm>
            <a:custGeom>
              <a:avLst/>
              <a:gdLst/>
              <a:ahLst/>
              <a:cxnLst/>
              <a:rect l="l" t="t" r="r" b="b"/>
              <a:pathLst>
                <a:path w="1645920" h="2651760">
                  <a:moveTo>
                    <a:pt x="0" y="2651760"/>
                  </a:moveTo>
                  <a:lnTo>
                    <a:pt x="1645920" y="2651760"/>
                  </a:lnTo>
                  <a:lnTo>
                    <a:pt x="1645920" y="0"/>
                  </a:lnTo>
                  <a:lnTo>
                    <a:pt x="0" y="0"/>
                  </a:lnTo>
                  <a:lnTo>
                    <a:pt x="0" y="26517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3572255" y="3555491"/>
            <a:ext cx="1645920" cy="114173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81915" rIns="0" bIns="0" rtlCol="0" vert="horz">
            <a:spAutoFit/>
          </a:bodyPr>
          <a:lstStyle/>
          <a:p>
            <a:pPr marL="153670">
              <a:lnSpc>
                <a:spcPct val="100000"/>
              </a:lnSpc>
              <a:spcBef>
                <a:spcPts val="645"/>
              </a:spcBef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1600" spc="434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r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baseline="-21164" sz="1575" spc="-1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,</a:t>
            </a: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[500]</a:t>
            </a:r>
            <a:endParaRPr sz="1600">
              <a:latin typeface="微软雅黑"/>
              <a:cs typeface="微软雅黑"/>
            </a:endParaRPr>
          </a:p>
          <a:p>
            <a:pPr marL="153670">
              <a:lnSpc>
                <a:spcPct val="100000"/>
              </a:lnSpc>
              <a:spcBef>
                <a:spcPts val="192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123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39495" y="1062609"/>
            <a:ext cx="5659120" cy="206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A40020"/>
                </a:solidFill>
                <a:latin typeface="微软雅黑"/>
                <a:cs typeface="微软雅黑"/>
              </a:rPr>
              <a:t>(3</a:t>
            </a: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) 界地址保护</a:t>
            </a:r>
            <a:endParaRPr sz="24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975"/>
              </a:spcBef>
            </a:pPr>
            <a:r>
              <a:rPr dirty="0" sz="2200" spc="-10" b="1">
                <a:solidFill>
                  <a:srgbClr val="1F517B"/>
                </a:solidFill>
                <a:latin typeface="微软雅黑"/>
                <a:cs typeface="微软雅黑"/>
              </a:rPr>
              <a:t>① 上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下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界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防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护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32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4KB，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400">
              <a:latin typeface="微软雅黑"/>
              <a:cs typeface="微软雅黑"/>
            </a:endParaRPr>
          </a:p>
          <a:p>
            <a:pPr algn="ctr" marR="673735">
              <a:lnSpc>
                <a:spcPct val="100000"/>
              </a:lnSpc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978023" y="3380994"/>
            <a:ext cx="518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613786" y="5518200"/>
            <a:ext cx="866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887215" y="5770879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507045" y="3543109"/>
            <a:ext cx="3723640" cy="1163320"/>
            <a:chOff x="1507045" y="3543109"/>
            <a:chExt cx="3723640" cy="1163320"/>
          </a:xfrm>
        </p:grpSpPr>
        <p:sp>
          <p:nvSpPr>
            <p:cNvPr id="21" name="object 21" descr=""/>
            <p:cNvSpPr/>
            <p:nvPr/>
          </p:nvSpPr>
          <p:spPr>
            <a:xfrm>
              <a:off x="3579875" y="3550919"/>
              <a:ext cx="1645920" cy="1150620"/>
            </a:xfrm>
            <a:custGeom>
              <a:avLst/>
              <a:gdLst/>
              <a:ahLst/>
              <a:cxnLst/>
              <a:rect l="l" t="t" r="r" b="b"/>
              <a:pathLst>
                <a:path w="1645920" h="1150620">
                  <a:moveTo>
                    <a:pt x="0" y="0"/>
                  </a:moveTo>
                  <a:lnTo>
                    <a:pt x="1645920" y="0"/>
                  </a:lnTo>
                </a:path>
                <a:path w="1645920" h="1150620">
                  <a:moveTo>
                    <a:pt x="0" y="1150619"/>
                  </a:moveTo>
                  <a:lnTo>
                    <a:pt x="1645920" y="1150619"/>
                  </a:lnTo>
                </a:path>
              </a:pathLst>
            </a:custGeom>
            <a:ln w="9144">
              <a:solidFill>
                <a:srgbClr val="1F51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11808" y="3547871"/>
              <a:ext cx="934719" cy="391795"/>
            </a:xfrm>
            <a:custGeom>
              <a:avLst/>
              <a:gdLst/>
              <a:ahLst/>
              <a:cxnLst/>
              <a:rect l="l" t="t" r="r" b="b"/>
              <a:pathLst>
                <a:path w="934719" h="391795">
                  <a:moveTo>
                    <a:pt x="934212" y="0"/>
                  </a:moveTo>
                  <a:lnTo>
                    <a:pt x="0" y="0"/>
                  </a:lnTo>
                  <a:lnTo>
                    <a:pt x="0" y="391667"/>
                  </a:lnTo>
                  <a:lnTo>
                    <a:pt x="934212" y="391667"/>
                  </a:lnTo>
                  <a:lnTo>
                    <a:pt x="934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11808" y="3547871"/>
              <a:ext cx="934719" cy="391795"/>
            </a:xfrm>
            <a:custGeom>
              <a:avLst/>
              <a:gdLst/>
              <a:ahLst/>
              <a:cxnLst/>
              <a:rect l="l" t="t" r="r" b="b"/>
              <a:pathLst>
                <a:path w="934719" h="391795">
                  <a:moveTo>
                    <a:pt x="0" y="391667"/>
                  </a:moveTo>
                  <a:lnTo>
                    <a:pt x="934212" y="391667"/>
                  </a:lnTo>
                  <a:lnTo>
                    <a:pt x="934212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2978023" y="4554473"/>
            <a:ext cx="518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24KB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486661" y="3199892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界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511808" y="3547871"/>
            <a:ext cx="934719" cy="39179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252095">
              <a:lnSpc>
                <a:spcPct val="100000"/>
              </a:lnSpc>
              <a:spcBef>
                <a:spcPts val="48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88186" y="4230370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上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界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530096" y="4611623"/>
            <a:ext cx="942340" cy="401320"/>
            <a:chOff x="1530096" y="4611623"/>
            <a:chExt cx="942340" cy="401320"/>
          </a:xfrm>
        </p:grpSpPr>
        <p:sp>
          <p:nvSpPr>
            <p:cNvPr id="29" name="object 29" descr=""/>
            <p:cNvSpPr/>
            <p:nvPr/>
          </p:nvSpPr>
          <p:spPr>
            <a:xfrm>
              <a:off x="1534668" y="4616195"/>
              <a:ext cx="932815" cy="391795"/>
            </a:xfrm>
            <a:custGeom>
              <a:avLst/>
              <a:gdLst/>
              <a:ahLst/>
              <a:cxnLst/>
              <a:rect l="l" t="t" r="r" b="b"/>
              <a:pathLst>
                <a:path w="932814" h="391795">
                  <a:moveTo>
                    <a:pt x="932688" y="0"/>
                  </a:moveTo>
                  <a:lnTo>
                    <a:pt x="0" y="0"/>
                  </a:lnTo>
                  <a:lnTo>
                    <a:pt x="0" y="391667"/>
                  </a:lnTo>
                  <a:lnTo>
                    <a:pt x="932688" y="391667"/>
                  </a:lnTo>
                  <a:lnTo>
                    <a:pt x="932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534668" y="4616195"/>
              <a:ext cx="932815" cy="391795"/>
            </a:xfrm>
            <a:custGeom>
              <a:avLst/>
              <a:gdLst/>
              <a:ahLst/>
              <a:cxnLst/>
              <a:rect l="l" t="t" r="r" b="b"/>
              <a:pathLst>
                <a:path w="932814" h="391795">
                  <a:moveTo>
                    <a:pt x="0" y="391667"/>
                  </a:moveTo>
                  <a:lnTo>
                    <a:pt x="932688" y="391667"/>
                  </a:lnTo>
                  <a:lnTo>
                    <a:pt x="932688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534667" y="4616196"/>
            <a:ext cx="932815" cy="39179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260985">
              <a:lnSpc>
                <a:spcPct val="100000"/>
              </a:lnSpc>
              <a:spcBef>
                <a:spcPts val="409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24KB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104890" y="3094100"/>
            <a:ext cx="4273550" cy="2590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9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上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容</a:t>
            </a:r>
            <a:r>
              <a:rPr dirty="0" sz="2200" spc="30">
                <a:solidFill>
                  <a:srgbClr val="1F517B"/>
                </a:solidFill>
                <a:latin typeface="微软雅黑"/>
                <a:cs typeface="微软雅黑"/>
              </a:rPr>
              <a:t> ？</a:t>
            </a:r>
            <a:endParaRPr sz="2200">
              <a:latin typeface="微软雅黑"/>
              <a:cs typeface="微软雅黑"/>
            </a:endParaRPr>
          </a:p>
          <a:p>
            <a:pPr marL="545465" marR="1122045" indent="-532765">
              <a:lnSpc>
                <a:spcPct val="165000"/>
              </a:lnSpc>
              <a:spcBef>
                <a:spcPts val="400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  <a:tab pos="9912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否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越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界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？若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20KB≤D＜24KB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58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许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58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否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发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越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987552"/>
              <a:ext cx="521982" cy="6774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872" y="987552"/>
              <a:ext cx="590550" cy="6774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324" y="987552"/>
              <a:ext cx="521982" cy="6774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636" y="987552"/>
              <a:ext cx="707898" cy="6774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3436" y="987552"/>
              <a:ext cx="1012698" cy="6774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3035" y="987552"/>
              <a:ext cx="1012698" cy="6774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419" y="213359"/>
              <a:ext cx="1887474" cy="78714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6.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储</a:t>
            </a:r>
            <a:r>
              <a:rPr dirty="0" spc="-35">
                <a:solidFill>
                  <a:srgbClr val="990000"/>
                </a:solidFill>
              </a:rPr>
              <a:t>保</a:t>
            </a:r>
            <a:r>
              <a:rPr dirty="0" spc="-50">
                <a:solidFill>
                  <a:srgbClr val="990000"/>
                </a:solidFill>
              </a:rPr>
              <a:t>护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6143625" y="3135325"/>
            <a:ext cx="4833620" cy="2506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9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限长寄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内容 ？</a:t>
            </a:r>
            <a:endParaRPr sz="2200">
              <a:latin typeface="微软雅黑"/>
              <a:cs typeface="微软雅黑"/>
            </a:endParaRPr>
          </a:p>
          <a:p>
            <a:pPr marL="545465" marR="1681480" indent="-532765">
              <a:lnSpc>
                <a:spcPct val="160000"/>
              </a:lnSpc>
              <a:spcBef>
                <a:spcPts val="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否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越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界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 ？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若 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辑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5">
                <a:solidFill>
                  <a:srgbClr val="1F517B"/>
                </a:solidFill>
                <a:latin typeface="微软雅黑"/>
                <a:cs typeface="微软雅黑"/>
              </a:rPr>
              <a:t> ＜ 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4KB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许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58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否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发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越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526345" y="3040189"/>
            <a:ext cx="1792605" cy="2663190"/>
            <a:chOff x="3526345" y="3040189"/>
            <a:chExt cx="1792605" cy="2663190"/>
          </a:xfrm>
        </p:grpSpPr>
        <p:sp>
          <p:nvSpPr>
            <p:cNvPr id="14" name="object 14" descr=""/>
            <p:cNvSpPr/>
            <p:nvPr/>
          </p:nvSpPr>
          <p:spPr>
            <a:xfrm>
              <a:off x="3531108" y="3044951"/>
              <a:ext cx="1783080" cy="2653665"/>
            </a:xfrm>
            <a:custGeom>
              <a:avLst/>
              <a:gdLst/>
              <a:ahLst/>
              <a:cxnLst/>
              <a:rect l="l" t="t" r="r" b="b"/>
              <a:pathLst>
                <a:path w="1783079" h="2653665">
                  <a:moveTo>
                    <a:pt x="1783080" y="0"/>
                  </a:moveTo>
                  <a:lnTo>
                    <a:pt x="0" y="0"/>
                  </a:lnTo>
                  <a:lnTo>
                    <a:pt x="0" y="2653284"/>
                  </a:lnTo>
                  <a:lnTo>
                    <a:pt x="1783080" y="2653284"/>
                  </a:lnTo>
                  <a:lnTo>
                    <a:pt x="178308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531108" y="3044951"/>
              <a:ext cx="1783080" cy="2653665"/>
            </a:xfrm>
            <a:custGeom>
              <a:avLst/>
              <a:gdLst/>
              <a:ahLst/>
              <a:cxnLst/>
              <a:rect l="l" t="t" r="r" b="b"/>
              <a:pathLst>
                <a:path w="1783079" h="2653665">
                  <a:moveTo>
                    <a:pt x="0" y="2653284"/>
                  </a:moveTo>
                  <a:lnTo>
                    <a:pt x="1783080" y="2653284"/>
                  </a:lnTo>
                  <a:lnTo>
                    <a:pt x="1783080" y="0"/>
                  </a:lnTo>
                  <a:lnTo>
                    <a:pt x="0" y="0"/>
                  </a:lnTo>
                  <a:lnTo>
                    <a:pt x="0" y="26532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531108" y="3538728"/>
            <a:ext cx="1783080" cy="114046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81280" rIns="0" bIns="0" rtlCol="0" vert="horz">
            <a:spAutoFit/>
          </a:bodyPr>
          <a:lstStyle/>
          <a:p>
            <a:pPr marL="153035">
              <a:lnSpc>
                <a:spcPct val="100000"/>
              </a:lnSpc>
              <a:spcBef>
                <a:spcPts val="640"/>
              </a:spcBef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1600" spc="434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r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baseline="-21164" sz="1575" spc="-1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,</a:t>
            </a: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[500]</a:t>
            </a:r>
            <a:endParaRPr sz="1600">
              <a:latin typeface="微软雅黑"/>
              <a:cs typeface="微软雅黑"/>
            </a:endParaRPr>
          </a:p>
          <a:p>
            <a:pPr marL="153035">
              <a:lnSpc>
                <a:spcPct val="100000"/>
              </a:lnSpc>
              <a:spcBef>
                <a:spcPts val="192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123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39495" y="1062609"/>
            <a:ext cx="5659120" cy="2042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A40020"/>
                </a:solidFill>
                <a:latin typeface="微软雅黑"/>
                <a:cs typeface="微软雅黑"/>
              </a:rPr>
              <a:t>(3</a:t>
            </a: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) 界地址保护</a:t>
            </a:r>
            <a:endParaRPr sz="24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975"/>
              </a:spcBef>
            </a:pPr>
            <a:r>
              <a:rPr dirty="0" sz="2200" spc="-5" b="1">
                <a:solidFill>
                  <a:srgbClr val="1F517B"/>
                </a:solidFill>
                <a:latin typeface="微软雅黑"/>
                <a:cs typeface="微软雅黑"/>
              </a:rPr>
              <a:t>② 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限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长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防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护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32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45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4KB，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algn="ctr" marR="806450">
              <a:lnSpc>
                <a:spcPct val="100000"/>
              </a:lnSpc>
              <a:spcBef>
                <a:spcPts val="250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880486" y="3363290"/>
            <a:ext cx="518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486025" y="5500522"/>
            <a:ext cx="8674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990594" y="5753506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453705" y="3529393"/>
            <a:ext cx="3872865" cy="1158875"/>
            <a:chOff x="1453705" y="3529393"/>
            <a:chExt cx="3872865" cy="1158875"/>
          </a:xfrm>
        </p:grpSpPr>
        <p:sp>
          <p:nvSpPr>
            <p:cNvPr id="22" name="object 22" descr=""/>
            <p:cNvSpPr/>
            <p:nvPr/>
          </p:nvSpPr>
          <p:spPr>
            <a:xfrm>
              <a:off x="3538727" y="3534155"/>
              <a:ext cx="1783080" cy="1149350"/>
            </a:xfrm>
            <a:custGeom>
              <a:avLst/>
              <a:gdLst/>
              <a:ahLst/>
              <a:cxnLst/>
              <a:rect l="l" t="t" r="r" b="b"/>
              <a:pathLst>
                <a:path w="1783079" h="1149350">
                  <a:moveTo>
                    <a:pt x="0" y="0"/>
                  </a:moveTo>
                  <a:lnTo>
                    <a:pt x="1783080" y="0"/>
                  </a:lnTo>
                </a:path>
                <a:path w="1783079" h="1149350">
                  <a:moveTo>
                    <a:pt x="0" y="1149096"/>
                  </a:moveTo>
                  <a:lnTo>
                    <a:pt x="1783080" y="1149096"/>
                  </a:lnTo>
                </a:path>
              </a:pathLst>
            </a:custGeom>
            <a:ln w="9144">
              <a:solidFill>
                <a:srgbClr val="1F51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458467" y="3747515"/>
              <a:ext cx="932815" cy="390525"/>
            </a:xfrm>
            <a:custGeom>
              <a:avLst/>
              <a:gdLst/>
              <a:ahLst/>
              <a:cxnLst/>
              <a:rect l="l" t="t" r="r" b="b"/>
              <a:pathLst>
                <a:path w="932814" h="390525">
                  <a:moveTo>
                    <a:pt x="932688" y="0"/>
                  </a:moveTo>
                  <a:lnTo>
                    <a:pt x="0" y="0"/>
                  </a:lnTo>
                  <a:lnTo>
                    <a:pt x="0" y="390143"/>
                  </a:lnTo>
                  <a:lnTo>
                    <a:pt x="932688" y="390143"/>
                  </a:lnTo>
                  <a:lnTo>
                    <a:pt x="932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458467" y="3747515"/>
              <a:ext cx="932815" cy="390525"/>
            </a:xfrm>
            <a:custGeom>
              <a:avLst/>
              <a:gdLst/>
              <a:ahLst/>
              <a:cxnLst/>
              <a:rect l="l" t="t" r="r" b="b"/>
              <a:pathLst>
                <a:path w="932814" h="390525">
                  <a:moveTo>
                    <a:pt x="0" y="390143"/>
                  </a:moveTo>
                  <a:lnTo>
                    <a:pt x="932688" y="390143"/>
                  </a:lnTo>
                  <a:lnTo>
                    <a:pt x="932688" y="0"/>
                  </a:lnTo>
                  <a:lnTo>
                    <a:pt x="0" y="0"/>
                  </a:lnTo>
                  <a:lnTo>
                    <a:pt x="0" y="3901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880486" y="4536770"/>
            <a:ext cx="518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24KB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432052" y="3398647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基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58467" y="3747515"/>
            <a:ext cx="932815" cy="39052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250825">
              <a:lnSpc>
                <a:spcPct val="100000"/>
              </a:lnSpc>
              <a:spcBef>
                <a:spcPts val="47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33575" y="4429125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限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长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475232" y="4811267"/>
            <a:ext cx="943610" cy="399415"/>
            <a:chOff x="1475232" y="4811267"/>
            <a:chExt cx="943610" cy="399415"/>
          </a:xfrm>
        </p:grpSpPr>
        <p:sp>
          <p:nvSpPr>
            <p:cNvPr id="30" name="object 30" descr=""/>
            <p:cNvSpPr/>
            <p:nvPr/>
          </p:nvSpPr>
          <p:spPr>
            <a:xfrm>
              <a:off x="1479804" y="4815839"/>
              <a:ext cx="934719" cy="390525"/>
            </a:xfrm>
            <a:custGeom>
              <a:avLst/>
              <a:gdLst/>
              <a:ahLst/>
              <a:cxnLst/>
              <a:rect l="l" t="t" r="r" b="b"/>
              <a:pathLst>
                <a:path w="934719" h="390525">
                  <a:moveTo>
                    <a:pt x="934211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934211" y="390144"/>
                  </a:lnTo>
                  <a:lnTo>
                    <a:pt x="9342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479804" y="4815839"/>
              <a:ext cx="934719" cy="390525"/>
            </a:xfrm>
            <a:custGeom>
              <a:avLst/>
              <a:gdLst/>
              <a:ahLst/>
              <a:cxnLst/>
              <a:rect l="l" t="t" r="r" b="b"/>
              <a:pathLst>
                <a:path w="934719" h="390525">
                  <a:moveTo>
                    <a:pt x="0" y="390144"/>
                  </a:moveTo>
                  <a:lnTo>
                    <a:pt x="934211" y="390144"/>
                  </a:lnTo>
                  <a:lnTo>
                    <a:pt x="934211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479803" y="4815840"/>
            <a:ext cx="934719" cy="39052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22580">
              <a:lnSpc>
                <a:spcPct val="100000"/>
              </a:lnSpc>
              <a:spcBef>
                <a:spcPts val="4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4KB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987552"/>
              <a:ext cx="521982" cy="6774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872" y="987552"/>
              <a:ext cx="590550" cy="6774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324" y="987552"/>
              <a:ext cx="521982" cy="6774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636" y="987552"/>
              <a:ext cx="1927098" cy="67741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39495" y="1062609"/>
            <a:ext cx="9493885" cy="926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A40020"/>
                </a:solidFill>
                <a:latin typeface="微软雅黑"/>
                <a:cs typeface="微软雅黑"/>
              </a:rPr>
              <a:t>(4</a:t>
            </a: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) 存储键保护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57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连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干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成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保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键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匙</a:t>
            </a:r>
            <a:r>
              <a:rPr dirty="0" sz="2200" spc="-65">
                <a:solidFill>
                  <a:srgbClr val="1F517B"/>
                </a:solidFill>
                <a:latin typeface="微软雅黑"/>
                <a:cs typeface="微软雅黑"/>
              </a:rPr>
              <a:t>）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419" y="213360"/>
              <a:ext cx="1887474" cy="78714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6.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储</a:t>
            </a:r>
            <a:r>
              <a:rPr dirty="0" spc="-35">
                <a:solidFill>
                  <a:srgbClr val="990000"/>
                </a:solidFill>
              </a:rPr>
              <a:t>保</a:t>
            </a:r>
            <a:r>
              <a:rPr dirty="0" spc="-50">
                <a:solidFill>
                  <a:srgbClr val="990000"/>
                </a:solidFill>
              </a:rPr>
              <a:t>护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21992" y="2051304"/>
            <a:ext cx="7496556" cy="44302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8055" y="2476500"/>
              <a:ext cx="2692146" cy="111937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8023" y="2476500"/>
              <a:ext cx="1677162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0570" y="2608833"/>
            <a:ext cx="30708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</a:rPr>
              <a:t>分</a:t>
            </a:r>
            <a:r>
              <a:rPr dirty="0" sz="4000" spc="-40">
                <a:solidFill>
                  <a:srgbClr val="663300"/>
                </a:solidFill>
              </a:rPr>
              <a:t>区</a:t>
            </a:r>
            <a:r>
              <a:rPr dirty="0" sz="4000" spc="-40">
                <a:solidFill>
                  <a:srgbClr val="663300"/>
                </a:solidFill>
              </a:rPr>
              <a:t>存</a:t>
            </a:r>
            <a:r>
              <a:rPr dirty="0" sz="4000" spc="-40">
                <a:solidFill>
                  <a:srgbClr val="663300"/>
                </a:solidFill>
              </a:rPr>
              <a:t>储</a:t>
            </a:r>
            <a:r>
              <a:rPr dirty="0" sz="4000" spc="-40">
                <a:solidFill>
                  <a:srgbClr val="663300"/>
                </a:solidFill>
              </a:rPr>
              <a:t>管</a:t>
            </a:r>
            <a:r>
              <a:rPr dirty="0" sz="4000" spc="-50">
                <a:solidFill>
                  <a:srgbClr val="663300"/>
                </a:solidFill>
              </a:rPr>
              <a:t>理</a:t>
            </a:r>
            <a:endParaRPr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18489" y="986942"/>
            <a:ext cx="10416540" cy="1779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42265">
              <a:lnSpc>
                <a:spcPct val="125099"/>
              </a:lnSpc>
              <a:spcBef>
                <a:spcPts val="100"/>
              </a:spcBef>
              <a:buSzPct val="93181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作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初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划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干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旦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都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保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区。</a:t>
            </a:r>
            <a:endParaRPr sz="2200">
              <a:latin typeface="微软雅黑"/>
              <a:cs typeface="微软雅黑"/>
            </a:endParaRPr>
          </a:p>
          <a:p>
            <a:pPr marL="354965" indent="-342265">
              <a:lnSpc>
                <a:spcPct val="100000"/>
              </a:lnSpc>
              <a:spcBef>
                <a:spcPts val="1260"/>
              </a:spcBef>
              <a:buSzPct val="93181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说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明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结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管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释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保</a:t>
            </a:r>
            <a:endParaRPr sz="22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660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护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以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及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转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都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查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询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修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改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说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明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信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息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887474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1.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固</a:t>
            </a:r>
            <a:r>
              <a:rPr dirty="0" spc="-35">
                <a:solidFill>
                  <a:srgbClr val="990000"/>
                </a:solidFill>
              </a:rPr>
              <a:t>定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50">
                <a:solidFill>
                  <a:srgbClr val="990000"/>
                </a:solidFill>
              </a:rPr>
              <a:t>区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0" y="3072383"/>
            <a:ext cx="9486900" cy="318668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893934" y="5079847"/>
            <a:ext cx="189611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 spc="120" b="1">
                <a:solidFill>
                  <a:srgbClr val="C00000"/>
                </a:solidFill>
                <a:latin typeface="微软雅黑"/>
                <a:cs typeface="微软雅黑"/>
              </a:rPr>
              <a:t>Q：</a:t>
            </a:r>
            <a:r>
              <a:rPr dirty="0" sz="2400" spc="110" b="1">
                <a:solidFill>
                  <a:srgbClr val="C00000"/>
                </a:solidFill>
                <a:latin typeface="微软雅黑"/>
                <a:cs typeface="微软雅黑"/>
              </a:rPr>
              <a:t>固定分区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有什么缺点？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50772" y="864318"/>
            <a:ext cx="8681085" cy="1136650"/>
          </a:xfrm>
          <a:prstGeom prst="rect">
            <a:avLst/>
          </a:prstGeom>
        </p:spPr>
        <p:txBody>
          <a:bodyPr wrap="square" lIns="0" tIns="2082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依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户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请求的大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(1</a:t>
            </a:r>
            <a:r>
              <a:rPr dirty="0" sz="2400" spc="-5" b="1">
                <a:solidFill>
                  <a:srgbClr val="C00000"/>
                </a:solidFill>
                <a:latin typeface="微软雅黑"/>
                <a:cs typeface="微软雅黑"/>
              </a:rPr>
              <a:t>) 动态分区的分配过程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2.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动</a:t>
            </a:r>
            <a:r>
              <a:rPr dirty="0" spc="-35">
                <a:solidFill>
                  <a:srgbClr val="990000"/>
                </a:solidFill>
              </a:rPr>
              <a:t>态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50">
                <a:solidFill>
                  <a:srgbClr val="990000"/>
                </a:solidFill>
              </a:rPr>
              <a:t>区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824037" y="2288857"/>
            <a:ext cx="994410" cy="3141345"/>
            <a:chOff x="1824037" y="2288857"/>
            <a:chExt cx="994410" cy="3141345"/>
          </a:xfrm>
        </p:grpSpPr>
        <p:sp>
          <p:nvSpPr>
            <p:cNvPr id="9" name="object 9" descr=""/>
            <p:cNvSpPr/>
            <p:nvPr/>
          </p:nvSpPr>
          <p:spPr>
            <a:xfrm>
              <a:off x="1828800" y="2293620"/>
              <a:ext cx="980440" cy="3126105"/>
            </a:xfrm>
            <a:custGeom>
              <a:avLst/>
              <a:gdLst/>
              <a:ahLst/>
              <a:cxnLst/>
              <a:rect l="l" t="t" r="r" b="b"/>
              <a:pathLst>
                <a:path w="980439" h="3126104">
                  <a:moveTo>
                    <a:pt x="979932" y="0"/>
                  </a:moveTo>
                  <a:lnTo>
                    <a:pt x="0" y="0"/>
                  </a:lnTo>
                  <a:lnTo>
                    <a:pt x="0" y="3125723"/>
                  </a:lnTo>
                  <a:lnTo>
                    <a:pt x="979932" y="3125723"/>
                  </a:lnTo>
                  <a:lnTo>
                    <a:pt x="979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28800" y="2293620"/>
              <a:ext cx="980440" cy="3126105"/>
            </a:xfrm>
            <a:custGeom>
              <a:avLst/>
              <a:gdLst/>
              <a:ahLst/>
              <a:cxnLst/>
              <a:rect l="l" t="t" r="r" b="b"/>
              <a:pathLst>
                <a:path w="980439" h="3126104">
                  <a:moveTo>
                    <a:pt x="0" y="3125723"/>
                  </a:moveTo>
                  <a:lnTo>
                    <a:pt x="979932" y="3125723"/>
                  </a:lnTo>
                  <a:lnTo>
                    <a:pt x="979932" y="0"/>
                  </a:lnTo>
                  <a:lnTo>
                    <a:pt x="0" y="0"/>
                  </a:lnTo>
                  <a:lnTo>
                    <a:pt x="0" y="3125723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3372" y="2741676"/>
              <a:ext cx="979932" cy="268376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833372" y="2741676"/>
              <a:ext cx="980440" cy="2684145"/>
            </a:xfrm>
            <a:custGeom>
              <a:avLst/>
              <a:gdLst/>
              <a:ahLst/>
              <a:cxnLst/>
              <a:rect l="l" t="t" r="r" b="b"/>
              <a:pathLst>
                <a:path w="980439" h="2684145">
                  <a:moveTo>
                    <a:pt x="0" y="2683764"/>
                  </a:moveTo>
                  <a:lnTo>
                    <a:pt x="979932" y="2683764"/>
                  </a:lnTo>
                  <a:lnTo>
                    <a:pt x="979932" y="0"/>
                  </a:lnTo>
                  <a:lnTo>
                    <a:pt x="0" y="0"/>
                  </a:lnTo>
                  <a:lnTo>
                    <a:pt x="0" y="26837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148486" y="5427065"/>
            <a:ext cx="1590675" cy="930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algn="ctr" marL="618490">
              <a:lnSpc>
                <a:spcPct val="100000"/>
              </a:lnSpc>
              <a:spcBef>
                <a:spcPts val="1175"/>
              </a:spcBef>
            </a:pP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 b="1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申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请</a:t>
            </a:r>
            <a:endParaRPr sz="1600">
              <a:latin typeface="微软雅黑"/>
              <a:cs typeface="微软雅黑"/>
            </a:endParaRPr>
          </a:p>
          <a:p>
            <a:pPr algn="ctr" marL="616585">
              <a:lnSpc>
                <a:spcPct val="100000"/>
              </a:lnSpc>
              <a:spcBef>
                <a:spcPts val="190"/>
              </a:spcBef>
            </a:pPr>
            <a:r>
              <a:rPr dirty="0" sz="1600" spc="-20" b="1">
                <a:solidFill>
                  <a:srgbClr val="1F517B"/>
                </a:solidFill>
                <a:latin typeface="微软雅黑"/>
                <a:cs typeface="微软雅黑"/>
              </a:rPr>
              <a:t>32KB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64411" y="2175129"/>
            <a:ext cx="518159" cy="674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1397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183638" y="2304033"/>
            <a:ext cx="304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729037" y="2288857"/>
            <a:ext cx="1002030" cy="3135630"/>
            <a:chOff x="3729037" y="2288857"/>
            <a:chExt cx="1002030" cy="3135630"/>
          </a:xfrm>
        </p:grpSpPr>
        <p:sp>
          <p:nvSpPr>
            <p:cNvPr id="17" name="object 17" descr=""/>
            <p:cNvSpPr/>
            <p:nvPr/>
          </p:nvSpPr>
          <p:spPr>
            <a:xfrm>
              <a:off x="3736848" y="2293620"/>
              <a:ext cx="981710" cy="3126105"/>
            </a:xfrm>
            <a:custGeom>
              <a:avLst/>
              <a:gdLst/>
              <a:ahLst/>
              <a:cxnLst/>
              <a:rect l="l" t="t" r="r" b="b"/>
              <a:pathLst>
                <a:path w="981710" h="3126104">
                  <a:moveTo>
                    <a:pt x="981455" y="0"/>
                  </a:moveTo>
                  <a:lnTo>
                    <a:pt x="0" y="0"/>
                  </a:lnTo>
                  <a:lnTo>
                    <a:pt x="0" y="3125723"/>
                  </a:lnTo>
                  <a:lnTo>
                    <a:pt x="981455" y="3125723"/>
                  </a:lnTo>
                  <a:lnTo>
                    <a:pt x="981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736848" y="2293620"/>
              <a:ext cx="981710" cy="3126105"/>
            </a:xfrm>
            <a:custGeom>
              <a:avLst/>
              <a:gdLst/>
              <a:ahLst/>
              <a:cxnLst/>
              <a:rect l="l" t="t" r="r" b="b"/>
              <a:pathLst>
                <a:path w="981710" h="3126104">
                  <a:moveTo>
                    <a:pt x="0" y="3125723"/>
                  </a:moveTo>
                  <a:lnTo>
                    <a:pt x="981455" y="3125723"/>
                  </a:lnTo>
                  <a:lnTo>
                    <a:pt x="981455" y="0"/>
                  </a:lnTo>
                  <a:lnTo>
                    <a:pt x="0" y="0"/>
                  </a:lnTo>
                  <a:lnTo>
                    <a:pt x="0" y="31257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1420" y="3131820"/>
              <a:ext cx="979931" cy="228599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741420" y="3131820"/>
              <a:ext cx="980440" cy="2286000"/>
            </a:xfrm>
            <a:custGeom>
              <a:avLst/>
              <a:gdLst/>
              <a:ahLst/>
              <a:cxnLst/>
              <a:rect l="l" t="t" r="r" b="b"/>
              <a:pathLst>
                <a:path w="980439" h="2286000">
                  <a:moveTo>
                    <a:pt x="0" y="2285999"/>
                  </a:moveTo>
                  <a:lnTo>
                    <a:pt x="979931" y="2285999"/>
                  </a:lnTo>
                  <a:lnTo>
                    <a:pt x="979931" y="0"/>
                  </a:lnTo>
                  <a:lnTo>
                    <a:pt x="0" y="0"/>
                  </a:lnTo>
                  <a:lnTo>
                    <a:pt x="0" y="22859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733800" y="2726436"/>
              <a:ext cx="992505" cy="405765"/>
            </a:xfrm>
            <a:custGeom>
              <a:avLst/>
              <a:gdLst/>
              <a:ahLst/>
              <a:cxnLst/>
              <a:rect l="l" t="t" r="r" b="b"/>
              <a:pathLst>
                <a:path w="992504" h="405764">
                  <a:moveTo>
                    <a:pt x="3048" y="0"/>
                  </a:moveTo>
                  <a:lnTo>
                    <a:pt x="992124" y="0"/>
                  </a:lnTo>
                </a:path>
                <a:path w="992504" h="405764">
                  <a:moveTo>
                    <a:pt x="0" y="405384"/>
                  </a:moveTo>
                  <a:lnTo>
                    <a:pt x="987551" y="4053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3216020" y="2175129"/>
            <a:ext cx="518159" cy="1064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52KB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084446" y="2289810"/>
            <a:ext cx="304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736847" y="2731007"/>
            <a:ext cx="981710" cy="3962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7310" rIns="0" bIns="0" rtlCol="0" vert="horz">
            <a:spAutoFit/>
          </a:bodyPr>
          <a:lstStyle/>
          <a:p>
            <a:pPr marL="263525">
              <a:lnSpc>
                <a:spcPct val="100000"/>
              </a:lnSpc>
              <a:spcBef>
                <a:spcPts val="53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146170" y="5430418"/>
            <a:ext cx="1537970" cy="927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algn="ctr" marL="566420">
              <a:lnSpc>
                <a:spcPct val="100000"/>
              </a:lnSpc>
              <a:spcBef>
                <a:spcPts val="1150"/>
              </a:spcBef>
            </a:pP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 b="1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申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请</a:t>
            </a:r>
            <a:endParaRPr sz="1600">
              <a:latin typeface="微软雅黑"/>
              <a:cs typeface="微软雅黑"/>
            </a:endParaRPr>
          </a:p>
          <a:p>
            <a:pPr algn="ctr" marL="563880">
              <a:lnSpc>
                <a:spcPct val="100000"/>
              </a:lnSpc>
              <a:spcBef>
                <a:spcPts val="190"/>
              </a:spcBef>
            </a:pPr>
            <a:r>
              <a:rPr dirty="0" sz="1600" spc="-20" b="1">
                <a:solidFill>
                  <a:srgbClr val="1F517B"/>
                </a:solidFill>
                <a:latin typeface="微软雅黑"/>
                <a:cs typeface="微软雅黑"/>
              </a:rPr>
              <a:t>14KB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5667565" y="2288857"/>
            <a:ext cx="1017269" cy="3135630"/>
            <a:chOff x="5667565" y="2288857"/>
            <a:chExt cx="1017269" cy="3135630"/>
          </a:xfrm>
        </p:grpSpPr>
        <p:sp>
          <p:nvSpPr>
            <p:cNvPr id="27" name="object 27" descr=""/>
            <p:cNvSpPr/>
            <p:nvPr/>
          </p:nvSpPr>
          <p:spPr>
            <a:xfrm>
              <a:off x="5690616" y="2293620"/>
              <a:ext cx="980440" cy="3126105"/>
            </a:xfrm>
            <a:custGeom>
              <a:avLst/>
              <a:gdLst/>
              <a:ahLst/>
              <a:cxnLst/>
              <a:rect l="l" t="t" r="r" b="b"/>
              <a:pathLst>
                <a:path w="980440" h="3126104">
                  <a:moveTo>
                    <a:pt x="979932" y="0"/>
                  </a:moveTo>
                  <a:lnTo>
                    <a:pt x="0" y="0"/>
                  </a:lnTo>
                  <a:lnTo>
                    <a:pt x="0" y="3125723"/>
                  </a:lnTo>
                  <a:lnTo>
                    <a:pt x="979932" y="3125723"/>
                  </a:lnTo>
                  <a:lnTo>
                    <a:pt x="979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90616" y="2293620"/>
              <a:ext cx="980440" cy="3126105"/>
            </a:xfrm>
            <a:custGeom>
              <a:avLst/>
              <a:gdLst/>
              <a:ahLst/>
              <a:cxnLst/>
              <a:rect l="l" t="t" r="r" b="b"/>
              <a:pathLst>
                <a:path w="980440" h="3126104">
                  <a:moveTo>
                    <a:pt x="0" y="3125723"/>
                  </a:moveTo>
                  <a:lnTo>
                    <a:pt x="979932" y="3125723"/>
                  </a:lnTo>
                  <a:lnTo>
                    <a:pt x="979932" y="0"/>
                  </a:lnTo>
                  <a:lnTo>
                    <a:pt x="0" y="0"/>
                  </a:lnTo>
                  <a:lnTo>
                    <a:pt x="0" y="31257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672328" y="2726436"/>
              <a:ext cx="1007744" cy="814069"/>
            </a:xfrm>
            <a:custGeom>
              <a:avLst/>
              <a:gdLst/>
              <a:ahLst/>
              <a:cxnLst/>
              <a:rect l="l" t="t" r="r" b="b"/>
              <a:pathLst>
                <a:path w="1007745" h="814070">
                  <a:moveTo>
                    <a:pt x="18287" y="0"/>
                  </a:moveTo>
                  <a:lnTo>
                    <a:pt x="1007364" y="0"/>
                  </a:lnTo>
                </a:path>
                <a:path w="1007745" h="814070">
                  <a:moveTo>
                    <a:pt x="0" y="391667"/>
                  </a:moveTo>
                  <a:lnTo>
                    <a:pt x="987551" y="391667"/>
                  </a:lnTo>
                </a:path>
                <a:path w="1007745" h="814070">
                  <a:moveTo>
                    <a:pt x="15239" y="813815"/>
                  </a:moveTo>
                  <a:lnTo>
                    <a:pt x="1002792" y="8138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155184" y="2175129"/>
            <a:ext cx="518159" cy="1497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4254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52KB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66KB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690425" y="3535489"/>
            <a:ext cx="989965" cy="1904364"/>
            <a:chOff x="5690425" y="3535489"/>
            <a:chExt cx="989965" cy="1904364"/>
          </a:xfrm>
        </p:grpSpPr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5188" y="3540252"/>
              <a:ext cx="979932" cy="1894332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5695188" y="3540252"/>
              <a:ext cx="980440" cy="1894839"/>
            </a:xfrm>
            <a:custGeom>
              <a:avLst/>
              <a:gdLst/>
              <a:ahLst/>
              <a:cxnLst/>
              <a:rect l="l" t="t" r="r" b="b"/>
              <a:pathLst>
                <a:path w="980440" h="1894839">
                  <a:moveTo>
                    <a:pt x="0" y="1894332"/>
                  </a:moveTo>
                  <a:lnTo>
                    <a:pt x="979932" y="1894332"/>
                  </a:lnTo>
                  <a:lnTo>
                    <a:pt x="979932" y="0"/>
                  </a:lnTo>
                  <a:lnTo>
                    <a:pt x="0" y="0"/>
                  </a:lnTo>
                  <a:lnTo>
                    <a:pt x="0" y="18943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695188" y="2293620"/>
            <a:ext cx="980440" cy="428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377190">
              <a:lnSpc>
                <a:spcPts val="2360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695188" y="2731007"/>
            <a:ext cx="980440" cy="3829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705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415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695188" y="3122676"/>
            <a:ext cx="980440" cy="41338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69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09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099558" y="5340080"/>
            <a:ext cx="1562100" cy="1017269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3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algn="ctr" marL="590550">
              <a:lnSpc>
                <a:spcPct val="100000"/>
              </a:lnSpc>
              <a:spcBef>
                <a:spcPts val="925"/>
              </a:spcBef>
            </a:pP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 b="1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申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请</a:t>
            </a:r>
            <a:endParaRPr sz="1600">
              <a:latin typeface="微软雅黑"/>
              <a:cs typeface="微软雅黑"/>
            </a:endParaRPr>
          </a:p>
          <a:p>
            <a:pPr algn="ctr" marL="587375">
              <a:lnSpc>
                <a:spcPct val="100000"/>
              </a:lnSpc>
              <a:spcBef>
                <a:spcPts val="190"/>
              </a:spcBef>
            </a:pPr>
            <a:r>
              <a:rPr dirty="0" sz="1600" spc="-20" b="1">
                <a:solidFill>
                  <a:srgbClr val="1F517B"/>
                </a:solidFill>
                <a:latin typeface="微软雅黑"/>
                <a:cs typeface="微软雅黑"/>
              </a:rPr>
              <a:t>64KB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7694485" y="2288857"/>
            <a:ext cx="1003300" cy="3135630"/>
            <a:chOff x="7694485" y="2288857"/>
            <a:chExt cx="1003300" cy="3135630"/>
          </a:xfrm>
        </p:grpSpPr>
        <p:sp>
          <p:nvSpPr>
            <p:cNvPr id="39" name="object 39" descr=""/>
            <p:cNvSpPr/>
            <p:nvPr/>
          </p:nvSpPr>
          <p:spPr>
            <a:xfrm>
              <a:off x="7703819" y="2293620"/>
              <a:ext cx="981710" cy="3126105"/>
            </a:xfrm>
            <a:custGeom>
              <a:avLst/>
              <a:gdLst/>
              <a:ahLst/>
              <a:cxnLst/>
              <a:rect l="l" t="t" r="r" b="b"/>
              <a:pathLst>
                <a:path w="981709" h="3126104">
                  <a:moveTo>
                    <a:pt x="981455" y="0"/>
                  </a:moveTo>
                  <a:lnTo>
                    <a:pt x="0" y="0"/>
                  </a:lnTo>
                  <a:lnTo>
                    <a:pt x="0" y="3125723"/>
                  </a:lnTo>
                  <a:lnTo>
                    <a:pt x="981455" y="3125723"/>
                  </a:lnTo>
                  <a:lnTo>
                    <a:pt x="981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703819" y="2293620"/>
              <a:ext cx="981710" cy="3126105"/>
            </a:xfrm>
            <a:custGeom>
              <a:avLst/>
              <a:gdLst/>
              <a:ahLst/>
              <a:cxnLst/>
              <a:rect l="l" t="t" r="r" b="b"/>
              <a:pathLst>
                <a:path w="981709" h="3126104">
                  <a:moveTo>
                    <a:pt x="0" y="3125723"/>
                  </a:moveTo>
                  <a:lnTo>
                    <a:pt x="981455" y="3125723"/>
                  </a:lnTo>
                  <a:lnTo>
                    <a:pt x="981455" y="0"/>
                  </a:lnTo>
                  <a:lnTo>
                    <a:pt x="0" y="0"/>
                  </a:lnTo>
                  <a:lnTo>
                    <a:pt x="0" y="31257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3819" y="3974592"/>
              <a:ext cx="978407" cy="1444752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7703819" y="3974592"/>
              <a:ext cx="978535" cy="1445260"/>
            </a:xfrm>
            <a:custGeom>
              <a:avLst/>
              <a:gdLst/>
              <a:ahLst/>
              <a:cxnLst/>
              <a:rect l="l" t="t" r="r" b="b"/>
              <a:pathLst>
                <a:path w="978534" h="1445260">
                  <a:moveTo>
                    <a:pt x="0" y="1444752"/>
                  </a:moveTo>
                  <a:lnTo>
                    <a:pt x="978407" y="1444752"/>
                  </a:lnTo>
                  <a:lnTo>
                    <a:pt x="978407" y="0"/>
                  </a:lnTo>
                  <a:lnTo>
                    <a:pt x="0" y="0"/>
                  </a:lnTo>
                  <a:lnTo>
                    <a:pt x="0" y="14447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699247" y="2726436"/>
              <a:ext cx="993775" cy="1248410"/>
            </a:xfrm>
            <a:custGeom>
              <a:avLst/>
              <a:gdLst/>
              <a:ahLst/>
              <a:cxnLst/>
              <a:rect l="l" t="t" r="r" b="b"/>
              <a:pathLst>
                <a:path w="993775" h="1248410">
                  <a:moveTo>
                    <a:pt x="4572" y="0"/>
                  </a:moveTo>
                  <a:lnTo>
                    <a:pt x="993648" y="0"/>
                  </a:lnTo>
                </a:path>
                <a:path w="993775" h="1248410">
                  <a:moveTo>
                    <a:pt x="0" y="391667"/>
                  </a:moveTo>
                  <a:lnTo>
                    <a:pt x="989076" y="391667"/>
                  </a:lnTo>
                </a:path>
                <a:path w="993775" h="1248410">
                  <a:moveTo>
                    <a:pt x="0" y="795527"/>
                  </a:moveTo>
                  <a:lnTo>
                    <a:pt x="989076" y="795527"/>
                  </a:lnTo>
                </a:path>
                <a:path w="993775" h="1248410">
                  <a:moveTo>
                    <a:pt x="0" y="1248156"/>
                  </a:moveTo>
                  <a:lnTo>
                    <a:pt x="989076" y="12481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7068693" y="2175129"/>
            <a:ext cx="636905" cy="19170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6286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5095">
              <a:lnSpc>
                <a:spcPct val="100000"/>
              </a:lnSpc>
              <a:spcBef>
                <a:spcPts val="11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125095">
              <a:lnSpc>
                <a:spcPct val="100000"/>
              </a:lnSpc>
              <a:spcBef>
                <a:spcPts val="11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52KB</a:t>
            </a:r>
            <a:endParaRPr sz="1600">
              <a:latin typeface="微软雅黑"/>
              <a:cs typeface="微软雅黑"/>
            </a:endParaRPr>
          </a:p>
          <a:p>
            <a:pPr marL="125095">
              <a:lnSpc>
                <a:spcPct val="100000"/>
              </a:lnSpc>
              <a:spcBef>
                <a:spcPts val="127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66KB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037321" y="2289810"/>
            <a:ext cx="304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703819" y="2731007"/>
            <a:ext cx="981710" cy="3829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100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30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703819" y="3122676"/>
            <a:ext cx="981710" cy="3949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3340" rIns="0" bIns="0" rtlCol="0" vert="horz">
            <a:spAutoFit/>
          </a:bodyPr>
          <a:lstStyle/>
          <a:p>
            <a:pPr marL="258445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703819" y="3526535"/>
            <a:ext cx="981710" cy="4438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5880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44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140193" y="5312460"/>
            <a:ext cx="1491615" cy="104521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3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marL="557530">
              <a:lnSpc>
                <a:spcPct val="100000"/>
              </a:lnSpc>
              <a:spcBef>
                <a:spcPts val="1040"/>
              </a:spcBef>
            </a:pP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 b="1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申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请</a:t>
            </a:r>
            <a:endParaRPr sz="1600">
              <a:latin typeface="微软雅黑"/>
              <a:cs typeface="微软雅黑"/>
            </a:endParaRPr>
          </a:p>
          <a:p>
            <a:pPr marL="739140">
              <a:lnSpc>
                <a:spcPct val="100000"/>
              </a:lnSpc>
              <a:spcBef>
                <a:spcPts val="190"/>
              </a:spcBef>
            </a:pPr>
            <a:r>
              <a:rPr dirty="0" sz="1600" spc="-10" b="1">
                <a:solidFill>
                  <a:srgbClr val="1F517B"/>
                </a:solidFill>
                <a:latin typeface="微软雅黑"/>
                <a:cs typeface="微软雅黑"/>
              </a:rPr>
              <a:t>100KB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9732264" y="2289048"/>
            <a:ext cx="1010919" cy="3134995"/>
            <a:chOff x="9732264" y="2289048"/>
            <a:chExt cx="1010919" cy="3134995"/>
          </a:xfrm>
        </p:grpSpPr>
        <p:sp>
          <p:nvSpPr>
            <p:cNvPr id="51" name="object 51" descr=""/>
            <p:cNvSpPr/>
            <p:nvPr/>
          </p:nvSpPr>
          <p:spPr>
            <a:xfrm>
              <a:off x="9750552" y="2293620"/>
              <a:ext cx="981710" cy="3126105"/>
            </a:xfrm>
            <a:custGeom>
              <a:avLst/>
              <a:gdLst/>
              <a:ahLst/>
              <a:cxnLst/>
              <a:rect l="l" t="t" r="r" b="b"/>
              <a:pathLst>
                <a:path w="981709" h="3126104">
                  <a:moveTo>
                    <a:pt x="981455" y="0"/>
                  </a:moveTo>
                  <a:lnTo>
                    <a:pt x="0" y="0"/>
                  </a:lnTo>
                  <a:lnTo>
                    <a:pt x="0" y="3125723"/>
                  </a:lnTo>
                  <a:lnTo>
                    <a:pt x="981455" y="3125723"/>
                  </a:lnTo>
                  <a:lnTo>
                    <a:pt x="981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9750552" y="2293620"/>
              <a:ext cx="981710" cy="3126105"/>
            </a:xfrm>
            <a:custGeom>
              <a:avLst/>
              <a:gdLst/>
              <a:ahLst/>
              <a:cxnLst/>
              <a:rect l="l" t="t" r="r" b="b"/>
              <a:pathLst>
                <a:path w="981709" h="3126104">
                  <a:moveTo>
                    <a:pt x="0" y="3125723"/>
                  </a:moveTo>
                  <a:lnTo>
                    <a:pt x="981455" y="3125723"/>
                  </a:lnTo>
                  <a:lnTo>
                    <a:pt x="981455" y="0"/>
                  </a:lnTo>
                  <a:lnTo>
                    <a:pt x="0" y="0"/>
                  </a:lnTo>
                  <a:lnTo>
                    <a:pt x="0" y="31257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5124" y="4623816"/>
              <a:ext cx="982979" cy="795528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9755124" y="4623816"/>
              <a:ext cx="982980" cy="795655"/>
            </a:xfrm>
            <a:custGeom>
              <a:avLst/>
              <a:gdLst/>
              <a:ahLst/>
              <a:cxnLst/>
              <a:rect l="l" t="t" r="r" b="b"/>
              <a:pathLst>
                <a:path w="982979" h="795654">
                  <a:moveTo>
                    <a:pt x="0" y="795528"/>
                  </a:moveTo>
                  <a:lnTo>
                    <a:pt x="982979" y="795528"/>
                  </a:lnTo>
                  <a:lnTo>
                    <a:pt x="982979" y="0"/>
                  </a:lnTo>
                  <a:lnTo>
                    <a:pt x="0" y="0"/>
                  </a:lnTo>
                  <a:lnTo>
                    <a:pt x="0" y="79552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732264" y="2726436"/>
              <a:ext cx="1007744" cy="1897380"/>
            </a:xfrm>
            <a:custGeom>
              <a:avLst/>
              <a:gdLst/>
              <a:ahLst/>
              <a:cxnLst/>
              <a:rect l="l" t="t" r="r" b="b"/>
              <a:pathLst>
                <a:path w="1007745" h="1897379">
                  <a:moveTo>
                    <a:pt x="18287" y="0"/>
                  </a:moveTo>
                  <a:lnTo>
                    <a:pt x="1007363" y="0"/>
                  </a:lnTo>
                </a:path>
                <a:path w="1007745" h="1897379">
                  <a:moveTo>
                    <a:pt x="0" y="376427"/>
                  </a:moveTo>
                  <a:lnTo>
                    <a:pt x="989076" y="376427"/>
                  </a:lnTo>
                </a:path>
                <a:path w="1007745" h="1897379">
                  <a:moveTo>
                    <a:pt x="13715" y="795527"/>
                  </a:moveTo>
                  <a:lnTo>
                    <a:pt x="1002791" y="795527"/>
                  </a:lnTo>
                </a:path>
                <a:path w="1007745" h="1897379">
                  <a:moveTo>
                    <a:pt x="13715" y="1229868"/>
                  </a:moveTo>
                  <a:lnTo>
                    <a:pt x="1002791" y="1229868"/>
                  </a:lnTo>
                </a:path>
                <a:path w="1007745" h="1897379">
                  <a:moveTo>
                    <a:pt x="13715" y="1897380"/>
                  </a:moveTo>
                  <a:lnTo>
                    <a:pt x="1002791" y="18973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9116694" y="2175129"/>
            <a:ext cx="636905" cy="1903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6286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96520">
              <a:lnSpc>
                <a:spcPct val="100000"/>
              </a:lnSpc>
              <a:spcBef>
                <a:spcPts val="11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96520">
              <a:lnSpc>
                <a:spcPct val="100000"/>
              </a:lnSpc>
              <a:spcBef>
                <a:spcPts val="104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52KB</a:t>
            </a:r>
            <a:endParaRPr sz="1600">
              <a:latin typeface="微软雅黑"/>
              <a:cs typeface="微软雅黑"/>
            </a:endParaRPr>
          </a:p>
          <a:p>
            <a:pPr marL="111125">
              <a:lnSpc>
                <a:spcPct val="100000"/>
              </a:lnSpc>
              <a:spcBef>
                <a:spcPts val="14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66KB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116694" y="4488941"/>
            <a:ext cx="636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9170669" y="5401767"/>
            <a:ext cx="866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0105770" y="2289810"/>
            <a:ext cx="304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9750552" y="2731007"/>
            <a:ext cx="981710" cy="3676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4130" rIns="0" bIns="0" rtlCol="0" vert="horz">
            <a:spAutoFit/>
          </a:bodyPr>
          <a:lstStyle/>
          <a:p>
            <a:pPr marL="270510">
              <a:lnSpc>
                <a:spcPct val="100000"/>
              </a:lnSpc>
              <a:spcBef>
                <a:spcPts val="190"/>
              </a:spcBef>
            </a:pPr>
            <a:r>
              <a:rPr dirty="0" sz="1400" spc="-5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9750552" y="3107435"/>
            <a:ext cx="981710" cy="41020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540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20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750552" y="3526535"/>
            <a:ext cx="981710" cy="42545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588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44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9750552" y="3960876"/>
            <a:ext cx="981710" cy="6584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7272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136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688321" y="5795605"/>
            <a:ext cx="970915" cy="56197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 b="1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申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请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dirty="0" sz="1600" spc="-20" b="1">
                <a:solidFill>
                  <a:srgbClr val="1F517B"/>
                </a:solidFill>
                <a:latin typeface="微软雅黑"/>
                <a:cs typeface="微软雅黑"/>
              </a:rPr>
              <a:t>50KB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50772" y="1113282"/>
            <a:ext cx="32861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(2</a:t>
            </a:r>
            <a:r>
              <a:rPr dirty="0" sz="2400" spc="-5" b="1">
                <a:solidFill>
                  <a:srgbClr val="C00000"/>
                </a:solidFill>
                <a:latin typeface="微软雅黑"/>
                <a:cs typeface="微软雅黑"/>
              </a:rPr>
              <a:t>) 动态分区的回收过程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2.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动</a:t>
            </a:r>
            <a:r>
              <a:rPr dirty="0" spc="-35">
                <a:solidFill>
                  <a:srgbClr val="990000"/>
                </a:solidFill>
              </a:rPr>
              <a:t>态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50">
                <a:solidFill>
                  <a:srgbClr val="990000"/>
                </a:solidFill>
              </a:rPr>
              <a:t>区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3754882" y="2722626"/>
            <a:ext cx="1152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0833" sz="1800" b="1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baseline="-20833" sz="1800" spc="262" b="1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800" spc="-25" b="1">
                <a:solidFill>
                  <a:srgbClr val="1F517B"/>
                </a:solidFill>
                <a:latin typeface="微软雅黑"/>
                <a:cs typeface="微软雅黑"/>
              </a:rPr>
              <a:t>完成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68446" y="3059938"/>
            <a:ext cx="1449705" cy="50800"/>
          </a:xfrm>
          <a:custGeom>
            <a:avLst/>
            <a:gdLst/>
            <a:ahLst/>
            <a:cxnLst/>
            <a:rect l="l" t="t" r="r" b="b"/>
            <a:pathLst>
              <a:path w="1449704" h="50800">
                <a:moveTo>
                  <a:pt x="1373124" y="0"/>
                </a:moveTo>
                <a:lnTo>
                  <a:pt x="1373124" y="50800"/>
                </a:lnTo>
                <a:lnTo>
                  <a:pt x="1419605" y="35306"/>
                </a:lnTo>
                <a:lnTo>
                  <a:pt x="1385824" y="35306"/>
                </a:lnTo>
                <a:lnTo>
                  <a:pt x="1385824" y="15494"/>
                </a:lnTo>
                <a:lnTo>
                  <a:pt x="1419606" y="15494"/>
                </a:lnTo>
                <a:lnTo>
                  <a:pt x="1373124" y="0"/>
                </a:lnTo>
                <a:close/>
              </a:path>
              <a:path w="1449704" h="50800">
                <a:moveTo>
                  <a:pt x="1373124" y="15494"/>
                </a:moveTo>
                <a:lnTo>
                  <a:pt x="0" y="15494"/>
                </a:lnTo>
                <a:lnTo>
                  <a:pt x="0" y="35306"/>
                </a:lnTo>
                <a:lnTo>
                  <a:pt x="1373124" y="35306"/>
                </a:lnTo>
                <a:lnTo>
                  <a:pt x="1373124" y="15494"/>
                </a:lnTo>
                <a:close/>
              </a:path>
              <a:path w="1449704" h="50800">
                <a:moveTo>
                  <a:pt x="1419606" y="15494"/>
                </a:moveTo>
                <a:lnTo>
                  <a:pt x="1385824" y="15494"/>
                </a:lnTo>
                <a:lnTo>
                  <a:pt x="1385824" y="35306"/>
                </a:lnTo>
                <a:lnTo>
                  <a:pt x="1419605" y="35306"/>
                </a:lnTo>
                <a:lnTo>
                  <a:pt x="1449324" y="25400"/>
                </a:lnTo>
                <a:lnTo>
                  <a:pt x="1419606" y="15494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926580" y="3728973"/>
            <a:ext cx="1130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0833" sz="1800" b="1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r>
              <a:rPr dirty="0" baseline="-20833" sz="1800" spc="7" b="1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800" spc="-25" b="1">
                <a:solidFill>
                  <a:srgbClr val="1F517B"/>
                </a:solidFill>
                <a:latin typeface="微软雅黑"/>
                <a:cs typeface="微软雅黑"/>
              </a:rPr>
              <a:t>完成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435161" y="2014537"/>
            <a:ext cx="5654040" cy="3135630"/>
            <a:chOff x="2435161" y="2014537"/>
            <a:chExt cx="5654040" cy="3135630"/>
          </a:xfrm>
        </p:grpSpPr>
        <p:sp>
          <p:nvSpPr>
            <p:cNvPr id="12" name="object 12" descr=""/>
            <p:cNvSpPr/>
            <p:nvPr/>
          </p:nvSpPr>
          <p:spPr>
            <a:xfrm>
              <a:off x="6788658" y="4055110"/>
              <a:ext cx="1300480" cy="50800"/>
            </a:xfrm>
            <a:custGeom>
              <a:avLst/>
              <a:gdLst/>
              <a:ahLst/>
              <a:cxnLst/>
              <a:rect l="l" t="t" r="r" b="b"/>
              <a:pathLst>
                <a:path w="1300479" h="50800">
                  <a:moveTo>
                    <a:pt x="1223772" y="0"/>
                  </a:moveTo>
                  <a:lnTo>
                    <a:pt x="1223772" y="50800"/>
                  </a:lnTo>
                  <a:lnTo>
                    <a:pt x="1270253" y="35306"/>
                  </a:lnTo>
                  <a:lnTo>
                    <a:pt x="1236472" y="35306"/>
                  </a:lnTo>
                  <a:lnTo>
                    <a:pt x="1236472" y="15493"/>
                  </a:lnTo>
                  <a:lnTo>
                    <a:pt x="1270253" y="15493"/>
                  </a:lnTo>
                  <a:lnTo>
                    <a:pt x="1223772" y="0"/>
                  </a:lnTo>
                  <a:close/>
                </a:path>
                <a:path w="1300479" h="50800">
                  <a:moveTo>
                    <a:pt x="1223772" y="15493"/>
                  </a:moveTo>
                  <a:lnTo>
                    <a:pt x="0" y="15493"/>
                  </a:lnTo>
                  <a:lnTo>
                    <a:pt x="0" y="35306"/>
                  </a:lnTo>
                  <a:lnTo>
                    <a:pt x="1223772" y="35306"/>
                  </a:lnTo>
                  <a:lnTo>
                    <a:pt x="1223772" y="15493"/>
                  </a:lnTo>
                  <a:close/>
                </a:path>
                <a:path w="1300479" h="50800">
                  <a:moveTo>
                    <a:pt x="1270253" y="15493"/>
                  </a:moveTo>
                  <a:lnTo>
                    <a:pt x="1236472" y="15493"/>
                  </a:lnTo>
                  <a:lnTo>
                    <a:pt x="1236472" y="35306"/>
                  </a:lnTo>
                  <a:lnTo>
                    <a:pt x="1270253" y="35306"/>
                  </a:lnTo>
                  <a:lnTo>
                    <a:pt x="1299972" y="25400"/>
                  </a:lnTo>
                  <a:lnTo>
                    <a:pt x="1270253" y="15493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459735" y="2019300"/>
              <a:ext cx="980440" cy="3126105"/>
            </a:xfrm>
            <a:custGeom>
              <a:avLst/>
              <a:gdLst/>
              <a:ahLst/>
              <a:cxnLst/>
              <a:rect l="l" t="t" r="r" b="b"/>
              <a:pathLst>
                <a:path w="980439" h="3126104">
                  <a:moveTo>
                    <a:pt x="979932" y="0"/>
                  </a:moveTo>
                  <a:lnTo>
                    <a:pt x="0" y="0"/>
                  </a:lnTo>
                  <a:lnTo>
                    <a:pt x="0" y="3125724"/>
                  </a:lnTo>
                  <a:lnTo>
                    <a:pt x="979932" y="3125724"/>
                  </a:lnTo>
                  <a:lnTo>
                    <a:pt x="979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459735" y="2019300"/>
              <a:ext cx="980440" cy="3126105"/>
            </a:xfrm>
            <a:custGeom>
              <a:avLst/>
              <a:gdLst/>
              <a:ahLst/>
              <a:cxnLst/>
              <a:rect l="l" t="t" r="r" b="b"/>
              <a:pathLst>
                <a:path w="980439" h="3126104">
                  <a:moveTo>
                    <a:pt x="0" y="3125724"/>
                  </a:moveTo>
                  <a:lnTo>
                    <a:pt x="979932" y="3125724"/>
                  </a:lnTo>
                  <a:lnTo>
                    <a:pt x="979932" y="0"/>
                  </a:lnTo>
                  <a:lnTo>
                    <a:pt x="0" y="0"/>
                  </a:lnTo>
                  <a:lnTo>
                    <a:pt x="0" y="31257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4307" y="4351020"/>
              <a:ext cx="973836" cy="79400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464307" y="4351020"/>
              <a:ext cx="974090" cy="794385"/>
            </a:xfrm>
            <a:custGeom>
              <a:avLst/>
              <a:gdLst/>
              <a:ahLst/>
              <a:cxnLst/>
              <a:rect l="l" t="t" r="r" b="b"/>
              <a:pathLst>
                <a:path w="974089" h="794385">
                  <a:moveTo>
                    <a:pt x="0" y="794003"/>
                  </a:moveTo>
                  <a:lnTo>
                    <a:pt x="973836" y="794003"/>
                  </a:lnTo>
                  <a:lnTo>
                    <a:pt x="973836" y="0"/>
                  </a:lnTo>
                  <a:lnTo>
                    <a:pt x="0" y="0"/>
                  </a:lnTo>
                  <a:lnTo>
                    <a:pt x="0" y="7940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439923" y="2453640"/>
              <a:ext cx="1009015" cy="1897380"/>
            </a:xfrm>
            <a:custGeom>
              <a:avLst/>
              <a:gdLst/>
              <a:ahLst/>
              <a:cxnLst/>
              <a:rect l="l" t="t" r="r" b="b"/>
              <a:pathLst>
                <a:path w="1009014" h="1897379">
                  <a:moveTo>
                    <a:pt x="19812" y="0"/>
                  </a:moveTo>
                  <a:lnTo>
                    <a:pt x="1008888" y="0"/>
                  </a:lnTo>
                </a:path>
                <a:path w="1009014" h="1897379">
                  <a:moveTo>
                    <a:pt x="0" y="376427"/>
                  </a:moveTo>
                  <a:lnTo>
                    <a:pt x="989076" y="376427"/>
                  </a:lnTo>
                </a:path>
                <a:path w="1009014" h="1897379">
                  <a:moveTo>
                    <a:pt x="13715" y="795527"/>
                  </a:moveTo>
                  <a:lnTo>
                    <a:pt x="1002791" y="795527"/>
                  </a:lnTo>
                </a:path>
                <a:path w="1009014" h="1897379">
                  <a:moveTo>
                    <a:pt x="13715" y="1228344"/>
                  </a:moveTo>
                  <a:lnTo>
                    <a:pt x="1002791" y="1228344"/>
                  </a:lnTo>
                </a:path>
                <a:path w="1009014" h="1897379">
                  <a:moveTo>
                    <a:pt x="13715" y="1897380"/>
                  </a:moveTo>
                  <a:lnTo>
                    <a:pt x="1002791" y="18973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823720" y="1901443"/>
            <a:ext cx="636905" cy="18884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6286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5095">
              <a:lnSpc>
                <a:spcPct val="100000"/>
              </a:lnSpc>
              <a:spcBef>
                <a:spcPts val="11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125095">
              <a:lnSpc>
                <a:spcPct val="100000"/>
              </a:lnSpc>
              <a:spcBef>
                <a:spcPts val="104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52KB</a:t>
            </a:r>
            <a:endParaRPr sz="1600">
              <a:latin typeface="微软雅黑"/>
              <a:cs typeface="微软雅黑"/>
            </a:endParaRPr>
          </a:p>
          <a:p>
            <a:pPr marL="125095">
              <a:lnSpc>
                <a:spcPct val="100000"/>
              </a:lnSpc>
              <a:spcBef>
                <a:spcPts val="138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66KB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823720" y="4185869"/>
            <a:ext cx="636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863344" y="5127447"/>
            <a:ext cx="8674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459735" y="2458211"/>
            <a:ext cx="980440" cy="3676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7465" rIns="0" bIns="0" rtlCol="0" vert="horz">
            <a:spAutoFit/>
          </a:bodyPr>
          <a:lstStyle/>
          <a:p>
            <a:pPr marL="274955">
              <a:lnSpc>
                <a:spcPct val="100000"/>
              </a:lnSpc>
              <a:spcBef>
                <a:spcPts val="295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59735" y="2834639"/>
            <a:ext cx="980440" cy="41020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0010" rIns="0" bIns="0" rtlCol="0" vert="horz">
            <a:spAutoFit/>
          </a:bodyPr>
          <a:lstStyle/>
          <a:p>
            <a:pPr marL="274955">
              <a:lnSpc>
                <a:spcPct val="100000"/>
              </a:lnSpc>
              <a:spcBef>
                <a:spcPts val="630"/>
              </a:spcBef>
            </a:pPr>
            <a:r>
              <a:rPr dirty="0" sz="1400" spc="-5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459735" y="3253740"/>
            <a:ext cx="980440" cy="4241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6520" rIns="0" bIns="0" rtlCol="0" vert="horz">
            <a:spAutoFit/>
          </a:bodyPr>
          <a:lstStyle/>
          <a:p>
            <a:pPr marL="288925">
              <a:lnSpc>
                <a:spcPct val="100000"/>
              </a:lnSpc>
              <a:spcBef>
                <a:spcPts val="76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459735" y="3686555"/>
            <a:ext cx="980440" cy="6604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86055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1465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781045" y="1970354"/>
            <a:ext cx="30480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5623369" y="2016061"/>
            <a:ext cx="1017269" cy="3135630"/>
            <a:chOff x="5623369" y="2016061"/>
            <a:chExt cx="1017269" cy="3135630"/>
          </a:xfrm>
        </p:grpSpPr>
        <p:sp>
          <p:nvSpPr>
            <p:cNvPr id="27" name="object 27" descr=""/>
            <p:cNvSpPr/>
            <p:nvPr/>
          </p:nvSpPr>
          <p:spPr>
            <a:xfrm>
              <a:off x="5646420" y="2020823"/>
              <a:ext cx="981710" cy="3126105"/>
            </a:xfrm>
            <a:custGeom>
              <a:avLst/>
              <a:gdLst/>
              <a:ahLst/>
              <a:cxnLst/>
              <a:rect l="l" t="t" r="r" b="b"/>
              <a:pathLst>
                <a:path w="981709" h="3126104">
                  <a:moveTo>
                    <a:pt x="981455" y="0"/>
                  </a:moveTo>
                  <a:lnTo>
                    <a:pt x="0" y="0"/>
                  </a:lnTo>
                  <a:lnTo>
                    <a:pt x="0" y="3125724"/>
                  </a:lnTo>
                  <a:lnTo>
                    <a:pt x="981455" y="3125724"/>
                  </a:lnTo>
                  <a:lnTo>
                    <a:pt x="981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46420" y="2020823"/>
              <a:ext cx="981710" cy="3126105"/>
            </a:xfrm>
            <a:custGeom>
              <a:avLst/>
              <a:gdLst/>
              <a:ahLst/>
              <a:cxnLst/>
              <a:rect l="l" t="t" r="r" b="b"/>
              <a:pathLst>
                <a:path w="981709" h="3126104">
                  <a:moveTo>
                    <a:pt x="0" y="3125724"/>
                  </a:moveTo>
                  <a:lnTo>
                    <a:pt x="981455" y="3125724"/>
                  </a:lnTo>
                  <a:lnTo>
                    <a:pt x="981455" y="0"/>
                  </a:lnTo>
                  <a:lnTo>
                    <a:pt x="0" y="0"/>
                  </a:lnTo>
                  <a:lnTo>
                    <a:pt x="0" y="31257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628132" y="2455163"/>
              <a:ext cx="1007744" cy="1228725"/>
            </a:xfrm>
            <a:custGeom>
              <a:avLst/>
              <a:gdLst/>
              <a:ahLst/>
              <a:cxnLst/>
              <a:rect l="l" t="t" r="r" b="b"/>
              <a:pathLst>
                <a:path w="1007745" h="1228725">
                  <a:moveTo>
                    <a:pt x="18287" y="0"/>
                  </a:moveTo>
                  <a:lnTo>
                    <a:pt x="1007363" y="0"/>
                  </a:lnTo>
                </a:path>
                <a:path w="1007745" h="1228725">
                  <a:moveTo>
                    <a:pt x="0" y="376427"/>
                  </a:moveTo>
                  <a:lnTo>
                    <a:pt x="989075" y="376427"/>
                  </a:lnTo>
                </a:path>
                <a:path w="1007745" h="1228725">
                  <a:moveTo>
                    <a:pt x="13715" y="795527"/>
                  </a:moveTo>
                  <a:lnTo>
                    <a:pt x="1002791" y="795527"/>
                  </a:lnTo>
                </a:path>
                <a:path w="1007745" h="1228725">
                  <a:moveTo>
                    <a:pt x="13715" y="1228344"/>
                  </a:moveTo>
                  <a:lnTo>
                    <a:pt x="1002791" y="12283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110353" y="1902967"/>
            <a:ext cx="532130" cy="1483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79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52KB</a:t>
            </a:r>
            <a:endParaRPr sz="1600">
              <a:latin typeface="微软雅黑"/>
              <a:cs typeface="微软雅黑"/>
            </a:endParaRPr>
          </a:p>
          <a:p>
            <a:pPr marL="26670">
              <a:lnSpc>
                <a:spcPct val="100000"/>
              </a:lnSpc>
              <a:spcBef>
                <a:spcPts val="160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66KB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026278" y="3536950"/>
            <a:ext cx="636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026278" y="4201744"/>
            <a:ext cx="636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080253" y="5129529"/>
            <a:ext cx="866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644705" y="2823781"/>
            <a:ext cx="984885" cy="442595"/>
            <a:chOff x="5644705" y="2823781"/>
            <a:chExt cx="984885" cy="442595"/>
          </a:xfrm>
        </p:grpSpPr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9467" y="2828544"/>
              <a:ext cx="975360" cy="43281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649467" y="2828544"/>
              <a:ext cx="975360" cy="433070"/>
            </a:xfrm>
            <a:custGeom>
              <a:avLst/>
              <a:gdLst/>
              <a:ahLst/>
              <a:cxnLst/>
              <a:rect l="l" t="t" r="r" b="b"/>
              <a:pathLst>
                <a:path w="975359" h="433070">
                  <a:moveTo>
                    <a:pt x="0" y="432815"/>
                  </a:moveTo>
                  <a:lnTo>
                    <a:pt x="975360" y="432815"/>
                  </a:lnTo>
                  <a:lnTo>
                    <a:pt x="975360" y="0"/>
                  </a:lnTo>
                  <a:lnTo>
                    <a:pt x="0" y="0"/>
                  </a:lnTo>
                  <a:lnTo>
                    <a:pt x="0" y="4328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5649467" y="2459735"/>
            <a:ext cx="978535" cy="3676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286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495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649467" y="3255264"/>
            <a:ext cx="978535" cy="4241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21920" rIns="0" bIns="0" rtlCol="0" vert="horz">
            <a:spAutoFit/>
          </a:bodyPr>
          <a:lstStyle/>
          <a:p>
            <a:pPr marL="241935">
              <a:lnSpc>
                <a:spcPct val="100000"/>
              </a:lnSpc>
              <a:spcBef>
                <a:spcPts val="960"/>
              </a:spcBef>
            </a:pPr>
            <a:r>
              <a:rPr dirty="0" sz="1400" spc="-1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907404" y="3886327"/>
            <a:ext cx="382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264021" y="3988435"/>
            <a:ext cx="95250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20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967729" y="2027936"/>
            <a:ext cx="304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5644705" y="2017585"/>
            <a:ext cx="4187190" cy="3140075"/>
            <a:chOff x="5644705" y="2017585"/>
            <a:chExt cx="4187190" cy="3140075"/>
          </a:xfrm>
        </p:grpSpPr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9467" y="4357116"/>
              <a:ext cx="975360" cy="795528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5649467" y="4357116"/>
              <a:ext cx="975360" cy="795655"/>
            </a:xfrm>
            <a:custGeom>
              <a:avLst/>
              <a:gdLst/>
              <a:ahLst/>
              <a:cxnLst/>
              <a:rect l="l" t="t" r="r" b="b"/>
              <a:pathLst>
                <a:path w="975359" h="795654">
                  <a:moveTo>
                    <a:pt x="0" y="795528"/>
                  </a:moveTo>
                  <a:lnTo>
                    <a:pt x="975360" y="795528"/>
                  </a:lnTo>
                  <a:lnTo>
                    <a:pt x="975360" y="0"/>
                  </a:lnTo>
                  <a:lnTo>
                    <a:pt x="0" y="0"/>
                  </a:lnTo>
                  <a:lnTo>
                    <a:pt x="0" y="79552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837675" y="2022348"/>
              <a:ext cx="981710" cy="3127375"/>
            </a:xfrm>
            <a:custGeom>
              <a:avLst/>
              <a:gdLst/>
              <a:ahLst/>
              <a:cxnLst/>
              <a:rect l="l" t="t" r="r" b="b"/>
              <a:pathLst>
                <a:path w="981709" h="3127375">
                  <a:moveTo>
                    <a:pt x="981455" y="0"/>
                  </a:moveTo>
                  <a:lnTo>
                    <a:pt x="0" y="0"/>
                  </a:lnTo>
                  <a:lnTo>
                    <a:pt x="0" y="3127247"/>
                  </a:lnTo>
                  <a:lnTo>
                    <a:pt x="981455" y="3127247"/>
                  </a:lnTo>
                  <a:lnTo>
                    <a:pt x="981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837675" y="2022348"/>
              <a:ext cx="981710" cy="3127375"/>
            </a:xfrm>
            <a:custGeom>
              <a:avLst/>
              <a:gdLst/>
              <a:ahLst/>
              <a:cxnLst/>
              <a:rect l="l" t="t" r="r" b="b"/>
              <a:pathLst>
                <a:path w="981709" h="3127375">
                  <a:moveTo>
                    <a:pt x="0" y="3127247"/>
                  </a:moveTo>
                  <a:lnTo>
                    <a:pt x="981455" y="3127247"/>
                  </a:lnTo>
                  <a:lnTo>
                    <a:pt x="981455" y="0"/>
                  </a:lnTo>
                  <a:lnTo>
                    <a:pt x="0" y="0"/>
                  </a:lnTo>
                  <a:lnTo>
                    <a:pt x="0" y="3127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819388" y="2456688"/>
              <a:ext cx="1007744" cy="1228725"/>
            </a:xfrm>
            <a:custGeom>
              <a:avLst/>
              <a:gdLst/>
              <a:ahLst/>
              <a:cxnLst/>
              <a:rect l="l" t="t" r="r" b="b"/>
              <a:pathLst>
                <a:path w="1007745" h="1228725">
                  <a:moveTo>
                    <a:pt x="18287" y="0"/>
                  </a:moveTo>
                  <a:lnTo>
                    <a:pt x="1007363" y="0"/>
                  </a:lnTo>
                </a:path>
                <a:path w="1007745" h="1228725">
                  <a:moveTo>
                    <a:pt x="0" y="376427"/>
                  </a:moveTo>
                  <a:lnTo>
                    <a:pt x="989076" y="376427"/>
                  </a:lnTo>
                </a:path>
                <a:path w="1007745" h="1228725">
                  <a:moveTo>
                    <a:pt x="13715" y="795527"/>
                  </a:moveTo>
                  <a:lnTo>
                    <a:pt x="1002791" y="795527"/>
                  </a:lnTo>
                </a:path>
                <a:path w="1007745" h="1228725">
                  <a:moveTo>
                    <a:pt x="13715" y="1228344"/>
                  </a:moveTo>
                  <a:lnTo>
                    <a:pt x="1002791" y="12283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8316214" y="1904492"/>
            <a:ext cx="518795" cy="145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01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52KB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66KB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217789" y="3538473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217789" y="421817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286115" y="5131053"/>
            <a:ext cx="8674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8833104" y="2825495"/>
            <a:ext cx="995680" cy="2330450"/>
            <a:chOff x="8833104" y="2825495"/>
            <a:chExt cx="995680" cy="2330450"/>
          </a:xfrm>
        </p:grpSpPr>
        <p:pic>
          <p:nvPicPr>
            <p:cNvPr id="53" name="object 5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0724" y="2830067"/>
              <a:ext cx="982979" cy="432815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8840724" y="2830067"/>
              <a:ext cx="982980" cy="433070"/>
            </a:xfrm>
            <a:custGeom>
              <a:avLst/>
              <a:gdLst/>
              <a:ahLst/>
              <a:cxnLst/>
              <a:rect l="l" t="t" r="r" b="b"/>
              <a:pathLst>
                <a:path w="982979" h="433070">
                  <a:moveTo>
                    <a:pt x="0" y="432815"/>
                  </a:moveTo>
                  <a:lnTo>
                    <a:pt x="982979" y="432815"/>
                  </a:lnTo>
                  <a:lnTo>
                    <a:pt x="982979" y="0"/>
                  </a:lnTo>
                  <a:lnTo>
                    <a:pt x="0" y="0"/>
                  </a:lnTo>
                  <a:lnTo>
                    <a:pt x="0" y="4328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9200" y="4355591"/>
              <a:ext cx="975359" cy="795528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8839200" y="4355591"/>
              <a:ext cx="975360" cy="795655"/>
            </a:xfrm>
            <a:custGeom>
              <a:avLst/>
              <a:gdLst/>
              <a:ahLst/>
              <a:cxnLst/>
              <a:rect l="l" t="t" r="r" b="b"/>
              <a:pathLst>
                <a:path w="975359" h="795654">
                  <a:moveTo>
                    <a:pt x="0" y="795528"/>
                  </a:moveTo>
                  <a:lnTo>
                    <a:pt x="975359" y="795528"/>
                  </a:lnTo>
                  <a:lnTo>
                    <a:pt x="975359" y="0"/>
                  </a:lnTo>
                  <a:lnTo>
                    <a:pt x="0" y="0"/>
                  </a:lnTo>
                  <a:lnTo>
                    <a:pt x="0" y="79552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7676" y="3686555"/>
              <a:ext cx="979931" cy="665988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8837676" y="3686555"/>
              <a:ext cx="980440" cy="666115"/>
            </a:xfrm>
            <a:custGeom>
              <a:avLst/>
              <a:gdLst/>
              <a:ahLst/>
              <a:cxnLst/>
              <a:rect l="l" t="t" r="r" b="b"/>
              <a:pathLst>
                <a:path w="980440" h="666114">
                  <a:moveTo>
                    <a:pt x="0" y="665988"/>
                  </a:moveTo>
                  <a:lnTo>
                    <a:pt x="979931" y="665988"/>
                  </a:lnTo>
                  <a:lnTo>
                    <a:pt x="979931" y="0"/>
                  </a:lnTo>
                  <a:lnTo>
                    <a:pt x="0" y="0"/>
                  </a:lnTo>
                  <a:lnTo>
                    <a:pt x="0" y="6659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9170669" y="2013585"/>
            <a:ext cx="304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837676" y="2461260"/>
            <a:ext cx="980440" cy="3676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1594" rIns="0" bIns="0" rtlCol="0" vert="horz">
            <a:spAutoFit/>
          </a:bodyPr>
          <a:lstStyle/>
          <a:p>
            <a:pPr marL="243840">
              <a:lnSpc>
                <a:spcPct val="100000"/>
              </a:lnSpc>
              <a:spcBef>
                <a:spcPts val="484"/>
              </a:spcBef>
            </a:pPr>
            <a:r>
              <a:rPr dirty="0" sz="1400" spc="-5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837676" y="3256788"/>
            <a:ext cx="980440" cy="4241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017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710"/>
              </a:spcBef>
            </a:pPr>
            <a:r>
              <a:rPr dirty="0" sz="1400" spc="-1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endParaRPr baseline="-21604" sz="135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70838" y="1228090"/>
            <a:ext cx="3698240" cy="1470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(3)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分区分配数据结构</a:t>
            </a:r>
            <a:endParaRPr sz="2400">
              <a:latin typeface="微软雅黑"/>
              <a:cs typeface="微软雅黑"/>
            </a:endParaRPr>
          </a:p>
          <a:p>
            <a:pPr marL="177165">
              <a:lnSpc>
                <a:spcPct val="100000"/>
              </a:lnSpc>
              <a:spcBef>
                <a:spcPts val="1625"/>
              </a:spcBef>
            </a:pPr>
            <a:r>
              <a:rPr dirty="0" sz="2200" spc="-15" b="1">
                <a:solidFill>
                  <a:srgbClr val="1F517B"/>
                </a:solidFill>
                <a:latin typeface="微软雅黑"/>
                <a:cs typeface="微软雅黑"/>
              </a:rPr>
              <a:t>① 主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资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源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信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息</a:t>
            </a: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块 (</a:t>
            </a:r>
            <a:r>
              <a:rPr dirty="0" sz="2200" spc="-10" b="1">
                <a:solidFill>
                  <a:srgbClr val="1F517B"/>
                </a:solidFill>
                <a:latin typeface="微软雅黑"/>
                <a:cs typeface="微软雅黑"/>
              </a:rPr>
              <a:t>M_RIB)</a:t>
            </a:r>
            <a:endParaRPr sz="22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590"/>
              </a:spcBef>
            </a:pPr>
            <a:r>
              <a:rPr dirty="0" sz="2200" spc="-20" b="1">
                <a:solidFill>
                  <a:srgbClr val="1F517B"/>
                </a:solidFill>
                <a:latin typeface="微软雅黑"/>
                <a:cs typeface="微软雅黑"/>
              </a:rPr>
              <a:t>② 分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描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述</a:t>
            </a: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 spc="-5" b="1">
                <a:solidFill>
                  <a:srgbClr val="1F517B"/>
                </a:solidFill>
                <a:latin typeface="微软雅黑"/>
                <a:cs typeface="微软雅黑"/>
              </a:rPr>
              <a:t> (</a:t>
            </a:r>
            <a:r>
              <a:rPr dirty="0" sz="2200" spc="-20" b="1">
                <a:solidFill>
                  <a:srgbClr val="1F517B"/>
                </a:solidFill>
                <a:latin typeface="微软雅黑"/>
                <a:cs typeface="微软雅黑"/>
              </a:rPr>
              <a:t>PD)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738681" y="2020633"/>
            <a:ext cx="2538095" cy="1096645"/>
            <a:chOff x="7738681" y="2020633"/>
            <a:chExt cx="2538095" cy="1096645"/>
          </a:xfrm>
        </p:grpSpPr>
        <p:sp>
          <p:nvSpPr>
            <p:cNvPr id="4" name="object 4" descr=""/>
            <p:cNvSpPr/>
            <p:nvPr/>
          </p:nvSpPr>
          <p:spPr>
            <a:xfrm>
              <a:off x="7743443" y="2025395"/>
              <a:ext cx="2528570" cy="1087120"/>
            </a:xfrm>
            <a:custGeom>
              <a:avLst/>
              <a:gdLst/>
              <a:ahLst/>
              <a:cxnLst/>
              <a:rect l="l" t="t" r="r" b="b"/>
              <a:pathLst>
                <a:path w="2528570" h="1087120">
                  <a:moveTo>
                    <a:pt x="2528316" y="0"/>
                  </a:moveTo>
                  <a:lnTo>
                    <a:pt x="0" y="0"/>
                  </a:lnTo>
                  <a:lnTo>
                    <a:pt x="0" y="1086612"/>
                  </a:lnTo>
                  <a:lnTo>
                    <a:pt x="2528316" y="1086612"/>
                  </a:lnTo>
                  <a:lnTo>
                    <a:pt x="252831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43443" y="2025395"/>
              <a:ext cx="2528570" cy="1087120"/>
            </a:xfrm>
            <a:custGeom>
              <a:avLst/>
              <a:gdLst/>
              <a:ahLst/>
              <a:cxnLst/>
              <a:rect l="l" t="t" r="r" b="b"/>
              <a:pathLst>
                <a:path w="2528570" h="1087120">
                  <a:moveTo>
                    <a:pt x="0" y="1086612"/>
                  </a:moveTo>
                  <a:lnTo>
                    <a:pt x="2528316" y="1086612"/>
                  </a:lnTo>
                  <a:lnTo>
                    <a:pt x="2528316" y="0"/>
                  </a:lnTo>
                  <a:lnTo>
                    <a:pt x="0" y="0"/>
                  </a:lnTo>
                  <a:lnTo>
                    <a:pt x="0" y="10866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743443" y="2025395"/>
            <a:ext cx="2528570" cy="39814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61594" rIns="0" bIns="0" rtlCol="0" vert="horz">
            <a:spAutoFit/>
          </a:bodyPr>
          <a:lstStyle/>
          <a:p>
            <a:pPr marL="196850">
              <a:lnSpc>
                <a:spcPct val="100000"/>
              </a:lnSpc>
              <a:spcBef>
                <a:spcPts val="484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等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待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队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头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743443" y="2432304"/>
            <a:ext cx="2528570" cy="31432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 vert="horz">
            <a:spAutoFit/>
          </a:bodyPr>
          <a:lstStyle/>
          <a:p>
            <a:pPr marL="211454">
              <a:lnSpc>
                <a:spcPts val="1895"/>
              </a:lnSpc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队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头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43443" y="2755392"/>
            <a:ext cx="2528570" cy="35687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14604" rIns="0" bIns="0" rtlCol="0" vert="horz">
            <a:spAutoFit/>
          </a:bodyPr>
          <a:lstStyle/>
          <a:p>
            <a:pPr marL="211454">
              <a:lnSpc>
                <a:spcPct val="100000"/>
              </a:lnSpc>
              <a:spcBef>
                <a:spcPts val="114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口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738681" y="2422969"/>
            <a:ext cx="2542540" cy="2594610"/>
            <a:chOff x="7738681" y="2422969"/>
            <a:chExt cx="2542540" cy="2594610"/>
          </a:xfrm>
        </p:grpSpPr>
        <p:sp>
          <p:nvSpPr>
            <p:cNvPr id="10" name="object 10" descr=""/>
            <p:cNvSpPr/>
            <p:nvPr/>
          </p:nvSpPr>
          <p:spPr>
            <a:xfrm>
              <a:off x="7743443" y="2427732"/>
              <a:ext cx="2528570" cy="323215"/>
            </a:xfrm>
            <a:custGeom>
              <a:avLst/>
              <a:gdLst/>
              <a:ahLst/>
              <a:cxnLst/>
              <a:rect l="l" t="t" r="r" b="b"/>
              <a:pathLst>
                <a:path w="2528570" h="323214">
                  <a:moveTo>
                    <a:pt x="0" y="0"/>
                  </a:moveTo>
                  <a:lnTo>
                    <a:pt x="2528315" y="0"/>
                  </a:lnTo>
                </a:path>
                <a:path w="2528570" h="323214">
                  <a:moveTo>
                    <a:pt x="0" y="323088"/>
                  </a:moveTo>
                  <a:lnTo>
                    <a:pt x="2528315" y="3230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746491" y="3925824"/>
              <a:ext cx="2529840" cy="1087120"/>
            </a:xfrm>
            <a:custGeom>
              <a:avLst/>
              <a:gdLst/>
              <a:ahLst/>
              <a:cxnLst/>
              <a:rect l="l" t="t" r="r" b="b"/>
              <a:pathLst>
                <a:path w="2529840" h="1087120">
                  <a:moveTo>
                    <a:pt x="2529840" y="0"/>
                  </a:moveTo>
                  <a:lnTo>
                    <a:pt x="0" y="0"/>
                  </a:lnTo>
                  <a:lnTo>
                    <a:pt x="0" y="1086612"/>
                  </a:lnTo>
                  <a:lnTo>
                    <a:pt x="2529840" y="1086612"/>
                  </a:lnTo>
                  <a:lnTo>
                    <a:pt x="252984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746491" y="3925824"/>
              <a:ext cx="2529840" cy="1087120"/>
            </a:xfrm>
            <a:custGeom>
              <a:avLst/>
              <a:gdLst/>
              <a:ahLst/>
              <a:cxnLst/>
              <a:rect l="l" t="t" r="r" b="b"/>
              <a:pathLst>
                <a:path w="2529840" h="1087120">
                  <a:moveTo>
                    <a:pt x="0" y="1086612"/>
                  </a:moveTo>
                  <a:lnTo>
                    <a:pt x="2529840" y="1086612"/>
                  </a:lnTo>
                  <a:lnTo>
                    <a:pt x="2529840" y="0"/>
                  </a:lnTo>
                  <a:lnTo>
                    <a:pt x="0" y="0"/>
                  </a:lnTo>
                  <a:lnTo>
                    <a:pt x="0" y="10866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829550" y="1669161"/>
            <a:ext cx="6343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M_RIB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82344" y="3247136"/>
            <a:ext cx="7391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flag：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82344" y="4222496"/>
            <a:ext cx="7346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size：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96998" y="3247136"/>
            <a:ext cx="2294890" cy="1306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38810" algn="l"/>
              </a:tabLst>
            </a:pP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000" spc="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空闲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endParaRPr sz="2000">
              <a:latin typeface="微软雅黑"/>
              <a:cs typeface="微软雅黑"/>
            </a:endParaRPr>
          </a:p>
          <a:p>
            <a:pPr marL="12700" marR="5080">
              <a:lnSpc>
                <a:spcPct val="160000"/>
              </a:lnSpc>
              <a:tabLst>
                <a:tab pos="638810" algn="l"/>
              </a:tabLst>
            </a:pP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000" spc="-10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已分配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分区大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482344" y="4710429"/>
            <a:ext cx="5050790" cy="818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next：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空闲区——自由主存队列中的勾链字</a:t>
            </a:r>
            <a:endParaRPr sz="2000">
              <a:latin typeface="微软雅黑"/>
              <a:cs typeface="微软雅黑"/>
            </a:endParaRPr>
          </a:p>
          <a:p>
            <a:pPr algn="ctr" marR="602615">
              <a:lnSpc>
                <a:spcPct val="100000"/>
              </a:lnSpc>
              <a:spcBef>
                <a:spcPts val="1440"/>
              </a:spcBef>
            </a:pPr>
            <a:r>
              <a:rPr dirty="0" sz="2000" spc="-15">
                <a:solidFill>
                  <a:srgbClr val="1F517B"/>
                </a:solidFill>
                <a:latin typeface="微软雅黑"/>
                <a:cs typeface="微软雅黑"/>
              </a:rPr>
              <a:t>已分配区——此项为零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746492" y="3925823"/>
            <a:ext cx="1225550" cy="39814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62230" rIns="0" bIns="0" rtlCol="0" vert="horz">
            <a:spAutoFit/>
          </a:bodyPr>
          <a:lstStyle/>
          <a:p>
            <a:pPr marL="197485">
              <a:lnSpc>
                <a:spcPct val="100000"/>
              </a:lnSpc>
              <a:spcBef>
                <a:spcPts val="49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志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980931" y="3925823"/>
            <a:ext cx="1295400" cy="39814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62230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49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flag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746492" y="4332732"/>
            <a:ext cx="1225550" cy="31242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 vert="horz">
            <a:spAutoFit/>
          </a:bodyPr>
          <a:lstStyle/>
          <a:p>
            <a:pPr marL="394335">
              <a:lnSpc>
                <a:spcPts val="1895"/>
              </a:lnSpc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980931" y="4332732"/>
            <a:ext cx="1295400" cy="31242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 vert="horz">
            <a:spAutoFit/>
          </a:bodyPr>
          <a:lstStyle/>
          <a:p>
            <a:pPr marL="410845">
              <a:lnSpc>
                <a:spcPts val="1895"/>
              </a:lnSpc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size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746492" y="4654296"/>
            <a:ext cx="1225550" cy="35814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16510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3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勾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链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字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980931" y="4654296"/>
            <a:ext cx="1295400" cy="35814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16510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13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next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38327" y="211836"/>
            <a:ext cx="9938385" cy="4798060"/>
            <a:chOff x="338327" y="211836"/>
            <a:chExt cx="9938385" cy="4798060"/>
          </a:xfrm>
        </p:grpSpPr>
        <p:sp>
          <p:nvSpPr>
            <p:cNvPr id="25" name="object 25" descr=""/>
            <p:cNvSpPr/>
            <p:nvPr/>
          </p:nvSpPr>
          <p:spPr>
            <a:xfrm>
              <a:off x="7746492" y="3925824"/>
              <a:ext cx="2529840" cy="1083945"/>
            </a:xfrm>
            <a:custGeom>
              <a:avLst/>
              <a:gdLst/>
              <a:ahLst/>
              <a:cxnLst/>
              <a:rect l="l" t="t" r="r" b="b"/>
              <a:pathLst>
                <a:path w="2529840" h="1083945">
                  <a:moveTo>
                    <a:pt x="0" y="402336"/>
                  </a:moveTo>
                  <a:lnTo>
                    <a:pt x="2529839" y="402336"/>
                  </a:lnTo>
                </a:path>
                <a:path w="2529840" h="1083945">
                  <a:moveTo>
                    <a:pt x="0" y="723900"/>
                  </a:moveTo>
                  <a:lnTo>
                    <a:pt x="2529839" y="723900"/>
                  </a:lnTo>
                </a:path>
                <a:path w="2529840" h="1083945">
                  <a:moveTo>
                    <a:pt x="1229867" y="0"/>
                  </a:moveTo>
                  <a:lnTo>
                    <a:pt x="1229867" y="10835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7882508" y="3506215"/>
            <a:ext cx="3028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PD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3.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动</a:t>
            </a:r>
            <a:r>
              <a:rPr dirty="0" spc="-35">
                <a:solidFill>
                  <a:srgbClr val="990000"/>
                </a:solidFill>
              </a:rPr>
              <a:t>态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50">
                <a:solidFill>
                  <a:srgbClr val="990000"/>
                </a:solidFill>
              </a:rPr>
              <a:t>区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70838" y="1228090"/>
            <a:ext cx="3895090" cy="980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(3)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分区分配数据结构</a:t>
            </a: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（续</a:t>
            </a:r>
            <a:r>
              <a:rPr dirty="0" sz="2400" spc="-50" b="1">
                <a:solidFill>
                  <a:srgbClr val="C00000"/>
                </a:solidFill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208915">
              <a:lnSpc>
                <a:spcPct val="100000"/>
              </a:lnSpc>
              <a:spcBef>
                <a:spcPts val="2000"/>
              </a:spcBef>
            </a:pPr>
            <a:r>
              <a:rPr dirty="0" sz="2200" spc="-5" b="1">
                <a:solidFill>
                  <a:srgbClr val="1F517B"/>
                </a:solidFill>
                <a:latin typeface="微软雅黑"/>
                <a:cs typeface="微软雅黑"/>
              </a:rPr>
              <a:t>③ 空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队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结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构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3.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动</a:t>
            </a:r>
            <a:r>
              <a:rPr dirty="0" spc="-35">
                <a:solidFill>
                  <a:srgbClr val="990000"/>
                </a:solidFill>
              </a:rPr>
              <a:t>态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50">
                <a:solidFill>
                  <a:srgbClr val="990000"/>
                </a:solidFill>
              </a:rPr>
              <a:t>区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3169729" y="2544889"/>
            <a:ext cx="1271905" cy="3006090"/>
            <a:chOff x="3169729" y="2544889"/>
            <a:chExt cx="1271905" cy="3006090"/>
          </a:xfrm>
        </p:grpSpPr>
        <p:sp>
          <p:nvSpPr>
            <p:cNvPr id="9" name="object 9" descr=""/>
            <p:cNvSpPr/>
            <p:nvPr/>
          </p:nvSpPr>
          <p:spPr>
            <a:xfrm>
              <a:off x="3182112" y="2549651"/>
              <a:ext cx="1245235" cy="2996565"/>
            </a:xfrm>
            <a:custGeom>
              <a:avLst/>
              <a:gdLst/>
              <a:ahLst/>
              <a:cxnLst/>
              <a:rect l="l" t="t" r="r" b="b"/>
              <a:pathLst>
                <a:path w="1245235" h="2996565">
                  <a:moveTo>
                    <a:pt x="1245108" y="0"/>
                  </a:moveTo>
                  <a:lnTo>
                    <a:pt x="0" y="0"/>
                  </a:lnTo>
                  <a:lnTo>
                    <a:pt x="0" y="2996184"/>
                  </a:lnTo>
                  <a:lnTo>
                    <a:pt x="1245108" y="2996184"/>
                  </a:lnTo>
                  <a:lnTo>
                    <a:pt x="12451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182112" y="2549651"/>
              <a:ext cx="1245235" cy="2996565"/>
            </a:xfrm>
            <a:custGeom>
              <a:avLst/>
              <a:gdLst/>
              <a:ahLst/>
              <a:cxnLst/>
              <a:rect l="l" t="t" r="r" b="b"/>
              <a:pathLst>
                <a:path w="1245235" h="2996565">
                  <a:moveTo>
                    <a:pt x="0" y="2996184"/>
                  </a:moveTo>
                  <a:lnTo>
                    <a:pt x="1245108" y="2996184"/>
                  </a:lnTo>
                  <a:lnTo>
                    <a:pt x="1245108" y="0"/>
                  </a:lnTo>
                  <a:lnTo>
                    <a:pt x="0" y="0"/>
                  </a:lnTo>
                  <a:lnTo>
                    <a:pt x="0" y="29961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9064" y="4972811"/>
              <a:ext cx="1246632" cy="56540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179064" y="4972811"/>
              <a:ext cx="1247140" cy="565785"/>
            </a:xfrm>
            <a:custGeom>
              <a:avLst/>
              <a:gdLst/>
              <a:ahLst/>
              <a:cxnLst/>
              <a:rect l="l" t="t" r="r" b="b"/>
              <a:pathLst>
                <a:path w="1247139" h="565785">
                  <a:moveTo>
                    <a:pt x="0" y="565404"/>
                  </a:moveTo>
                  <a:lnTo>
                    <a:pt x="1246632" y="565404"/>
                  </a:lnTo>
                  <a:lnTo>
                    <a:pt x="1246632" y="0"/>
                  </a:lnTo>
                  <a:lnTo>
                    <a:pt x="0" y="0"/>
                  </a:lnTo>
                  <a:lnTo>
                    <a:pt x="0" y="5654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174492" y="2965703"/>
              <a:ext cx="1262380" cy="1323340"/>
            </a:xfrm>
            <a:custGeom>
              <a:avLst/>
              <a:gdLst/>
              <a:ahLst/>
              <a:cxnLst/>
              <a:rect l="l" t="t" r="r" b="b"/>
              <a:pathLst>
                <a:path w="1262379" h="1323339">
                  <a:moveTo>
                    <a:pt x="7619" y="0"/>
                  </a:moveTo>
                  <a:lnTo>
                    <a:pt x="1261871" y="0"/>
                  </a:lnTo>
                </a:path>
                <a:path w="1262379" h="1323339">
                  <a:moveTo>
                    <a:pt x="0" y="414528"/>
                  </a:moveTo>
                  <a:lnTo>
                    <a:pt x="1255775" y="414528"/>
                  </a:lnTo>
                </a:path>
                <a:path w="1262379" h="1323339">
                  <a:moveTo>
                    <a:pt x="0" y="762000"/>
                  </a:moveTo>
                  <a:lnTo>
                    <a:pt x="1255775" y="762000"/>
                  </a:lnTo>
                </a:path>
                <a:path w="1262379" h="1323339">
                  <a:moveTo>
                    <a:pt x="0" y="1322832"/>
                  </a:moveTo>
                  <a:lnTo>
                    <a:pt x="1255775" y="13228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2112" y="3380231"/>
              <a:ext cx="1237488" cy="38252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182112" y="3380231"/>
              <a:ext cx="1237615" cy="382905"/>
            </a:xfrm>
            <a:custGeom>
              <a:avLst/>
              <a:gdLst/>
              <a:ahLst/>
              <a:cxnLst/>
              <a:rect l="l" t="t" r="r" b="b"/>
              <a:pathLst>
                <a:path w="1237614" h="382904">
                  <a:moveTo>
                    <a:pt x="0" y="382523"/>
                  </a:moveTo>
                  <a:lnTo>
                    <a:pt x="1237488" y="382523"/>
                  </a:lnTo>
                  <a:lnTo>
                    <a:pt x="1237488" y="0"/>
                  </a:lnTo>
                  <a:lnTo>
                    <a:pt x="0" y="0"/>
                  </a:lnTo>
                  <a:lnTo>
                    <a:pt x="0" y="382523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551938" y="2437892"/>
            <a:ext cx="542290" cy="144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52KB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66KB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62910" y="4146296"/>
            <a:ext cx="636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445766" y="4827523"/>
            <a:ext cx="636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230KB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216276" y="5432552"/>
            <a:ext cx="866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182111" y="2549651"/>
            <a:ext cx="1243965" cy="41148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60325">
              <a:lnSpc>
                <a:spcPts val="2345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182111" y="2970276"/>
            <a:ext cx="1243965" cy="40576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50165" rIns="0" bIns="0" rtlCol="0" vert="horz">
            <a:spAutoFit/>
          </a:bodyPr>
          <a:lstStyle/>
          <a:p>
            <a:pPr marL="368935">
              <a:lnSpc>
                <a:spcPct val="100000"/>
              </a:lnSpc>
              <a:spcBef>
                <a:spcPts val="3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 spc="-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baseline="-21164" sz="1575">
              <a:latin typeface="微软雅黑"/>
              <a:cs typeface="微软雅黑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156711" y="3864102"/>
            <a:ext cx="12947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243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 spc="-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endParaRPr baseline="-21164" sz="1575">
              <a:latin typeface="微软雅黑"/>
              <a:cs typeface="微软雅黑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182111" y="4293108"/>
            <a:ext cx="1243965" cy="68008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149860" rIns="0" bIns="0" rtlCol="0" vert="horz">
            <a:spAutoFit/>
          </a:bodyPr>
          <a:lstStyle/>
          <a:p>
            <a:pPr marL="368935">
              <a:lnSpc>
                <a:spcPct val="100000"/>
              </a:lnSpc>
              <a:spcBef>
                <a:spcPts val="118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 spc="-75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endParaRPr baseline="-21164" sz="1575">
              <a:latin typeface="微软雅黑"/>
              <a:cs typeface="微软雅黑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5300281" y="2807017"/>
            <a:ext cx="1104265" cy="570865"/>
            <a:chOff x="5300281" y="2807017"/>
            <a:chExt cx="1104265" cy="570865"/>
          </a:xfrm>
        </p:grpSpPr>
        <p:sp>
          <p:nvSpPr>
            <p:cNvPr id="25" name="object 25" descr=""/>
            <p:cNvSpPr/>
            <p:nvPr/>
          </p:nvSpPr>
          <p:spPr>
            <a:xfrm>
              <a:off x="5305044" y="2811779"/>
              <a:ext cx="1094740" cy="561340"/>
            </a:xfrm>
            <a:custGeom>
              <a:avLst/>
              <a:gdLst/>
              <a:ahLst/>
              <a:cxnLst/>
              <a:rect l="l" t="t" r="r" b="b"/>
              <a:pathLst>
                <a:path w="1094739" h="561339">
                  <a:moveTo>
                    <a:pt x="1094231" y="0"/>
                  </a:moveTo>
                  <a:lnTo>
                    <a:pt x="0" y="0"/>
                  </a:lnTo>
                  <a:lnTo>
                    <a:pt x="0" y="560832"/>
                  </a:lnTo>
                  <a:lnTo>
                    <a:pt x="1094231" y="560832"/>
                  </a:lnTo>
                  <a:lnTo>
                    <a:pt x="109423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305044" y="2811779"/>
              <a:ext cx="1094740" cy="561340"/>
            </a:xfrm>
            <a:custGeom>
              <a:avLst/>
              <a:gdLst/>
              <a:ahLst/>
              <a:cxnLst/>
              <a:rect l="l" t="t" r="r" b="b"/>
              <a:pathLst>
                <a:path w="1094739" h="561339">
                  <a:moveTo>
                    <a:pt x="0" y="560832"/>
                  </a:moveTo>
                  <a:lnTo>
                    <a:pt x="1094231" y="560832"/>
                  </a:lnTo>
                  <a:lnTo>
                    <a:pt x="1094231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305044" y="2941066"/>
            <a:ext cx="10947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59079" algn="l"/>
                <a:tab pos="1094105" algn="l"/>
              </a:tabLst>
            </a:pP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6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52KB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453253" y="2461641"/>
            <a:ext cx="5657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m-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rib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5305044" y="2973323"/>
            <a:ext cx="4174490" cy="1359535"/>
            <a:chOff x="5305044" y="2973323"/>
            <a:chExt cx="4174490" cy="1359535"/>
          </a:xfrm>
        </p:grpSpPr>
        <p:sp>
          <p:nvSpPr>
            <p:cNvPr id="30" name="object 30" descr=""/>
            <p:cNvSpPr/>
            <p:nvPr/>
          </p:nvSpPr>
          <p:spPr>
            <a:xfrm>
              <a:off x="5305044" y="2977895"/>
              <a:ext cx="1094740" cy="0"/>
            </a:xfrm>
            <a:custGeom>
              <a:avLst/>
              <a:gdLst/>
              <a:ahLst/>
              <a:cxnLst/>
              <a:rect l="l" t="t" r="r" b="b"/>
              <a:pathLst>
                <a:path w="1094739" h="0">
                  <a:moveTo>
                    <a:pt x="0" y="0"/>
                  </a:moveTo>
                  <a:lnTo>
                    <a:pt x="109423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013448" y="3075431"/>
              <a:ext cx="890269" cy="1252855"/>
            </a:xfrm>
            <a:custGeom>
              <a:avLst/>
              <a:gdLst/>
              <a:ahLst/>
              <a:cxnLst/>
              <a:rect l="l" t="t" r="r" b="b"/>
              <a:pathLst>
                <a:path w="890270" h="1252854">
                  <a:moveTo>
                    <a:pt x="890016" y="0"/>
                  </a:moveTo>
                  <a:lnTo>
                    <a:pt x="0" y="0"/>
                  </a:lnTo>
                  <a:lnTo>
                    <a:pt x="0" y="1252727"/>
                  </a:lnTo>
                  <a:lnTo>
                    <a:pt x="890016" y="1252727"/>
                  </a:lnTo>
                  <a:lnTo>
                    <a:pt x="89001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013448" y="3075431"/>
              <a:ext cx="890269" cy="1252855"/>
            </a:xfrm>
            <a:custGeom>
              <a:avLst/>
              <a:gdLst/>
              <a:ahLst/>
              <a:cxnLst/>
              <a:rect l="l" t="t" r="r" b="b"/>
              <a:pathLst>
                <a:path w="890270" h="1252854">
                  <a:moveTo>
                    <a:pt x="0" y="1252727"/>
                  </a:moveTo>
                  <a:lnTo>
                    <a:pt x="890016" y="1252727"/>
                  </a:lnTo>
                  <a:lnTo>
                    <a:pt x="890016" y="0"/>
                  </a:lnTo>
                  <a:lnTo>
                    <a:pt x="0" y="0"/>
                  </a:lnTo>
                  <a:lnTo>
                    <a:pt x="0" y="12527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263640" y="3050031"/>
              <a:ext cx="749935" cy="50800"/>
            </a:xfrm>
            <a:custGeom>
              <a:avLst/>
              <a:gdLst/>
              <a:ahLst/>
              <a:cxnLst/>
              <a:rect l="l" t="t" r="r" b="b"/>
              <a:pathLst>
                <a:path w="749934" h="50800">
                  <a:moveTo>
                    <a:pt x="673608" y="0"/>
                  </a:moveTo>
                  <a:lnTo>
                    <a:pt x="673608" y="50800"/>
                  </a:lnTo>
                  <a:lnTo>
                    <a:pt x="730758" y="31750"/>
                  </a:lnTo>
                  <a:lnTo>
                    <a:pt x="686308" y="31750"/>
                  </a:lnTo>
                  <a:lnTo>
                    <a:pt x="686308" y="19050"/>
                  </a:lnTo>
                  <a:lnTo>
                    <a:pt x="730758" y="19050"/>
                  </a:lnTo>
                  <a:lnTo>
                    <a:pt x="673608" y="0"/>
                  </a:lnTo>
                  <a:close/>
                </a:path>
                <a:path w="749934" h="50800">
                  <a:moveTo>
                    <a:pt x="673608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673608" y="31750"/>
                  </a:lnTo>
                  <a:lnTo>
                    <a:pt x="673608" y="19050"/>
                  </a:lnTo>
                  <a:close/>
                </a:path>
                <a:path w="749934" h="50800">
                  <a:moveTo>
                    <a:pt x="730758" y="19050"/>
                  </a:moveTo>
                  <a:lnTo>
                    <a:pt x="686308" y="19050"/>
                  </a:lnTo>
                  <a:lnTo>
                    <a:pt x="686308" y="31750"/>
                  </a:lnTo>
                  <a:lnTo>
                    <a:pt x="730758" y="31750"/>
                  </a:lnTo>
                  <a:lnTo>
                    <a:pt x="749808" y="25400"/>
                  </a:lnTo>
                  <a:lnTo>
                    <a:pt x="730758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584691" y="3075431"/>
              <a:ext cx="890269" cy="1252855"/>
            </a:xfrm>
            <a:custGeom>
              <a:avLst/>
              <a:gdLst/>
              <a:ahLst/>
              <a:cxnLst/>
              <a:rect l="l" t="t" r="r" b="b"/>
              <a:pathLst>
                <a:path w="890270" h="1252854">
                  <a:moveTo>
                    <a:pt x="890016" y="0"/>
                  </a:moveTo>
                  <a:lnTo>
                    <a:pt x="0" y="0"/>
                  </a:lnTo>
                  <a:lnTo>
                    <a:pt x="0" y="1252727"/>
                  </a:lnTo>
                  <a:lnTo>
                    <a:pt x="890016" y="1252727"/>
                  </a:lnTo>
                  <a:lnTo>
                    <a:pt x="89001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584691" y="3075431"/>
              <a:ext cx="890269" cy="1252855"/>
            </a:xfrm>
            <a:custGeom>
              <a:avLst/>
              <a:gdLst/>
              <a:ahLst/>
              <a:cxnLst/>
              <a:rect l="l" t="t" r="r" b="b"/>
              <a:pathLst>
                <a:path w="890270" h="1252854">
                  <a:moveTo>
                    <a:pt x="0" y="1252727"/>
                  </a:moveTo>
                  <a:lnTo>
                    <a:pt x="890016" y="1252727"/>
                  </a:lnTo>
                  <a:lnTo>
                    <a:pt x="890016" y="0"/>
                  </a:lnTo>
                  <a:lnTo>
                    <a:pt x="0" y="0"/>
                  </a:lnTo>
                  <a:lnTo>
                    <a:pt x="0" y="12527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834883" y="3075431"/>
              <a:ext cx="1633855" cy="791210"/>
            </a:xfrm>
            <a:custGeom>
              <a:avLst/>
              <a:gdLst/>
              <a:ahLst/>
              <a:cxnLst/>
              <a:rect l="l" t="t" r="r" b="b"/>
              <a:pathLst>
                <a:path w="1633854" h="791210">
                  <a:moveTo>
                    <a:pt x="749808" y="790955"/>
                  </a:moveTo>
                  <a:lnTo>
                    <a:pt x="1633727" y="790955"/>
                  </a:lnTo>
                </a:path>
                <a:path w="1633854" h="791210">
                  <a:moveTo>
                    <a:pt x="0" y="658367"/>
                  </a:moveTo>
                  <a:lnTo>
                    <a:pt x="341375" y="658367"/>
                  </a:lnTo>
                </a:path>
                <a:path w="1633854" h="791210">
                  <a:moveTo>
                    <a:pt x="341375" y="658367"/>
                  </a:moveTo>
                  <a:lnTo>
                    <a:pt x="3413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176260" y="3050031"/>
              <a:ext cx="408940" cy="50800"/>
            </a:xfrm>
            <a:custGeom>
              <a:avLst/>
              <a:gdLst/>
              <a:ahLst/>
              <a:cxnLst/>
              <a:rect l="l" t="t" r="r" b="b"/>
              <a:pathLst>
                <a:path w="408940" h="50800">
                  <a:moveTo>
                    <a:pt x="332232" y="0"/>
                  </a:moveTo>
                  <a:lnTo>
                    <a:pt x="332232" y="50800"/>
                  </a:lnTo>
                  <a:lnTo>
                    <a:pt x="389382" y="31750"/>
                  </a:lnTo>
                  <a:lnTo>
                    <a:pt x="344932" y="31750"/>
                  </a:lnTo>
                  <a:lnTo>
                    <a:pt x="344932" y="19050"/>
                  </a:lnTo>
                  <a:lnTo>
                    <a:pt x="389382" y="19050"/>
                  </a:lnTo>
                  <a:lnTo>
                    <a:pt x="332232" y="0"/>
                  </a:lnTo>
                  <a:close/>
                </a:path>
                <a:path w="408940" h="50800">
                  <a:moveTo>
                    <a:pt x="332232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332232" y="31750"/>
                  </a:lnTo>
                  <a:lnTo>
                    <a:pt x="332232" y="19050"/>
                  </a:lnTo>
                  <a:close/>
                </a:path>
                <a:path w="408940" h="50800">
                  <a:moveTo>
                    <a:pt x="389382" y="19050"/>
                  </a:moveTo>
                  <a:lnTo>
                    <a:pt x="344932" y="19050"/>
                  </a:lnTo>
                  <a:lnTo>
                    <a:pt x="344932" y="31750"/>
                  </a:lnTo>
                  <a:lnTo>
                    <a:pt x="389382" y="31750"/>
                  </a:lnTo>
                  <a:lnTo>
                    <a:pt x="408432" y="25400"/>
                  </a:lnTo>
                  <a:lnTo>
                    <a:pt x="389382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7098283" y="4522723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队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000747" y="3022117"/>
            <a:ext cx="909319" cy="82613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  <a:tabLst>
                <a:tab pos="389255" algn="l"/>
                <a:tab pos="895985" algn="l"/>
              </a:tabLst>
            </a:pP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6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  <a:tabLst>
                <a:tab pos="217804" algn="l"/>
                <a:tab pos="895985" algn="l"/>
              </a:tabLst>
            </a:pP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6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14KB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895985" algn="l"/>
              </a:tabLst>
            </a:pPr>
            <a:r>
              <a:rPr dirty="0" u="sng" sz="1600" spc="9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  </a:t>
            </a:r>
            <a:r>
              <a:rPr dirty="0" u="sng" sz="1600" spc="-1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230KB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584692" y="3075432"/>
            <a:ext cx="890269" cy="78676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745"/>
              </a:lnSpc>
              <a:tabLst>
                <a:tab pos="372110" algn="l"/>
                <a:tab pos="883285" algn="l"/>
              </a:tabLst>
            </a:pP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6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  <a:tabLst>
                <a:tab pos="186690" algn="l"/>
                <a:tab pos="883285" algn="l"/>
              </a:tabLst>
            </a:pP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6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26KB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  <a:p>
            <a:pPr algn="ctr" marR="26034">
              <a:lnSpc>
                <a:spcPct val="100000"/>
              </a:lnSpc>
              <a:spcBef>
                <a:spcPts val="275"/>
              </a:spcBef>
            </a:pPr>
            <a:r>
              <a:rPr dirty="0" sz="1400">
                <a:solidFill>
                  <a:srgbClr val="1F517B"/>
                </a:solidFill>
                <a:latin typeface="Symbol"/>
                <a:cs typeface="Symbol"/>
              </a:rPr>
              <a:t></a:t>
            </a:r>
            <a:endParaRPr sz="14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8055" y="2522220"/>
            <a:ext cx="3707129" cy="1119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0570" y="2653995"/>
            <a:ext cx="30708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</a:rPr>
              <a:t>主</a:t>
            </a:r>
            <a:r>
              <a:rPr dirty="0" sz="4000" spc="-45">
                <a:solidFill>
                  <a:srgbClr val="663300"/>
                </a:solidFill>
              </a:rPr>
              <a:t>存</a:t>
            </a:r>
            <a:r>
              <a:rPr dirty="0" sz="4000" spc="-45">
                <a:solidFill>
                  <a:srgbClr val="663300"/>
                </a:solidFill>
              </a:rPr>
              <a:t>管</a:t>
            </a:r>
            <a:r>
              <a:rPr dirty="0" sz="4000" spc="-45">
                <a:solidFill>
                  <a:srgbClr val="663300"/>
                </a:solidFill>
              </a:rPr>
              <a:t>理</a:t>
            </a:r>
            <a:r>
              <a:rPr dirty="0" sz="4000" spc="-45">
                <a:solidFill>
                  <a:srgbClr val="663300"/>
                </a:solidFill>
              </a:rPr>
              <a:t>概</a:t>
            </a:r>
            <a:r>
              <a:rPr dirty="0" sz="4000" spc="-50">
                <a:solidFill>
                  <a:srgbClr val="663300"/>
                </a:solidFill>
              </a:rPr>
              <a:t>述</a:t>
            </a:r>
            <a:endParaRPr sz="4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48" y="1166571"/>
            <a:ext cx="10342880" cy="502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529590" algn="l"/>
              </a:tabLst>
            </a:pPr>
            <a:r>
              <a:rPr dirty="0" sz="2400" spc="-20" b="1">
                <a:solidFill>
                  <a:srgbClr val="C00000"/>
                </a:solidFill>
                <a:latin typeface="微软雅黑"/>
                <a:cs typeface="微软雅黑"/>
              </a:rPr>
              <a:t>分区分配思路</a:t>
            </a:r>
            <a:endParaRPr sz="2400">
              <a:latin typeface="微软雅黑"/>
              <a:cs typeface="微软雅黑"/>
            </a:endParaRPr>
          </a:p>
          <a:p>
            <a:pPr marL="585470">
              <a:lnSpc>
                <a:spcPct val="100000"/>
              </a:lnSpc>
              <a:spcBef>
                <a:spcPts val="1905"/>
              </a:spcBef>
            </a:pPr>
            <a:r>
              <a:rPr dirty="0" sz="2200" spc="-10" b="1">
                <a:solidFill>
                  <a:srgbClr val="1F517B"/>
                </a:solidFill>
                <a:latin typeface="微软雅黑"/>
                <a:cs typeface="微软雅黑"/>
              </a:rPr>
              <a:t>① 寻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找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endParaRPr sz="2200">
              <a:latin typeface="微软雅黑"/>
              <a:cs typeface="微软雅黑"/>
            </a:endParaRPr>
          </a:p>
          <a:p>
            <a:pPr marL="926465" marR="5080">
              <a:lnSpc>
                <a:spcPct val="153600"/>
              </a:lnSpc>
              <a:spcBef>
                <a:spcPts val="500"/>
              </a:spcBef>
            </a:pP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依申请者所要求的主存区的大小，分区分配程序在自由主存队列中找一个满足用户需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要的空闲块；</a:t>
            </a:r>
            <a:endParaRPr sz="2000">
              <a:latin typeface="微软雅黑"/>
              <a:cs typeface="微软雅黑"/>
            </a:endParaRPr>
          </a:p>
          <a:p>
            <a:pPr marL="585470">
              <a:lnSpc>
                <a:spcPct val="100000"/>
              </a:lnSpc>
              <a:spcBef>
                <a:spcPts val="1805"/>
              </a:spcBef>
            </a:pPr>
            <a:r>
              <a:rPr dirty="0" sz="2200" spc="15" b="1">
                <a:solidFill>
                  <a:srgbClr val="1F517B"/>
                </a:solidFill>
                <a:latin typeface="微软雅黑"/>
                <a:cs typeface="微软雅黑"/>
              </a:rPr>
              <a:t>② 若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找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了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两</a:t>
            </a:r>
            <a:r>
              <a:rPr dirty="0" sz="2200" spc="-25" b="1">
                <a:solidFill>
                  <a:srgbClr val="1F517B"/>
                </a:solidFill>
                <a:latin typeface="微软雅黑"/>
                <a:cs typeface="微软雅黑"/>
              </a:rPr>
              <a:t>种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情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况</a:t>
            </a:r>
            <a:endParaRPr sz="2200">
              <a:latin typeface="微软雅黑"/>
              <a:cs typeface="微软雅黑"/>
            </a:endParaRPr>
          </a:p>
          <a:p>
            <a:pPr lvl="1" marL="1480185" indent="-514350">
              <a:lnSpc>
                <a:spcPct val="100000"/>
              </a:lnSpc>
              <a:spcBef>
                <a:spcPts val="1485"/>
              </a:spcBef>
              <a:buSzPct val="95000"/>
              <a:buAutoNum type="romanUcPeriod"/>
              <a:tabLst>
                <a:tab pos="1480185" algn="l"/>
                <a:tab pos="1480820" algn="l"/>
              </a:tabLst>
            </a:pP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空闲区与要求的大小相等，将该空闲区分配并从队列中摘除；</a:t>
            </a:r>
            <a:endParaRPr sz="2000">
              <a:latin typeface="微软雅黑"/>
              <a:cs typeface="微软雅黑"/>
            </a:endParaRPr>
          </a:p>
          <a:p>
            <a:pPr lvl="1" marL="1480185" marR="203835" indent="-513715">
              <a:lnSpc>
                <a:spcPct val="150000"/>
              </a:lnSpc>
              <a:spcBef>
                <a:spcPts val="240"/>
              </a:spcBef>
              <a:buSzPct val="95000"/>
              <a:buAutoNum type="romanUcPeriod"/>
              <a:tabLst>
                <a:tab pos="1480185" algn="l"/>
                <a:tab pos="1480820" algn="l"/>
              </a:tabLst>
            </a:pPr>
            <a:r>
              <a:rPr dirty="0" sz="2000" spc="-15">
                <a:solidFill>
                  <a:srgbClr val="1F517B"/>
                </a:solidFill>
                <a:latin typeface="微软雅黑"/>
                <a:cs typeface="微软雅黑"/>
              </a:rPr>
              <a:t>空闲区大于所要求的的大小，将空闲区分为两部分：一部分成为已分配区，建</a:t>
            </a: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立已分配区的描述器，剩下部分仍为空闲区；</a:t>
            </a:r>
            <a:endParaRPr sz="2000">
              <a:latin typeface="微软雅黑"/>
              <a:cs typeface="微软雅黑"/>
            </a:endParaRPr>
          </a:p>
          <a:p>
            <a:pPr lvl="1" marL="1480185" indent="-514350">
              <a:lnSpc>
                <a:spcPct val="100000"/>
              </a:lnSpc>
              <a:spcBef>
                <a:spcPts val="1445"/>
              </a:spcBef>
              <a:buSzPct val="95000"/>
              <a:buAutoNum type="romanUcPeriod"/>
              <a:tabLst>
                <a:tab pos="1480185" algn="l"/>
                <a:tab pos="1480820" algn="l"/>
              </a:tabLst>
            </a:pP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返回所分配区域的首址；</a:t>
            </a:r>
            <a:endParaRPr sz="2000">
              <a:latin typeface="微软雅黑"/>
              <a:cs typeface="微软雅黑"/>
            </a:endParaRPr>
          </a:p>
          <a:p>
            <a:pPr marL="585470">
              <a:lnSpc>
                <a:spcPct val="100000"/>
              </a:lnSpc>
              <a:spcBef>
                <a:spcPts val="1800"/>
              </a:spcBef>
            </a:pPr>
            <a:r>
              <a:rPr dirty="0" sz="2200" spc="5" b="1">
                <a:solidFill>
                  <a:srgbClr val="1F517B"/>
                </a:solidFill>
                <a:latin typeface="微软雅黑"/>
                <a:cs typeface="微软雅黑"/>
              </a:rPr>
              <a:t>③ 否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则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告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之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能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满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足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4373245" cy="788670"/>
            <a:chOff x="338327" y="211836"/>
            <a:chExt cx="4373245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3788" y="213360"/>
              <a:ext cx="2597658" cy="7871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3931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 spc="3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动</a:t>
            </a:r>
            <a:r>
              <a:rPr dirty="0" spc="-35">
                <a:solidFill>
                  <a:srgbClr val="990000"/>
                </a:solidFill>
              </a:rPr>
              <a:t>态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35">
                <a:solidFill>
                  <a:srgbClr val="990000"/>
                </a:solidFill>
              </a:rPr>
              <a:t>区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35">
                <a:solidFill>
                  <a:srgbClr val="990000"/>
                </a:solidFill>
              </a:rPr>
              <a:t>配</a:t>
            </a:r>
            <a:r>
              <a:rPr dirty="0" spc="-35">
                <a:solidFill>
                  <a:srgbClr val="990000"/>
                </a:solidFill>
              </a:rPr>
              <a:t>与</a:t>
            </a:r>
            <a:r>
              <a:rPr dirty="0" spc="-35">
                <a:solidFill>
                  <a:srgbClr val="990000"/>
                </a:solidFill>
              </a:rPr>
              <a:t>回</a:t>
            </a:r>
            <a:r>
              <a:rPr dirty="0" spc="-50">
                <a:solidFill>
                  <a:srgbClr val="990000"/>
                </a:solidFill>
              </a:rPr>
              <a:t>收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148" y="1274140"/>
            <a:ext cx="7296150" cy="271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(2</a:t>
            </a:r>
            <a:r>
              <a:rPr dirty="0" sz="2400" spc="-15" b="1">
                <a:solidFill>
                  <a:srgbClr val="C00000"/>
                </a:solidFill>
                <a:latin typeface="微软雅黑"/>
                <a:cs typeface="微软雅黑"/>
              </a:rPr>
              <a:t>) 分区回收思路</a:t>
            </a:r>
            <a:endParaRPr sz="24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980"/>
              </a:spcBef>
            </a:pP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① 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查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释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放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35" b="1">
                <a:solidFill>
                  <a:srgbClr val="1F517B"/>
                </a:solidFill>
                <a:latin typeface="微软雅黑"/>
                <a:cs typeface="微软雅黑"/>
              </a:rPr>
              <a:t> (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即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回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收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20" b="1">
                <a:solidFill>
                  <a:srgbClr val="1F517B"/>
                </a:solidFill>
                <a:latin typeface="微软雅黑"/>
                <a:cs typeface="微软雅黑"/>
              </a:rPr>
              <a:t>)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 b="1">
                <a:solidFill>
                  <a:srgbClr val="1F517B"/>
                </a:solidFill>
                <a:latin typeface="微软雅黑"/>
                <a:cs typeface="微软雅黑"/>
              </a:rPr>
              <a:t>邻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接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情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况</a:t>
            </a:r>
            <a:endParaRPr sz="2200">
              <a:latin typeface="微软雅黑"/>
              <a:cs typeface="微软雅黑"/>
            </a:endParaRPr>
          </a:p>
          <a:p>
            <a:pPr marL="926465">
              <a:lnSpc>
                <a:spcPct val="100000"/>
              </a:lnSpc>
              <a:spcBef>
                <a:spcPts val="2120"/>
              </a:spcBef>
            </a:pP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若上、下邻接空闲区，则合并，成为一个连续的空闲区；</a:t>
            </a:r>
            <a:endParaRPr sz="20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960"/>
              </a:spcBef>
            </a:pPr>
            <a:r>
              <a:rPr dirty="0" sz="2200" spc="15" b="1">
                <a:solidFill>
                  <a:srgbClr val="1F517B"/>
                </a:solidFill>
                <a:latin typeface="微软雅黑"/>
                <a:cs typeface="微软雅黑"/>
              </a:rPr>
              <a:t>② 若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回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收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与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任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何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25" b="1">
                <a:solidFill>
                  <a:srgbClr val="1F517B"/>
                </a:solidFill>
                <a:latin typeface="微软雅黑"/>
                <a:cs typeface="微软雅黑"/>
              </a:rPr>
              <a:t>相</a:t>
            </a:r>
            <a:r>
              <a:rPr dirty="0" sz="2200" spc="-20" b="1">
                <a:solidFill>
                  <a:srgbClr val="1F517B"/>
                </a:solidFill>
                <a:latin typeface="微软雅黑"/>
                <a:cs typeface="微软雅黑"/>
              </a:rPr>
              <a:t>邻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接</a:t>
            </a:r>
            <a:endParaRPr sz="2200">
              <a:latin typeface="微软雅黑"/>
              <a:cs typeface="微软雅黑"/>
            </a:endParaRPr>
          </a:p>
          <a:p>
            <a:pPr marL="926465">
              <a:lnSpc>
                <a:spcPct val="100000"/>
              </a:lnSpc>
              <a:spcBef>
                <a:spcPts val="2120"/>
              </a:spcBef>
            </a:pP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建立一个新的空闲区，并加入到空闲区队列中。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4373245" cy="788670"/>
            <a:chOff x="338327" y="211836"/>
            <a:chExt cx="4373245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3788" y="213360"/>
              <a:ext cx="2597658" cy="7871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3931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 spc="3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动</a:t>
            </a:r>
            <a:r>
              <a:rPr dirty="0" spc="-35">
                <a:solidFill>
                  <a:srgbClr val="990000"/>
                </a:solidFill>
              </a:rPr>
              <a:t>态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35">
                <a:solidFill>
                  <a:srgbClr val="990000"/>
                </a:solidFill>
              </a:rPr>
              <a:t>区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分</a:t>
            </a:r>
            <a:r>
              <a:rPr dirty="0" spc="-35">
                <a:solidFill>
                  <a:srgbClr val="990000"/>
                </a:solidFill>
              </a:rPr>
              <a:t>配</a:t>
            </a:r>
            <a:r>
              <a:rPr dirty="0" spc="-35">
                <a:solidFill>
                  <a:srgbClr val="990000"/>
                </a:solidFill>
              </a:rPr>
              <a:t>与</a:t>
            </a:r>
            <a:r>
              <a:rPr dirty="0" spc="-35">
                <a:solidFill>
                  <a:srgbClr val="990000"/>
                </a:solidFill>
              </a:rPr>
              <a:t>回</a:t>
            </a:r>
            <a:r>
              <a:rPr dirty="0" spc="-50">
                <a:solidFill>
                  <a:srgbClr val="990000"/>
                </a:solidFill>
              </a:rPr>
              <a:t>收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25144" y="1427429"/>
            <a:ext cx="5436235" cy="3319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529590" algn="l"/>
              </a:tabLst>
            </a:pPr>
            <a:r>
              <a:rPr dirty="0" sz="2400" spc="-20" b="1">
                <a:solidFill>
                  <a:srgbClr val="C00000"/>
                </a:solidFill>
                <a:latin typeface="微软雅黑"/>
                <a:cs typeface="微软雅黑"/>
              </a:rPr>
              <a:t>什么是放置策略</a:t>
            </a:r>
            <a:endParaRPr sz="2400">
              <a:latin typeface="微软雅黑"/>
              <a:cs typeface="微软雅黑"/>
            </a:endParaRPr>
          </a:p>
          <a:p>
            <a:pPr marL="546100" marR="5080">
              <a:lnSpc>
                <a:spcPct val="160000"/>
              </a:lnSpc>
              <a:spcBef>
                <a:spcPts val="5"/>
              </a:spcBef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选择空闲区的策略，称为放置策略。</a:t>
            </a: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常用的放置策略——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1730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首次匹配 (首次适应算法)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1725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最佳匹配 (最佳适应算法)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1735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最坏匹配 (最坏适应算法)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5.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放</a:t>
            </a:r>
            <a:r>
              <a:rPr dirty="0" spc="-35">
                <a:solidFill>
                  <a:srgbClr val="990000"/>
                </a:solidFill>
              </a:rPr>
              <a:t>置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7770" y="1075601"/>
            <a:ext cx="6139815" cy="4767580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(2)</a:t>
            </a:r>
            <a:r>
              <a:rPr dirty="0" sz="2400" spc="-20" b="1">
                <a:solidFill>
                  <a:srgbClr val="C00000"/>
                </a:solidFill>
                <a:latin typeface="微软雅黑"/>
                <a:cs typeface="微软雅黑"/>
              </a:rPr>
              <a:t> 首次适应算法</a:t>
            </a:r>
            <a:endParaRPr sz="24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090"/>
              </a:spcBef>
            </a:pP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① 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么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首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endParaRPr sz="2200">
              <a:latin typeface="微软雅黑"/>
              <a:cs typeface="微软雅黑"/>
            </a:endParaRPr>
          </a:p>
          <a:p>
            <a:pPr marL="545465" marR="5080">
              <a:lnSpc>
                <a:spcPct val="120100"/>
              </a:lnSpc>
              <a:spcBef>
                <a:spcPts val="53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足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它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 b="1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40" b="1">
                <a:solidFill>
                  <a:srgbClr val="1F517B"/>
                </a:solidFill>
                <a:latin typeface="微软雅黑"/>
                <a:cs typeface="微软雅黑"/>
              </a:rPr>
              <a:t>低的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055"/>
              </a:spcBef>
            </a:pPr>
            <a:r>
              <a:rPr dirty="0" sz="2200" spc="-10" b="1">
                <a:solidFill>
                  <a:srgbClr val="1F517B"/>
                </a:solidFill>
                <a:latin typeface="微软雅黑"/>
                <a:cs typeface="微软雅黑"/>
              </a:rPr>
              <a:t>② 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队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结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构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585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由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低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高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排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6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200"/>
              </a:spcBef>
            </a:pP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③ 首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特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点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32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尽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能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而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尽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保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存高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600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06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查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找效率。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848409" y="2438209"/>
            <a:ext cx="811530" cy="1343025"/>
            <a:chOff x="7848409" y="2438209"/>
            <a:chExt cx="811530" cy="1343025"/>
          </a:xfrm>
        </p:grpSpPr>
        <p:sp>
          <p:nvSpPr>
            <p:cNvPr id="4" name="object 4" descr=""/>
            <p:cNvSpPr/>
            <p:nvPr/>
          </p:nvSpPr>
          <p:spPr>
            <a:xfrm>
              <a:off x="7853171" y="2442972"/>
              <a:ext cx="802005" cy="1333500"/>
            </a:xfrm>
            <a:custGeom>
              <a:avLst/>
              <a:gdLst/>
              <a:ahLst/>
              <a:cxnLst/>
              <a:rect l="l" t="t" r="r" b="b"/>
              <a:pathLst>
                <a:path w="802004" h="1333500">
                  <a:moveTo>
                    <a:pt x="801624" y="0"/>
                  </a:moveTo>
                  <a:lnTo>
                    <a:pt x="0" y="0"/>
                  </a:lnTo>
                  <a:lnTo>
                    <a:pt x="0" y="1333500"/>
                  </a:lnTo>
                  <a:lnTo>
                    <a:pt x="801624" y="1333500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853171" y="2442972"/>
              <a:ext cx="802005" cy="1333500"/>
            </a:xfrm>
            <a:custGeom>
              <a:avLst/>
              <a:gdLst/>
              <a:ahLst/>
              <a:cxnLst/>
              <a:rect l="l" t="t" r="r" b="b"/>
              <a:pathLst>
                <a:path w="802004" h="1333500">
                  <a:moveTo>
                    <a:pt x="0" y="1333500"/>
                  </a:moveTo>
                  <a:lnTo>
                    <a:pt x="801624" y="1333500"/>
                  </a:lnTo>
                  <a:lnTo>
                    <a:pt x="801624" y="0"/>
                  </a:lnTo>
                  <a:lnTo>
                    <a:pt x="0" y="0"/>
                  </a:lnTo>
                  <a:lnTo>
                    <a:pt x="0" y="1333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853171" y="2442972"/>
            <a:ext cx="802005" cy="13335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212090" marR="88900" indent="-59690">
              <a:lnSpc>
                <a:spcPct val="2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A </a:t>
            </a: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18KB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636761" y="2160841"/>
            <a:ext cx="2349500" cy="3048635"/>
            <a:chOff x="8636761" y="2160841"/>
            <a:chExt cx="2349500" cy="3048635"/>
          </a:xfrm>
        </p:grpSpPr>
        <p:sp>
          <p:nvSpPr>
            <p:cNvPr id="8" name="object 8" descr=""/>
            <p:cNvSpPr/>
            <p:nvPr/>
          </p:nvSpPr>
          <p:spPr>
            <a:xfrm>
              <a:off x="8636761" y="2685923"/>
              <a:ext cx="933450" cy="285750"/>
            </a:xfrm>
            <a:custGeom>
              <a:avLst/>
              <a:gdLst/>
              <a:ahLst/>
              <a:cxnLst/>
              <a:rect l="l" t="t" r="r" b="b"/>
              <a:pathLst>
                <a:path w="933450" h="285750">
                  <a:moveTo>
                    <a:pt x="854894" y="12394"/>
                  </a:moveTo>
                  <a:lnTo>
                    <a:pt x="0" y="260476"/>
                  </a:lnTo>
                  <a:lnTo>
                    <a:pt x="7112" y="285368"/>
                  </a:lnTo>
                  <a:lnTo>
                    <a:pt x="862150" y="37281"/>
                  </a:lnTo>
                  <a:lnTo>
                    <a:pt x="854894" y="12394"/>
                  </a:lnTo>
                  <a:close/>
                </a:path>
                <a:path w="933450" h="285750">
                  <a:moveTo>
                    <a:pt x="925088" y="8762"/>
                  </a:moveTo>
                  <a:lnTo>
                    <a:pt x="867410" y="8762"/>
                  </a:lnTo>
                  <a:lnTo>
                    <a:pt x="874649" y="33654"/>
                  </a:lnTo>
                  <a:lnTo>
                    <a:pt x="862150" y="37281"/>
                  </a:lnTo>
                  <a:lnTo>
                    <a:pt x="865759" y="49656"/>
                  </a:lnTo>
                  <a:lnTo>
                    <a:pt x="925088" y="8762"/>
                  </a:lnTo>
                  <a:close/>
                </a:path>
                <a:path w="933450" h="285750">
                  <a:moveTo>
                    <a:pt x="867410" y="8762"/>
                  </a:moveTo>
                  <a:lnTo>
                    <a:pt x="854894" y="12394"/>
                  </a:lnTo>
                  <a:lnTo>
                    <a:pt x="862150" y="37281"/>
                  </a:lnTo>
                  <a:lnTo>
                    <a:pt x="874649" y="33654"/>
                  </a:lnTo>
                  <a:lnTo>
                    <a:pt x="867410" y="8762"/>
                  </a:lnTo>
                  <a:close/>
                </a:path>
                <a:path w="933450" h="285750">
                  <a:moveTo>
                    <a:pt x="851281" y="0"/>
                  </a:moveTo>
                  <a:lnTo>
                    <a:pt x="854894" y="12394"/>
                  </a:lnTo>
                  <a:lnTo>
                    <a:pt x="867410" y="8762"/>
                  </a:lnTo>
                  <a:lnTo>
                    <a:pt x="925088" y="8762"/>
                  </a:lnTo>
                  <a:lnTo>
                    <a:pt x="933196" y="3175"/>
                  </a:lnTo>
                  <a:lnTo>
                    <a:pt x="8512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589008" y="2165604"/>
              <a:ext cx="1388745" cy="3039110"/>
            </a:xfrm>
            <a:custGeom>
              <a:avLst/>
              <a:gdLst/>
              <a:ahLst/>
              <a:cxnLst/>
              <a:rect l="l" t="t" r="r" b="b"/>
              <a:pathLst>
                <a:path w="1388745" h="3039110">
                  <a:moveTo>
                    <a:pt x="0" y="3038856"/>
                  </a:moveTo>
                  <a:lnTo>
                    <a:pt x="1388363" y="3038856"/>
                  </a:lnTo>
                  <a:lnTo>
                    <a:pt x="1388363" y="0"/>
                  </a:lnTo>
                  <a:lnTo>
                    <a:pt x="0" y="0"/>
                  </a:lnTo>
                  <a:lnTo>
                    <a:pt x="0" y="30388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596627" y="2533650"/>
              <a:ext cx="1386840" cy="5080"/>
            </a:xfrm>
            <a:custGeom>
              <a:avLst/>
              <a:gdLst/>
              <a:ahLst/>
              <a:cxnLst/>
              <a:rect l="l" t="t" r="r" b="b"/>
              <a:pathLst>
                <a:path w="1386840" h="5080">
                  <a:moveTo>
                    <a:pt x="0" y="4572"/>
                  </a:moveTo>
                  <a:lnTo>
                    <a:pt x="1386840" y="4572"/>
                  </a:lnTo>
                </a:path>
                <a:path w="1386840" h="5080">
                  <a:moveTo>
                    <a:pt x="0" y="0"/>
                  </a:moveTo>
                  <a:lnTo>
                    <a:pt x="138684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9589007" y="4239767"/>
            <a:ext cx="1388745" cy="3721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70" rIns="0" bIns="0" rtlCol="0" vert="horz">
            <a:spAutoFit/>
          </a:bodyPr>
          <a:lstStyle/>
          <a:p>
            <a:pPr marL="362585">
              <a:lnSpc>
                <a:spcPct val="100000"/>
              </a:lnSpc>
              <a:spcBef>
                <a:spcPts val="31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596628" y="2830829"/>
            <a:ext cx="1386840" cy="5080"/>
          </a:xfrm>
          <a:custGeom>
            <a:avLst/>
            <a:gdLst/>
            <a:ahLst/>
            <a:cxnLst/>
            <a:rect l="l" t="t" r="r" b="b"/>
            <a:pathLst>
              <a:path w="1386840" h="5080">
                <a:moveTo>
                  <a:pt x="0" y="0"/>
                </a:moveTo>
                <a:lnTo>
                  <a:pt x="1386840" y="0"/>
                </a:lnTo>
              </a:path>
              <a:path w="1386840" h="5080">
                <a:moveTo>
                  <a:pt x="0" y="4572"/>
                </a:moveTo>
                <a:lnTo>
                  <a:pt x="1386840" y="457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589007" y="2833116"/>
            <a:ext cx="1388745" cy="3460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7465" rIns="0" bIns="0" rtlCol="0" vert="horz">
            <a:spAutoFit/>
          </a:bodyPr>
          <a:lstStyle/>
          <a:p>
            <a:pPr marL="320040">
              <a:lnSpc>
                <a:spcPct val="100000"/>
              </a:lnSpc>
              <a:spcBef>
                <a:spcPts val="2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596628" y="3941826"/>
            <a:ext cx="1386840" cy="5080"/>
          </a:xfrm>
          <a:custGeom>
            <a:avLst/>
            <a:gdLst/>
            <a:ahLst/>
            <a:cxnLst/>
            <a:rect l="l" t="t" r="r" b="b"/>
            <a:pathLst>
              <a:path w="1386840" h="5079">
                <a:moveTo>
                  <a:pt x="0" y="4572"/>
                </a:moveTo>
                <a:lnTo>
                  <a:pt x="1386840" y="4572"/>
                </a:lnTo>
              </a:path>
              <a:path w="1386840" h="5079">
                <a:moveTo>
                  <a:pt x="0" y="0"/>
                </a:moveTo>
                <a:lnTo>
                  <a:pt x="138684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9589007" y="3582923"/>
            <a:ext cx="1388745" cy="3613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9209" rIns="0" bIns="0" rtlCol="0" vert="horz">
            <a:spAutoFit/>
          </a:bodyPr>
          <a:lstStyle/>
          <a:p>
            <a:pPr marL="348615">
              <a:lnSpc>
                <a:spcPct val="100000"/>
              </a:lnSpc>
              <a:spcBef>
                <a:spcPts val="229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578149" y="2531173"/>
            <a:ext cx="1408430" cy="2085339"/>
            <a:chOff x="9578149" y="2531173"/>
            <a:chExt cx="1408430" cy="2085339"/>
          </a:xfrm>
        </p:grpSpPr>
        <p:sp>
          <p:nvSpPr>
            <p:cNvPr id="17" name="object 17" descr=""/>
            <p:cNvSpPr/>
            <p:nvPr/>
          </p:nvSpPr>
          <p:spPr>
            <a:xfrm>
              <a:off x="9596627" y="4237481"/>
              <a:ext cx="1386840" cy="376555"/>
            </a:xfrm>
            <a:custGeom>
              <a:avLst/>
              <a:gdLst/>
              <a:ahLst/>
              <a:cxnLst/>
              <a:rect l="l" t="t" r="r" b="b"/>
              <a:pathLst>
                <a:path w="1386840" h="376554">
                  <a:moveTo>
                    <a:pt x="0" y="0"/>
                  </a:moveTo>
                  <a:lnTo>
                    <a:pt x="1386840" y="0"/>
                  </a:lnTo>
                </a:path>
                <a:path w="1386840" h="376554">
                  <a:moveTo>
                    <a:pt x="0" y="4572"/>
                  </a:moveTo>
                  <a:lnTo>
                    <a:pt x="1386840" y="4572"/>
                  </a:lnTo>
                </a:path>
                <a:path w="1386840" h="376554">
                  <a:moveTo>
                    <a:pt x="0" y="376428"/>
                  </a:moveTo>
                  <a:lnTo>
                    <a:pt x="1386840" y="376428"/>
                  </a:lnTo>
                </a:path>
                <a:path w="1386840" h="376554">
                  <a:moveTo>
                    <a:pt x="0" y="371856"/>
                  </a:moveTo>
                  <a:lnTo>
                    <a:pt x="1386840" y="37185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582911" y="2535935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80">
                  <a:moveTo>
                    <a:pt x="1385316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385316" y="297179"/>
                  </a:lnTo>
                  <a:lnTo>
                    <a:pt x="13853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582911" y="2535935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80">
                  <a:moveTo>
                    <a:pt x="0" y="297179"/>
                  </a:moveTo>
                  <a:lnTo>
                    <a:pt x="1385316" y="297179"/>
                  </a:lnTo>
                  <a:lnTo>
                    <a:pt x="1385316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9582911" y="2533014"/>
            <a:ext cx="138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973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9578149" y="3939349"/>
            <a:ext cx="1395095" cy="305435"/>
            <a:chOff x="9578149" y="3939349"/>
            <a:chExt cx="1395095" cy="305435"/>
          </a:xfrm>
        </p:grpSpPr>
        <p:sp>
          <p:nvSpPr>
            <p:cNvPr id="22" name="object 22" descr=""/>
            <p:cNvSpPr/>
            <p:nvPr/>
          </p:nvSpPr>
          <p:spPr>
            <a:xfrm>
              <a:off x="9582911" y="3944111"/>
              <a:ext cx="1385570" cy="295910"/>
            </a:xfrm>
            <a:custGeom>
              <a:avLst/>
              <a:gdLst/>
              <a:ahLst/>
              <a:cxnLst/>
              <a:rect l="l" t="t" r="r" b="b"/>
              <a:pathLst>
                <a:path w="1385570" h="295910">
                  <a:moveTo>
                    <a:pt x="1385316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1385316" y="295656"/>
                  </a:lnTo>
                  <a:lnTo>
                    <a:pt x="13853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582911" y="3944111"/>
              <a:ext cx="1385570" cy="295910"/>
            </a:xfrm>
            <a:custGeom>
              <a:avLst/>
              <a:gdLst/>
              <a:ahLst/>
              <a:cxnLst/>
              <a:rect l="l" t="t" r="r" b="b"/>
              <a:pathLst>
                <a:path w="1385570" h="295910">
                  <a:moveTo>
                    <a:pt x="0" y="295656"/>
                  </a:moveTo>
                  <a:lnTo>
                    <a:pt x="1385316" y="295656"/>
                  </a:lnTo>
                  <a:lnTo>
                    <a:pt x="1385316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9582911" y="3927094"/>
            <a:ext cx="138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9578149" y="4606861"/>
            <a:ext cx="1395095" cy="602615"/>
            <a:chOff x="9578149" y="4606861"/>
            <a:chExt cx="1395095" cy="602615"/>
          </a:xfrm>
        </p:grpSpPr>
        <p:sp>
          <p:nvSpPr>
            <p:cNvPr id="26" name="object 26" descr=""/>
            <p:cNvSpPr/>
            <p:nvPr/>
          </p:nvSpPr>
          <p:spPr>
            <a:xfrm>
              <a:off x="9582911" y="4611623"/>
              <a:ext cx="1385570" cy="593090"/>
            </a:xfrm>
            <a:custGeom>
              <a:avLst/>
              <a:gdLst/>
              <a:ahLst/>
              <a:cxnLst/>
              <a:rect l="l" t="t" r="r" b="b"/>
              <a:pathLst>
                <a:path w="1385570" h="593089">
                  <a:moveTo>
                    <a:pt x="1385316" y="0"/>
                  </a:moveTo>
                  <a:lnTo>
                    <a:pt x="0" y="0"/>
                  </a:lnTo>
                  <a:lnTo>
                    <a:pt x="0" y="592836"/>
                  </a:lnTo>
                  <a:lnTo>
                    <a:pt x="1385316" y="592836"/>
                  </a:lnTo>
                  <a:lnTo>
                    <a:pt x="13853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582911" y="4611623"/>
              <a:ext cx="1385570" cy="593090"/>
            </a:xfrm>
            <a:custGeom>
              <a:avLst/>
              <a:gdLst/>
              <a:ahLst/>
              <a:cxnLst/>
              <a:rect l="l" t="t" r="r" b="b"/>
              <a:pathLst>
                <a:path w="1385570" h="593089">
                  <a:moveTo>
                    <a:pt x="0" y="592836"/>
                  </a:moveTo>
                  <a:lnTo>
                    <a:pt x="1385316" y="592836"/>
                  </a:lnTo>
                  <a:lnTo>
                    <a:pt x="1385316" y="0"/>
                  </a:lnTo>
                  <a:lnTo>
                    <a:pt x="0" y="0"/>
                  </a:lnTo>
                  <a:lnTo>
                    <a:pt x="0" y="592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0045700" y="4785817"/>
            <a:ext cx="51815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46KB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589007" y="3176777"/>
            <a:ext cx="1388745" cy="0"/>
          </a:xfrm>
          <a:custGeom>
            <a:avLst/>
            <a:gdLst/>
            <a:ahLst/>
            <a:cxnLst/>
            <a:rect l="l" t="t" r="r" b="b"/>
            <a:pathLst>
              <a:path w="1388745" h="0">
                <a:moveTo>
                  <a:pt x="0" y="0"/>
                </a:moveTo>
                <a:lnTo>
                  <a:pt x="138836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9048750" y="1932452"/>
            <a:ext cx="518795" cy="70294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844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953245" y="2997784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100KB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9584245" y="3174301"/>
            <a:ext cx="1396365" cy="413384"/>
            <a:chOff x="9584245" y="3174301"/>
            <a:chExt cx="1396365" cy="413384"/>
          </a:xfrm>
        </p:grpSpPr>
        <p:sp>
          <p:nvSpPr>
            <p:cNvPr id="33" name="object 33" descr=""/>
            <p:cNvSpPr/>
            <p:nvPr/>
          </p:nvSpPr>
          <p:spPr>
            <a:xfrm>
              <a:off x="9589007" y="3179064"/>
              <a:ext cx="1386840" cy="403860"/>
            </a:xfrm>
            <a:custGeom>
              <a:avLst/>
              <a:gdLst/>
              <a:ahLst/>
              <a:cxnLst/>
              <a:rect l="l" t="t" r="r" b="b"/>
              <a:pathLst>
                <a:path w="1386840" h="403860">
                  <a:moveTo>
                    <a:pt x="1386840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386840" y="403860"/>
                  </a:lnTo>
                  <a:lnTo>
                    <a:pt x="1386840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589007" y="3179064"/>
              <a:ext cx="1386840" cy="403860"/>
            </a:xfrm>
            <a:custGeom>
              <a:avLst/>
              <a:gdLst/>
              <a:ahLst/>
              <a:cxnLst/>
              <a:rect l="l" t="t" r="r" b="b"/>
              <a:pathLst>
                <a:path w="1386840" h="403860">
                  <a:moveTo>
                    <a:pt x="0" y="403860"/>
                  </a:moveTo>
                  <a:lnTo>
                    <a:pt x="1386840" y="403860"/>
                  </a:lnTo>
                  <a:lnTo>
                    <a:pt x="1386840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9582911" y="3237992"/>
            <a:ext cx="138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1005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953245" y="3782695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160KB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967596" y="4444441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210KB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765793" y="5081092"/>
            <a:ext cx="844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256KB-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589007" y="2165604"/>
            <a:ext cx="1388745" cy="3708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80010">
              <a:lnSpc>
                <a:spcPts val="2200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41" name="object 4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5.</a:t>
            </a:r>
            <a:r>
              <a:rPr dirty="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放</a:t>
            </a:r>
            <a:r>
              <a:rPr dirty="0" spc="-35">
                <a:solidFill>
                  <a:srgbClr val="990000"/>
                </a:solidFill>
              </a:rPr>
              <a:t>置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7770" y="979704"/>
            <a:ext cx="6703695" cy="516953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(3)</a:t>
            </a:r>
            <a:r>
              <a:rPr dirty="0" sz="2400" spc="-20" b="1">
                <a:solidFill>
                  <a:srgbClr val="C00000"/>
                </a:solidFill>
                <a:latin typeface="微软雅黑"/>
                <a:cs typeface="微软雅黑"/>
              </a:rPr>
              <a:t> 最佳适应算法</a:t>
            </a:r>
            <a:endParaRPr sz="24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090"/>
              </a:spcBef>
            </a:pP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① 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么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佳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05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它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10" b="1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接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近</a:t>
            </a:r>
            <a:r>
              <a:rPr dirty="0" sz="2200" spc="-25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530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055"/>
              </a:spcBef>
            </a:pPr>
            <a:r>
              <a:rPr dirty="0" sz="2200" spc="-10" b="1">
                <a:solidFill>
                  <a:srgbClr val="1F517B"/>
                </a:solidFill>
                <a:latin typeface="微软雅黑"/>
                <a:cs typeface="微软雅黑"/>
              </a:rPr>
              <a:t>② 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队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结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构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585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按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由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排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205"/>
              </a:spcBef>
            </a:pP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③ 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佳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特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点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32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尽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能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尽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保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600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545465" marR="5080">
              <a:lnSpc>
                <a:spcPct val="120000"/>
              </a:lnSpc>
              <a:spcBef>
                <a:spcPts val="53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低，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且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利</a:t>
            </a:r>
            <a:r>
              <a:rPr dirty="0" sz="2200" spc="55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下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降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回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遍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历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645414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635" y="211836"/>
              <a:ext cx="643890" cy="78714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5</a:t>
            </a:r>
            <a:r>
              <a:rPr dirty="0" spc="-5">
                <a:solidFill>
                  <a:srgbClr val="990000"/>
                </a:solidFill>
                <a:latin typeface="Times New Roman"/>
                <a:cs typeface="Times New Roman"/>
              </a:rPr>
              <a:t>. </a:t>
            </a:r>
            <a:r>
              <a:rPr dirty="0" spc="-35">
                <a:solidFill>
                  <a:srgbClr val="990000"/>
                </a:solidFill>
              </a:rPr>
              <a:t>放</a:t>
            </a:r>
            <a:r>
              <a:rPr dirty="0" spc="-35">
                <a:solidFill>
                  <a:srgbClr val="990000"/>
                </a:solidFill>
              </a:rPr>
              <a:t>置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7848409" y="2479357"/>
            <a:ext cx="811530" cy="1343025"/>
            <a:chOff x="7848409" y="2479357"/>
            <a:chExt cx="811530" cy="1343025"/>
          </a:xfrm>
        </p:grpSpPr>
        <p:sp>
          <p:nvSpPr>
            <p:cNvPr id="10" name="object 10" descr=""/>
            <p:cNvSpPr/>
            <p:nvPr/>
          </p:nvSpPr>
          <p:spPr>
            <a:xfrm>
              <a:off x="7853171" y="2484120"/>
              <a:ext cx="802005" cy="1333500"/>
            </a:xfrm>
            <a:custGeom>
              <a:avLst/>
              <a:gdLst/>
              <a:ahLst/>
              <a:cxnLst/>
              <a:rect l="l" t="t" r="r" b="b"/>
              <a:pathLst>
                <a:path w="802004" h="1333500">
                  <a:moveTo>
                    <a:pt x="801624" y="0"/>
                  </a:moveTo>
                  <a:lnTo>
                    <a:pt x="0" y="0"/>
                  </a:lnTo>
                  <a:lnTo>
                    <a:pt x="0" y="1333499"/>
                  </a:lnTo>
                  <a:lnTo>
                    <a:pt x="801624" y="1333499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853171" y="2484120"/>
              <a:ext cx="802005" cy="1333500"/>
            </a:xfrm>
            <a:custGeom>
              <a:avLst/>
              <a:gdLst/>
              <a:ahLst/>
              <a:cxnLst/>
              <a:rect l="l" t="t" r="r" b="b"/>
              <a:pathLst>
                <a:path w="802004" h="1333500">
                  <a:moveTo>
                    <a:pt x="0" y="1333499"/>
                  </a:moveTo>
                  <a:lnTo>
                    <a:pt x="801624" y="1333499"/>
                  </a:lnTo>
                  <a:lnTo>
                    <a:pt x="801624" y="0"/>
                  </a:lnTo>
                  <a:lnTo>
                    <a:pt x="0" y="0"/>
                  </a:lnTo>
                  <a:lnTo>
                    <a:pt x="0" y="13334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993506" y="2753994"/>
            <a:ext cx="57721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A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00">
              <a:latin typeface="微软雅黑"/>
              <a:cs typeface="微软雅黑"/>
            </a:endParaRPr>
          </a:p>
          <a:p>
            <a:pPr marL="71755">
              <a:lnSpc>
                <a:spcPct val="100000"/>
              </a:lnSpc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18KB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536558" y="2201989"/>
            <a:ext cx="2449830" cy="3047365"/>
            <a:chOff x="8536558" y="2201989"/>
            <a:chExt cx="2449830" cy="3047365"/>
          </a:xfrm>
        </p:grpSpPr>
        <p:sp>
          <p:nvSpPr>
            <p:cNvPr id="14" name="object 14" descr=""/>
            <p:cNvSpPr/>
            <p:nvPr/>
          </p:nvSpPr>
          <p:spPr>
            <a:xfrm>
              <a:off x="8536558" y="3208400"/>
              <a:ext cx="1041400" cy="283845"/>
            </a:xfrm>
            <a:custGeom>
              <a:avLst/>
              <a:gdLst/>
              <a:ahLst/>
              <a:cxnLst/>
              <a:rect l="l" t="t" r="r" b="b"/>
              <a:pathLst>
                <a:path w="1041400" h="283845">
                  <a:moveTo>
                    <a:pt x="962549" y="271111"/>
                  </a:moveTo>
                  <a:lnTo>
                    <a:pt x="959358" y="283590"/>
                  </a:lnTo>
                  <a:lnTo>
                    <a:pt x="1041019" y="277749"/>
                  </a:lnTo>
                  <a:lnTo>
                    <a:pt x="1035693" y="274320"/>
                  </a:lnTo>
                  <a:lnTo>
                    <a:pt x="975106" y="274320"/>
                  </a:lnTo>
                  <a:lnTo>
                    <a:pt x="962549" y="271111"/>
                  </a:lnTo>
                  <a:close/>
                </a:path>
                <a:path w="1041400" h="283845">
                  <a:moveTo>
                    <a:pt x="968973" y="245984"/>
                  </a:moveTo>
                  <a:lnTo>
                    <a:pt x="962549" y="271111"/>
                  </a:lnTo>
                  <a:lnTo>
                    <a:pt x="975106" y="274320"/>
                  </a:lnTo>
                  <a:lnTo>
                    <a:pt x="981456" y="249174"/>
                  </a:lnTo>
                  <a:lnTo>
                    <a:pt x="968973" y="245984"/>
                  </a:lnTo>
                  <a:close/>
                </a:path>
                <a:path w="1041400" h="283845">
                  <a:moveTo>
                    <a:pt x="972185" y="233425"/>
                  </a:moveTo>
                  <a:lnTo>
                    <a:pt x="968973" y="245984"/>
                  </a:lnTo>
                  <a:lnTo>
                    <a:pt x="981456" y="249174"/>
                  </a:lnTo>
                  <a:lnTo>
                    <a:pt x="975106" y="274320"/>
                  </a:lnTo>
                  <a:lnTo>
                    <a:pt x="1035693" y="274320"/>
                  </a:lnTo>
                  <a:lnTo>
                    <a:pt x="972185" y="233425"/>
                  </a:lnTo>
                  <a:close/>
                </a:path>
                <a:path w="1041400" h="283845">
                  <a:moveTo>
                    <a:pt x="6350" y="0"/>
                  </a:moveTo>
                  <a:lnTo>
                    <a:pt x="0" y="25146"/>
                  </a:lnTo>
                  <a:lnTo>
                    <a:pt x="962549" y="271111"/>
                  </a:lnTo>
                  <a:lnTo>
                    <a:pt x="968973" y="245984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589007" y="2206751"/>
              <a:ext cx="1388745" cy="3037840"/>
            </a:xfrm>
            <a:custGeom>
              <a:avLst/>
              <a:gdLst/>
              <a:ahLst/>
              <a:cxnLst/>
              <a:rect l="l" t="t" r="r" b="b"/>
              <a:pathLst>
                <a:path w="1388745" h="3037840">
                  <a:moveTo>
                    <a:pt x="0" y="3037332"/>
                  </a:moveTo>
                  <a:lnTo>
                    <a:pt x="1388363" y="3037332"/>
                  </a:lnTo>
                  <a:lnTo>
                    <a:pt x="1388363" y="0"/>
                  </a:lnTo>
                  <a:lnTo>
                    <a:pt x="0" y="0"/>
                  </a:lnTo>
                  <a:lnTo>
                    <a:pt x="0" y="30373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596627" y="2573273"/>
              <a:ext cx="1386840" cy="5080"/>
            </a:xfrm>
            <a:custGeom>
              <a:avLst/>
              <a:gdLst/>
              <a:ahLst/>
              <a:cxnLst/>
              <a:rect l="l" t="t" r="r" b="b"/>
              <a:pathLst>
                <a:path w="1386840" h="5080">
                  <a:moveTo>
                    <a:pt x="0" y="4572"/>
                  </a:moveTo>
                  <a:lnTo>
                    <a:pt x="1386840" y="4572"/>
                  </a:lnTo>
                </a:path>
                <a:path w="1386840" h="5080">
                  <a:moveTo>
                    <a:pt x="0" y="0"/>
                  </a:moveTo>
                  <a:lnTo>
                    <a:pt x="138684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589007" y="4280915"/>
            <a:ext cx="1388745" cy="3721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6258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596628" y="2870454"/>
            <a:ext cx="1386840" cy="5080"/>
          </a:xfrm>
          <a:custGeom>
            <a:avLst/>
            <a:gdLst/>
            <a:ahLst/>
            <a:cxnLst/>
            <a:rect l="l" t="t" r="r" b="b"/>
            <a:pathLst>
              <a:path w="1386840" h="5080">
                <a:moveTo>
                  <a:pt x="0" y="0"/>
                </a:moveTo>
                <a:lnTo>
                  <a:pt x="1386840" y="0"/>
                </a:lnTo>
              </a:path>
              <a:path w="1386840" h="5080">
                <a:moveTo>
                  <a:pt x="0" y="4572"/>
                </a:moveTo>
                <a:lnTo>
                  <a:pt x="1386840" y="457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589007" y="2872739"/>
            <a:ext cx="1388745" cy="3460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100" rIns="0" bIns="0" rtlCol="0" vert="horz">
            <a:spAutoFit/>
          </a:bodyPr>
          <a:lstStyle/>
          <a:p>
            <a:pPr marL="320040">
              <a:lnSpc>
                <a:spcPct val="100000"/>
              </a:lnSpc>
              <a:spcBef>
                <a:spcPts val="3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9596628" y="3981450"/>
            <a:ext cx="1386840" cy="5080"/>
          </a:xfrm>
          <a:custGeom>
            <a:avLst/>
            <a:gdLst/>
            <a:ahLst/>
            <a:cxnLst/>
            <a:rect l="l" t="t" r="r" b="b"/>
            <a:pathLst>
              <a:path w="1386840" h="5079">
                <a:moveTo>
                  <a:pt x="0" y="4572"/>
                </a:moveTo>
                <a:lnTo>
                  <a:pt x="1386840" y="4572"/>
                </a:lnTo>
              </a:path>
              <a:path w="1386840" h="5079">
                <a:moveTo>
                  <a:pt x="0" y="0"/>
                </a:moveTo>
                <a:lnTo>
                  <a:pt x="138684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9589007" y="3624071"/>
            <a:ext cx="1388745" cy="36004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8575" rIns="0" bIns="0" rtlCol="0" vert="horz">
            <a:spAutoFit/>
          </a:bodyPr>
          <a:lstStyle/>
          <a:p>
            <a:pPr marL="348615">
              <a:lnSpc>
                <a:spcPct val="100000"/>
              </a:lnSpc>
              <a:spcBef>
                <a:spcPts val="22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9578149" y="2570797"/>
            <a:ext cx="1408430" cy="2087245"/>
            <a:chOff x="9578149" y="2570797"/>
            <a:chExt cx="1408430" cy="2087245"/>
          </a:xfrm>
        </p:grpSpPr>
        <p:sp>
          <p:nvSpPr>
            <p:cNvPr id="23" name="object 23" descr=""/>
            <p:cNvSpPr/>
            <p:nvPr/>
          </p:nvSpPr>
          <p:spPr>
            <a:xfrm>
              <a:off x="9596627" y="4278630"/>
              <a:ext cx="1386840" cy="376555"/>
            </a:xfrm>
            <a:custGeom>
              <a:avLst/>
              <a:gdLst/>
              <a:ahLst/>
              <a:cxnLst/>
              <a:rect l="l" t="t" r="r" b="b"/>
              <a:pathLst>
                <a:path w="1386840" h="376554">
                  <a:moveTo>
                    <a:pt x="0" y="0"/>
                  </a:moveTo>
                  <a:lnTo>
                    <a:pt x="1386840" y="0"/>
                  </a:lnTo>
                </a:path>
                <a:path w="1386840" h="376554">
                  <a:moveTo>
                    <a:pt x="0" y="4572"/>
                  </a:moveTo>
                  <a:lnTo>
                    <a:pt x="1386840" y="4572"/>
                  </a:lnTo>
                </a:path>
                <a:path w="1386840" h="376554">
                  <a:moveTo>
                    <a:pt x="0" y="376428"/>
                  </a:moveTo>
                  <a:lnTo>
                    <a:pt x="1386840" y="376428"/>
                  </a:lnTo>
                </a:path>
                <a:path w="1386840" h="376554">
                  <a:moveTo>
                    <a:pt x="0" y="371856"/>
                  </a:moveTo>
                  <a:lnTo>
                    <a:pt x="1386840" y="37185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582911" y="2575560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80">
                  <a:moveTo>
                    <a:pt x="1385316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385316" y="297179"/>
                  </a:lnTo>
                  <a:lnTo>
                    <a:pt x="13853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582911" y="2575560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80">
                  <a:moveTo>
                    <a:pt x="0" y="297179"/>
                  </a:moveTo>
                  <a:lnTo>
                    <a:pt x="1385316" y="297179"/>
                  </a:lnTo>
                  <a:lnTo>
                    <a:pt x="1385316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9582911" y="2573527"/>
            <a:ext cx="138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973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9578149" y="3978973"/>
            <a:ext cx="1395095" cy="306705"/>
            <a:chOff x="9578149" y="3978973"/>
            <a:chExt cx="1395095" cy="306705"/>
          </a:xfrm>
        </p:grpSpPr>
        <p:sp>
          <p:nvSpPr>
            <p:cNvPr id="28" name="object 28" descr=""/>
            <p:cNvSpPr/>
            <p:nvPr/>
          </p:nvSpPr>
          <p:spPr>
            <a:xfrm>
              <a:off x="9582911" y="3983735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79">
                  <a:moveTo>
                    <a:pt x="1385316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1385316" y="297180"/>
                  </a:lnTo>
                  <a:lnTo>
                    <a:pt x="13853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582911" y="3983735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79">
                  <a:moveTo>
                    <a:pt x="0" y="297180"/>
                  </a:moveTo>
                  <a:lnTo>
                    <a:pt x="1385316" y="297180"/>
                  </a:lnTo>
                  <a:lnTo>
                    <a:pt x="1385316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9582911" y="3967734"/>
            <a:ext cx="138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9578149" y="4648009"/>
            <a:ext cx="1395095" cy="601345"/>
            <a:chOff x="9578149" y="4648009"/>
            <a:chExt cx="1395095" cy="601345"/>
          </a:xfrm>
        </p:grpSpPr>
        <p:sp>
          <p:nvSpPr>
            <p:cNvPr id="32" name="object 32" descr=""/>
            <p:cNvSpPr/>
            <p:nvPr/>
          </p:nvSpPr>
          <p:spPr>
            <a:xfrm>
              <a:off x="9582911" y="4652771"/>
              <a:ext cx="1385570" cy="591820"/>
            </a:xfrm>
            <a:custGeom>
              <a:avLst/>
              <a:gdLst/>
              <a:ahLst/>
              <a:cxnLst/>
              <a:rect l="l" t="t" r="r" b="b"/>
              <a:pathLst>
                <a:path w="1385570" h="591820">
                  <a:moveTo>
                    <a:pt x="1385316" y="0"/>
                  </a:moveTo>
                  <a:lnTo>
                    <a:pt x="0" y="0"/>
                  </a:lnTo>
                  <a:lnTo>
                    <a:pt x="0" y="591311"/>
                  </a:lnTo>
                  <a:lnTo>
                    <a:pt x="1385316" y="591311"/>
                  </a:lnTo>
                  <a:lnTo>
                    <a:pt x="13853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582911" y="4652771"/>
              <a:ext cx="1385570" cy="591820"/>
            </a:xfrm>
            <a:custGeom>
              <a:avLst/>
              <a:gdLst/>
              <a:ahLst/>
              <a:cxnLst/>
              <a:rect l="l" t="t" r="r" b="b"/>
              <a:pathLst>
                <a:path w="1385570" h="591820">
                  <a:moveTo>
                    <a:pt x="0" y="591311"/>
                  </a:moveTo>
                  <a:lnTo>
                    <a:pt x="1385316" y="591311"/>
                  </a:lnTo>
                  <a:lnTo>
                    <a:pt x="1385316" y="0"/>
                  </a:lnTo>
                  <a:lnTo>
                    <a:pt x="0" y="0"/>
                  </a:lnTo>
                  <a:lnTo>
                    <a:pt x="0" y="5913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0045700" y="4826634"/>
            <a:ext cx="51815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46KB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9589007" y="3216401"/>
            <a:ext cx="1388745" cy="0"/>
          </a:xfrm>
          <a:custGeom>
            <a:avLst/>
            <a:gdLst/>
            <a:ahLst/>
            <a:cxnLst/>
            <a:rect l="l" t="t" r="r" b="b"/>
            <a:pathLst>
              <a:path w="1388745" h="0">
                <a:moveTo>
                  <a:pt x="0" y="0"/>
                </a:moveTo>
                <a:lnTo>
                  <a:pt x="138836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9048750" y="1973351"/>
            <a:ext cx="518795" cy="702310"/>
          </a:xfrm>
          <a:prstGeom prst="rect">
            <a:avLst/>
          </a:prstGeom>
        </p:spPr>
        <p:txBody>
          <a:bodyPr wrap="square" lIns="0" tIns="10731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84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953245" y="3038601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100KB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9584435" y="3214116"/>
            <a:ext cx="1396365" cy="414655"/>
            <a:chOff x="9584435" y="3214116"/>
            <a:chExt cx="1396365" cy="414655"/>
          </a:xfrm>
        </p:grpSpPr>
        <p:sp>
          <p:nvSpPr>
            <p:cNvPr id="39" name="object 39" descr=""/>
            <p:cNvSpPr/>
            <p:nvPr/>
          </p:nvSpPr>
          <p:spPr>
            <a:xfrm>
              <a:off x="9589007" y="3218688"/>
              <a:ext cx="1386840" cy="405765"/>
            </a:xfrm>
            <a:custGeom>
              <a:avLst/>
              <a:gdLst/>
              <a:ahLst/>
              <a:cxnLst/>
              <a:rect l="l" t="t" r="r" b="b"/>
              <a:pathLst>
                <a:path w="1386840" h="405764">
                  <a:moveTo>
                    <a:pt x="1386840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386840" y="405384"/>
                  </a:lnTo>
                  <a:lnTo>
                    <a:pt x="1386840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589007" y="3218688"/>
              <a:ext cx="1386840" cy="405765"/>
            </a:xfrm>
            <a:custGeom>
              <a:avLst/>
              <a:gdLst/>
              <a:ahLst/>
              <a:cxnLst/>
              <a:rect l="l" t="t" r="r" b="b"/>
              <a:pathLst>
                <a:path w="1386840" h="405764">
                  <a:moveTo>
                    <a:pt x="0" y="405384"/>
                  </a:moveTo>
                  <a:lnTo>
                    <a:pt x="1386840" y="405384"/>
                  </a:lnTo>
                  <a:lnTo>
                    <a:pt x="1386840" y="0"/>
                  </a:lnTo>
                  <a:lnTo>
                    <a:pt x="0" y="0"/>
                  </a:lnTo>
                  <a:lnTo>
                    <a:pt x="0" y="405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9582911" y="3278504"/>
            <a:ext cx="138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1005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953245" y="382320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160KB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967596" y="4485259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210KB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765793" y="5121909"/>
            <a:ext cx="844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256KB-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589007" y="2206751"/>
            <a:ext cx="1388745" cy="3689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80010">
              <a:lnSpc>
                <a:spcPts val="2195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7770" y="979704"/>
            <a:ext cx="6419215" cy="516953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(4</a:t>
            </a:r>
            <a:r>
              <a:rPr dirty="0" sz="2400" spc="-15" b="1">
                <a:solidFill>
                  <a:srgbClr val="C00000"/>
                </a:solidFill>
                <a:latin typeface="微软雅黑"/>
                <a:cs typeface="微软雅黑"/>
              </a:rPr>
              <a:t>) 最坏适应算法</a:t>
            </a:r>
            <a:endParaRPr sz="24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090"/>
              </a:spcBef>
            </a:pP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① 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么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坏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05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它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10" b="1">
                <a:solidFill>
                  <a:srgbClr val="1F517B"/>
                </a:solidFill>
                <a:latin typeface="微软雅黑"/>
                <a:cs typeface="微软雅黑"/>
              </a:rPr>
              <a:t>差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距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25" b="1">
                <a:solidFill>
                  <a:srgbClr val="1F517B"/>
                </a:solidFill>
                <a:latin typeface="微软雅黑"/>
                <a:cs typeface="微软雅黑"/>
              </a:rPr>
              <a:t>大的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530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055"/>
              </a:spcBef>
            </a:pPr>
            <a:r>
              <a:rPr dirty="0" sz="2200" spc="-10" b="1">
                <a:solidFill>
                  <a:srgbClr val="1F517B"/>
                </a:solidFill>
                <a:latin typeface="微软雅黑"/>
                <a:cs typeface="微软雅黑"/>
              </a:rPr>
              <a:t>② 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队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结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构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585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按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由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排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205"/>
              </a:spcBef>
            </a:pP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③ 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坏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特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点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32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尽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能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找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效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600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率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高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545465" marR="6350">
              <a:lnSpc>
                <a:spcPct val="120000"/>
              </a:lnSpc>
              <a:spcBef>
                <a:spcPts val="53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足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回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645414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635" y="211836"/>
              <a:ext cx="643890" cy="78714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5</a:t>
            </a:r>
            <a:r>
              <a:rPr dirty="0" spc="-5">
                <a:solidFill>
                  <a:srgbClr val="990000"/>
                </a:solidFill>
                <a:latin typeface="Times New Roman"/>
                <a:cs typeface="Times New Roman"/>
              </a:rPr>
              <a:t>. </a:t>
            </a:r>
            <a:r>
              <a:rPr dirty="0" spc="-35">
                <a:solidFill>
                  <a:srgbClr val="990000"/>
                </a:solidFill>
              </a:rPr>
              <a:t>放</a:t>
            </a:r>
            <a:r>
              <a:rPr dirty="0" spc="-35">
                <a:solidFill>
                  <a:srgbClr val="990000"/>
                </a:solidFill>
              </a:rPr>
              <a:t>置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7848409" y="2479357"/>
            <a:ext cx="811530" cy="1343025"/>
            <a:chOff x="7848409" y="2479357"/>
            <a:chExt cx="811530" cy="1343025"/>
          </a:xfrm>
        </p:grpSpPr>
        <p:sp>
          <p:nvSpPr>
            <p:cNvPr id="10" name="object 10" descr=""/>
            <p:cNvSpPr/>
            <p:nvPr/>
          </p:nvSpPr>
          <p:spPr>
            <a:xfrm>
              <a:off x="7853171" y="2484120"/>
              <a:ext cx="802005" cy="1333500"/>
            </a:xfrm>
            <a:custGeom>
              <a:avLst/>
              <a:gdLst/>
              <a:ahLst/>
              <a:cxnLst/>
              <a:rect l="l" t="t" r="r" b="b"/>
              <a:pathLst>
                <a:path w="802004" h="1333500">
                  <a:moveTo>
                    <a:pt x="801624" y="0"/>
                  </a:moveTo>
                  <a:lnTo>
                    <a:pt x="0" y="0"/>
                  </a:lnTo>
                  <a:lnTo>
                    <a:pt x="0" y="1333499"/>
                  </a:lnTo>
                  <a:lnTo>
                    <a:pt x="801624" y="1333499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853171" y="2484120"/>
              <a:ext cx="802005" cy="1333500"/>
            </a:xfrm>
            <a:custGeom>
              <a:avLst/>
              <a:gdLst/>
              <a:ahLst/>
              <a:cxnLst/>
              <a:rect l="l" t="t" r="r" b="b"/>
              <a:pathLst>
                <a:path w="802004" h="1333500">
                  <a:moveTo>
                    <a:pt x="0" y="1333499"/>
                  </a:moveTo>
                  <a:lnTo>
                    <a:pt x="801624" y="1333499"/>
                  </a:lnTo>
                  <a:lnTo>
                    <a:pt x="801624" y="0"/>
                  </a:lnTo>
                  <a:lnTo>
                    <a:pt x="0" y="0"/>
                  </a:lnTo>
                  <a:lnTo>
                    <a:pt x="0" y="13334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993506" y="2753994"/>
            <a:ext cx="57721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A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00">
              <a:latin typeface="微软雅黑"/>
              <a:cs typeface="微软雅黑"/>
            </a:endParaRPr>
          </a:p>
          <a:p>
            <a:pPr marL="71755">
              <a:lnSpc>
                <a:spcPct val="100000"/>
              </a:lnSpc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18KB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536558" y="2201989"/>
            <a:ext cx="2449830" cy="3047365"/>
            <a:chOff x="8536558" y="2201989"/>
            <a:chExt cx="2449830" cy="3047365"/>
          </a:xfrm>
        </p:grpSpPr>
        <p:sp>
          <p:nvSpPr>
            <p:cNvPr id="14" name="object 14" descr=""/>
            <p:cNvSpPr/>
            <p:nvPr/>
          </p:nvSpPr>
          <p:spPr>
            <a:xfrm>
              <a:off x="8536558" y="3208400"/>
              <a:ext cx="1041400" cy="283845"/>
            </a:xfrm>
            <a:custGeom>
              <a:avLst/>
              <a:gdLst/>
              <a:ahLst/>
              <a:cxnLst/>
              <a:rect l="l" t="t" r="r" b="b"/>
              <a:pathLst>
                <a:path w="1041400" h="283845">
                  <a:moveTo>
                    <a:pt x="962549" y="271111"/>
                  </a:moveTo>
                  <a:lnTo>
                    <a:pt x="959358" y="283590"/>
                  </a:lnTo>
                  <a:lnTo>
                    <a:pt x="1041019" y="277749"/>
                  </a:lnTo>
                  <a:lnTo>
                    <a:pt x="1035693" y="274320"/>
                  </a:lnTo>
                  <a:lnTo>
                    <a:pt x="975106" y="274320"/>
                  </a:lnTo>
                  <a:lnTo>
                    <a:pt x="962549" y="271111"/>
                  </a:lnTo>
                  <a:close/>
                </a:path>
                <a:path w="1041400" h="283845">
                  <a:moveTo>
                    <a:pt x="968973" y="245984"/>
                  </a:moveTo>
                  <a:lnTo>
                    <a:pt x="962549" y="271111"/>
                  </a:lnTo>
                  <a:lnTo>
                    <a:pt x="975106" y="274320"/>
                  </a:lnTo>
                  <a:lnTo>
                    <a:pt x="981456" y="249174"/>
                  </a:lnTo>
                  <a:lnTo>
                    <a:pt x="968973" y="245984"/>
                  </a:lnTo>
                  <a:close/>
                </a:path>
                <a:path w="1041400" h="283845">
                  <a:moveTo>
                    <a:pt x="972185" y="233425"/>
                  </a:moveTo>
                  <a:lnTo>
                    <a:pt x="968973" y="245984"/>
                  </a:lnTo>
                  <a:lnTo>
                    <a:pt x="981456" y="249174"/>
                  </a:lnTo>
                  <a:lnTo>
                    <a:pt x="975106" y="274320"/>
                  </a:lnTo>
                  <a:lnTo>
                    <a:pt x="1035693" y="274320"/>
                  </a:lnTo>
                  <a:lnTo>
                    <a:pt x="972185" y="233425"/>
                  </a:lnTo>
                  <a:close/>
                </a:path>
                <a:path w="1041400" h="283845">
                  <a:moveTo>
                    <a:pt x="6350" y="0"/>
                  </a:moveTo>
                  <a:lnTo>
                    <a:pt x="0" y="25146"/>
                  </a:lnTo>
                  <a:lnTo>
                    <a:pt x="962549" y="271111"/>
                  </a:lnTo>
                  <a:lnTo>
                    <a:pt x="968973" y="245984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589007" y="2206751"/>
              <a:ext cx="1388745" cy="3037840"/>
            </a:xfrm>
            <a:custGeom>
              <a:avLst/>
              <a:gdLst/>
              <a:ahLst/>
              <a:cxnLst/>
              <a:rect l="l" t="t" r="r" b="b"/>
              <a:pathLst>
                <a:path w="1388745" h="3037840">
                  <a:moveTo>
                    <a:pt x="0" y="3037332"/>
                  </a:moveTo>
                  <a:lnTo>
                    <a:pt x="1388363" y="3037332"/>
                  </a:lnTo>
                  <a:lnTo>
                    <a:pt x="1388363" y="0"/>
                  </a:lnTo>
                  <a:lnTo>
                    <a:pt x="0" y="0"/>
                  </a:lnTo>
                  <a:lnTo>
                    <a:pt x="0" y="30373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596627" y="2573273"/>
              <a:ext cx="1386840" cy="5080"/>
            </a:xfrm>
            <a:custGeom>
              <a:avLst/>
              <a:gdLst/>
              <a:ahLst/>
              <a:cxnLst/>
              <a:rect l="l" t="t" r="r" b="b"/>
              <a:pathLst>
                <a:path w="1386840" h="5080">
                  <a:moveTo>
                    <a:pt x="0" y="4572"/>
                  </a:moveTo>
                  <a:lnTo>
                    <a:pt x="1386840" y="4572"/>
                  </a:lnTo>
                </a:path>
                <a:path w="1386840" h="5080">
                  <a:moveTo>
                    <a:pt x="0" y="0"/>
                  </a:moveTo>
                  <a:lnTo>
                    <a:pt x="138684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589007" y="4280915"/>
            <a:ext cx="1388745" cy="3721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6258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596628" y="2870454"/>
            <a:ext cx="1386840" cy="5080"/>
          </a:xfrm>
          <a:custGeom>
            <a:avLst/>
            <a:gdLst/>
            <a:ahLst/>
            <a:cxnLst/>
            <a:rect l="l" t="t" r="r" b="b"/>
            <a:pathLst>
              <a:path w="1386840" h="5080">
                <a:moveTo>
                  <a:pt x="0" y="0"/>
                </a:moveTo>
                <a:lnTo>
                  <a:pt x="1386840" y="0"/>
                </a:lnTo>
              </a:path>
              <a:path w="1386840" h="5080">
                <a:moveTo>
                  <a:pt x="0" y="4572"/>
                </a:moveTo>
                <a:lnTo>
                  <a:pt x="1386840" y="4572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589007" y="2872739"/>
            <a:ext cx="1388745" cy="3460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100" rIns="0" bIns="0" rtlCol="0" vert="horz">
            <a:spAutoFit/>
          </a:bodyPr>
          <a:lstStyle/>
          <a:p>
            <a:pPr marL="320040">
              <a:lnSpc>
                <a:spcPct val="100000"/>
              </a:lnSpc>
              <a:spcBef>
                <a:spcPts val="3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9596628" y="3981450"/>
            <a:ext cx="1386840" cy="5080"/>
          </a:xfrm>
          <a:custGeom>
            <a:avLst/>
            <a:gdLst/>
            <a:ahLst/>
            <a:cxnLst/>
            <a:rect l="l" t="t" r="r" b="b"/>
            <a:pathLst>
              <a:path w="1386840" h="5079">
                <a:moveTo>
                  <a:pt x="0" y="4572"/>
                </a:moveTo>
                <a:lnTo>
                  <a:pt x="1386840" y="4572"/>
                </a:lnTo>
              </a:path>
              <a:path w="1386840" h="5079">
                <a:moveTo>
                  <a:pt x="0" y="0"/>
                </a:moveTo>
                <a:lnTo>
                  <a:pt x="138684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9589007" y="3624071"/>
            <a:ext cx="1388745" cy="36004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8575" rIns="0" bIns="0" rtlCol="0" vert="horz">
            <a:spAutoFit/>
          </a:bodyPr>
          <a:lstStyle/>
          <a:p>
            <a:pPr marL="348615">
              <a:lnSpc>
                <a:spcPct val="100000"/>
              </a:lnSpc>
              <a:spcBef>
                <a:spcPts val="22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9578149" y="2570797"/>
            <a:ext cx="1408430" cy="2087245"/>
            <a:chOff x="9578149" y="2570797"/>
            <a:chExt cx="1408430" cy="2087245"/>
          </a:xfrm>
        </p:grpSpPr>
        <p:sp>
          <p:nvSpPr>
            <p:cNvPr id="23" name="object 23" descr=""/>
            <p:cNvSpPr/>
            <p:nvPr/>
          </p:nvSpPr>
          <p:spPr>
            <a:xfrm>
              <a:off x="9596627" y="4278630"/>
              <a:ext cx="1386840" cy="376555"/>
            </a:xfrm>
            <a:custGeom>
              <a:avLst/>
              <a:gdLst/>
              <a:ahLst/>
              <a:cxnLst/>
              <a:rect l="l" t="t" r="r" b="b"/>
              <a:pathLst>
                <a:path w="1386840" h="376554">
                  <a:moveTo>
                    <a:pt x="0" y="0"/>
                  </a:moveTo>
                  <a:lnTo>
                    <a:pt x="1386840" y="0"/>
                  </a:lnTo>
                </a:path>
                <a:path w="1386840" h="376554">
                  <a:moveTo>
                    <a:pt x="0" y="4572"/>
                  </a:moveTo>
                  <a:lnTo>
                    <a:pt x="1386840" y="4572"/>
                  </a:lnTo>
                </a:path>
                <a:path w="1386840" h="376554">
                  <a:moveTo>
                    <a:pt x="0" y="376428"/>
                  </a:moveTo>
                  <a:lnTo>
                    <a:pt x="1386840" y="376428"/>
                  </a:lnTo>
                </a:path>
                <a:path w="1386840" h="376554">
                  <a:moveTo>
                    <a:pt x="0" y="371856"/>
                  </a:moveTo>
                  <a:lnTo>
                    <a:pt x="1386840" y="37185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582911" y="2575560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80">
                  <a:moveTo>
                    <a:pt x="1385316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385316" y="297179"/>
                  </a:lnTo>
                  <a:lnTo>
                    <a:pt x="13853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582911" y="2575560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80">
                  <a:moveTo>
                    <a:pt x="0" y="297179"/>
                  </a:moveTo>
                  <a:lnTo>
                    <a:pt x="1385316" y="297179"/>
                  </a:lnTo>
                  <a:lnTo>
                    <a:pt x="1385316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9582911" y="2573527"/>
            <a:ext cx="138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973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9578149" y="3978973"/>
            <a:ext cx="1395095" cy="306705"/>
            <a:chOff x="9578149" y="3978973"/>
            <a:chExt cx="1395095" cy="306705"/>
          </a:xfrm>
        </p:grpSpPr>
        <p:sp>
          <p:nvSpPr>
            <p:cNvPr id="28" name="object 28" descr=""/>
            <p:cNvSpPr/>
            <p:nvPr/>
          </p:nvSpPr>
          <p:spPr>
            <a:xfrm>
              <a:off x="9582911" y="3983735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79">
                  <a:moveTo>
                    <a:pt x="1385316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1385316" y="297180"/>
                  </a:lnTo>
                  <a:lnTo>
                    <a:pt x="13853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582911" y="3983735"/>
              <a:ext cx="1385570" cy="297180"/>
            </a:xfrm>
            <a:custGeom>
              <a:avLst/>
              <a:gdLst/>
              <a:ahLst/>
              <a:cxnLst/>
              <a:rect l="l" t="t" r="r" b="b"/>
              <a:pathLst>
                <a:path w="1385570" h="297179">
                  <a:moveTo>
                    <a:pt x="0" y="297180"/>
                  </a:moveTo>
                  <a:lnTo>
                    <a:pt x="1385316" y="297180"/>
                  </a:lnTo>
                  <a:lnTo>
                    <a:pt x="1385316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9582911" y="3967734"/>
            <a:ext cx="138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9578149" y="4648009"/>
            <a:ext cx="1395095" cy="601345"/>
            <a:chOff x="9578149" y="4648009"/>
            <a:chExt cx="1395095" cy="601345"/>
          </a:xfrm>
        </p:grpSpPr>
        <p:sp>
          <p:nvSpPr>
            <p:cNvPr id="32" name="object 32" descr=""/>
            <p:cNvSpPr/>
            <p:nvPr/>
          </p:nvSpPr>
          <p:spPr>
            <a:xfrm>
              <a:off x="9582911" y="4652771"/>
              <a:ext cx="1385570" cy="591820"/>
            </a:xfrm>
            <a:custGeom>
              <a:avLst/>
              <a:gdLst/>
              <a:ahLst/>
              <a:cxnLst/>
              <a:rect l="l" t="t" r="r" b="b"/>
              <a:pathLst>
                <a:path w="1385570" h="591820">
                  <a:moveTo>
                    <a:pt x="1385316" y="0"/>
                  </a:moveTo>
                  <a:lnTo>
                    <a:pt x="0" y="0"/>
                  </a:lnTo>
                  <a:lnTo>
                    <a:pt x="0" y="591311"/>
                  </a:lnTo>
                  <a:lnTo>
                    <a:pt x="1385316" y="591311"/>
                  </a:lnTo>
                  <a:lnTo>
                    <a:pt x="138531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582911" y="4652771"/>
              <a:ext cx="1385570" cy="591820"/>
            </a:xfrm>
            <a:custGeom>
              <a:avLst/>
              <a:gdLst/>
              <a:ahLst/>
              <a:cxnLst/>
              <a:rect l="l" t="t" r="r" b="b"/>
              <a:pathLst>
                <a:path w="1385570" h="591820">
                  <a:moveTo>
                    <a:pt x="0" y="591311"/>
                  </a:moveTo>
                  <a:lnTo>
                    <a:pt x="1385316" y="591311"/>
                  </a:lnTo>
                  <a:lnTo>
                    <a:pt x="1385316" y="0"/>
                  </a:lnTo>
                  <a:lnTo>
                    <a:pt x="0" y="0"/>
                  </a:lnTo>
                  <a:lnTo>
                    <a:pt x="0" y="5913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0045700" y="4826634"/>
            <a:ext cx="51815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46KB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9589007" y="3216401"/>
            <a:ext cx="1388745" cy="0"/>
          </a:xfrm>
          <a:custGeom>
            <a:avLst/>
            <a:gdLst/>
            <a:ahLst/>
            <a:cxnLst/>
            <a:rect l="l" t="t" r="r" b="b"/>
            <a:pathLst>
              <a:path w="1388745" h="0">
                <a:moveTo>
                  <a:pt x="0" y="0"/>
                </a:moveTo>
                <a:lnTo>
                  <a:pt x="138836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9048750" y="1973351"/>
            <a:ext cx="518795" cy="702310"/>
          </a:xfrm>
          <a:prstGeom prst="rect">
            <a:avLst/>
          </a:prstGeom>
        </p:spPr>
        <p:txBody>
          <a:bodyPr wrap="square" lIns="0" tIns="10731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84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953245" y="3038601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100KB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9584435" y="3214116"/>
            <a:ext cx="1396365" cy="414655"/>
            <a:chOff x="9584435" y="3214116"/>
            <a:chExt cx="1396365" cy="414655"/>
          </a:xfrm>
        </p:grpSpPr>
        <p:sp>
          <p:nvSpPr>
            <p:cNvPr id="39" name="object 39" descr=""/>
            <p:cNvSpPr/>
            <p:nvPr/>
          </p:nvSpPr>
          <p:spPr>
            <a:xfrm>
              <a:off x="9589007" y="3218688"/>
              <a:ext cx="1386840" cy="405765"/>
            </a:xfrm>
            <a:custGeom>
              <a:avLst/>
              <a:gdLst/>
              <a:ahLst/>
              <a:cxnLst/>
              <a:rect l="l" t="t" r="r" b="b"/>
              <a:pathLst>
                <a:path w="1386840" h="405764">
                  <a:moveTo>
                    <a:pt x="1386840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386840" y="405384"/>
                  </a:lnTo>
                  <a:lnTo>
                    <a:pt x="1386840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589007" y="3218688"/>
              <a:ext cx="1386840" cy="405765"/>
            </a:xfrm>
            <a:custGeom>
              <a:avLst/>
              <a:gdLst/>
              <a:ahLst/>
              <a:cxnLst/>
              <a:rect l="l" t="t" r="r" b="b"/>
              <a:pathLst>
                <a:path w="1386840" h="405764">
                  <a:moveTo>
                    <a:pt x="0" y="405384"/>
                  </a:moveTo>
                  <a:lnTo>
                    <a:pt x="1386840" y="405384"/>
                  </a:lnTo>
                  <a:lnTo>
                    <a:pt x="1386840" y="0"/>
                  </a:lnTo>
                  <a:lnTo>
                    <a:pt x="0" y="0"/>
                  </a:lnTo>
                  <a:lnTo>
                    <a:pt x="0" y="405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9582911" y="3278504"/>
            <a:ext cx="138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1005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953245" y="382320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160KB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967596" y="4485259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210KB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765793" y="5121909"/>
            <a:ext cx="844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256KB-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589007" y="2206751"/>
            <a:ext cx="1388745" cy="3689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80010">
              <a:lnSpc>
                <a:spcPts val="2195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39190" y="1351915"/>
            <a:ext cx="32861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(5)</a:t>
            </a:r>
            <a:r>
              <a:rPr dirty="0" sz="2400" spc="-5" b="1">
                <a:solidFill>
                  <a:srgbClr val="C00000"/>
                </a:solidFill>
                <a:latin typeface="微软雅黑"/>
                <a:cs typeface="微软雅黑"/>
              </a:rPr>
              <a:t> 三种放置策略的讨论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39190" y="2112644"/>
            <a:ext cx="55803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6100" indent="-534035">
              <a:lnSpc>
                <a:spcPct val="100000"/>
              </a:lnSpc>
              <a:spcBef>
                <a:spcPts val="95"/>
              </a:spcBef>
              <a:buSzPct val="93181"/>
              <a:buFont typeface="Arial"/>
              <a:buChar char="•"/>
              <a:tabLst>
                <a:tab pos="546100" algn="l"/>
                <a:tab pos="546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右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图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39190" y="2665962"/>
            <a:ext cx="6194425" cy="1032510"/>
          </a:xfrm>
          <a:prstGeom prst="rect">
            <a:avLst/>
          </a:prstGeom>
        </p:spPr>
        <p:txBody>
          <a:bodyPr wrap="square" lIns="0" tIns="180975" rIns="0" bIns="0" rtlCol="0" vert="horz">
            <a:spAutoFit/>
          </a:bodyPr>
          <a:lstStyle/>
          <a:p>
            <a:pPr marL="546100" indent="-534035">
              <a:lnSpc>
                <a:spcPct val="100000"/>
              </a:lnSpc>
              <a:spcBef>
                <a:spcPts val="1425"/>
              </a:spcBef>
              <a:buSzPct val="95454"/>
              <a:buFont typeface="Arial"/>
              <a:buChar char="•"/>
              <a:tabLst>
                <a:tab pos="546100" algn="l"/>
                <a:tab pos="546735" algn="l"/>
              </a:tabLst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依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A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18KB；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B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25KB；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32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C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39190" y="3891766"/>
            <a:ext cx="6139815" cy="1032510"/>
          </a:xfrm>
          <a:prstGeom prst="rect">
            <a:avLst/>
          </a:prstGeom>
        </p:spPr>
        <p:txBody>
          <a:bodyPr wrap="square" lIns="0" tIns="180975" rIns="0" bIns="0" rtlCol="0" vert="horz">
            <a:spAutoFit/>
          </a:bodyPr>
          <a:lstStyle/>
          <a:p>
            <a:pPr marL="546100" indent="-534035">
              <a:lnSpc>
                <a:spcPct val="100000"/>
              </a:lnSpc>
              <a:spcBef>
                <a:spcPts val="1425"/>
              </a:spcBef>
              <a:buSzPct val="95454"/>
              <a:buFont typeface="Arial"/>
              <a:buChar char="•"/>
              <a:tabLst>
                <a:tab pos="546100" algn="l"/>
                <a:tab pos="546735" algn="l"/>
              </a:tabLst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首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佳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坏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应算</a:t>
            </a:r>
            <a:endParaRPr sz="22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32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218485" y="1874329"/>
            <a:ext cx="1528445" cy="3048635"/>
            <a:chOff x="9218485" y="1874329"/>
            <a:chExt cx="1528445" cy="3048635"/>
          </a:xfrm>
        </p:grpSpPr>
        <p:sp>
          <p:nvSpPr>
            <p:cNvPr id="7" name="object 7" descr=""/>
            <p:cNvSpPr/>
            <p:nvPr/>
          </p:nvSpPr>
          <p:spPr>
            <a:xfrm>
              <a:off x="9223247" y="1879092"/>
              <a:ext cx="1513840" cy="3039110"/>
            </a:xfrm>
            <a:custGeom>
              <a:avLst/>
              <a:gdLst/>
              <a:ahLst/>
              <a:cxnLst/>
              <a:rect l="l" t="t" r="r" b="b"/>
              <a:pathLst>
                <a:path w="1513840" h="3039110">
                  <a:moveTo>
                    <a:pt x="0" y="3038855"/>
                  </a:moveTo>
                  <a:lnTo>
                    <a:pt x="1513331" y="3038855"/>
                  </a:lnTo>
                  <a:lnTo>
                    <a:pt x="1513331" y="0"/>
                  </a:lnTo>
                  <a:lnTo>
                    <a:pt x="0" y="0"/>
                  </a:lnTo>
                  <a:lnTo>
                    <a:pt x="0" y="30388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230867" y="2247138"/>
              <a:ext cx="1513840" cy="0"/>
            </a:xfrm>
            <a:custGeom>
              <a:avLst/>
              <a:gdLst/>
              <a:ahLst/>
              <a:cxnLst/>
              <a:rect l="l" t="t" r="r" b="b"/>
              <a:pathLst>
                <a:path w="1513840" h="0">
                  <a:moveTo>
                    <a:pt x="0" y="0"/>
                  </a:moveTo>
                  <a:lnTo>
                    <a:pt x="151333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9223247" y="3953255"/>
            <a:ext cx="1513840" cy="3721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8671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230868" y="2547366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 h="0">
                <a:moveTo>
                  <a:pt x="0" y="0"/>
                </a:moveTo>
                <a:lnTo>
                  <a:pt x="15133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223247" y="2545079"/>
            <a:ext cx="1513840" cy="3460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3972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230868" y="3655314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 h="0">
                <a:moveTo>
                  <a:pt x="0" y="0"/>
                </a:moveTo>
                <a:lnTo>
                  <a:pt x="15133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223247" y="3296411"/>
            <a:ext cx="1513840" cy="3613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9209" rIns="0" bIns="0" rtlCol="0" vert="horz">
            <a:spAutoFit/>
          </a:bodyPr>
          <a:lstStyle/>
          <a:p>
            <a:pPr marL="370840">
              <a:lnSpc>
                <a:spcPct val="100000"/>
              </a:lnSpc>
              <a:spcBef>
                <a:spcPts val="229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210865" y="2244661"/>
            <a:ext cx="1536065" cy="2080895"/>
            <a:chOff x="9210865" y="2244661"/>
            <a:chExt cx="1536065" cy="2080895"/>
          </a:xfrm>
        </p:grpSpPr>
        <p:sp>
          <p:nvSpPr>
            <p:cNvPr id="15" name="object 15" descr=""/>
            <p:cNvSpPr/>
            <p:nvPr/>
          </p:nvSpPr>
          <p:spPr>
            <a:xfrm>
              <a:off x="9230868" y="3955541"/>
              <a:ext cx="1513840" cy="367665"/>
            </a:xfrm>
            <a:custGeom>
              <a:avLst/>
              <a:gdLst/>
              <a:ahLst/>
              <a:cxnLst/>
              <a:rect l="l" t="t" r="r" b="b"/>
              <a:pathLst>
                <a:path w="1513840" h="367664">
                  <a:moveTo>
                    <a:pt x="0" y="0"/>
                  </a:moveTo>
                  <a:lnTo>
                    <a:pt x="1513331" y="0"/>
                  </a:lnTo>
                </a:path>
                <a:path w="1513840" h="367664">
                  <a:moveTo>
                    <a:pt x="0" y="367283"/>
                  </a:moveTo>
                  <a:lnTo>
                    <a:pt x="1513331" y="36728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215628" y="2249423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1519427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1519427" y="295655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215628" y="2249423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0" y="295655"/>
                  </a:moveTo>
                  <a:lnTo>
                    <a:pt x="1519427" y="295655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9215628" y="2246122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9210865" y="3652837"/>
            <a:ext cx="1529080" cy="305435"/>
            <a:chOff x="9210865" y="3652837"/>
            <a:chExt cx="1529080" cy="305435"/>
          </a:xfrm>
        </p:grpSpPr>
        <p:sp>
          <p:nvSpPr>
            <p:cNvPr id="20" name="object 20" descr=""/>
            <p:cNvSpPr/>
            <p:nvPr/>
          </p:nvSpPr>
          <p:spPr>
            <a:xfrm>
              <a:off x="9215628" y="3657600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1519427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1519427" y="295656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215628" y="3657600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0" y="295656"/>
                  </a:moveTo>
                  <a:lnTo>
                    <a:pt x="1519427" y="295656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9215628" y="3640328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3975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9210865" y="4320349"/>
            <a:ext cx="1529080" cy="602615"/>
            <a:chOff x="9210865" y="4320349"/>
            <a:chExt cx="1529080" cy="602615"/>
          </a:xfrm>
        </p:grpSpPr>
        <p:sp>
          <p:nvSpPr>
            <p:cNvPr id="24" name="object 24" descr=""/>
            <p:cNvSpPr/>
            <p:nvPr/>
          </p:nvSpPr>
          <p:spPr>
            <a:xfrm>
              <a:off x="9215628" y="4325111"/>
              <a:ext cx="1519555" cy="593090"/>
            </a:xfrm>
            <a:custGeom>
              <a:avLst/>
              <a:gdLst/>
              <a:ahLst/>
              <a:cxnLst/>
              <a:rect l="l" t="t" r="r" b="b"/>
              <a:pathLst>
                <a:path w="1519554" h="593089">
                  <a:moveTo>
                    <a:pt x="1519427" y="0"/>
                  </a:moveTo>
                  <a:lnTo>
                    <a:pt x="0" y="0"/>
                  </a:lnTo>
                  <a:lnTo>
                    <a:pt x="0" y="592836"/>
                  </a:lnTo>
                  <a:lnTo>
                    <a:pt x="1519427" y="592836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15628" y="4325111"/>
              <a:ext cx="1519555" cy="593090"/>
            </a:xfrm>
            <a:custGeom>
              <a:avLst/>
              <a:gdLst/>
              <a:ahLst/>
              <a:cxnLst/>
              <a:rect l="l" t="t" r="r" b="b"/>
              <a:pathLst>
                <a:path w="1519554" h="593089">
                  <a:moveTo>
                    <a:pt x="0" y="592836"/>
                  </a:moveTo>
                  <a:lnTo>
                    <a:pt x="1519427" y="592836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592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9215628" y="4498924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46KB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9218485" y="2886201"/>
            <a:ext cx="1521460" cy="415290"/>
            <a:chOff x="9218485" y="2886201"/>
            <a:chExt cx="1521460" cy="415290"/>
          </a:xfrm>
        </p:grpSpPr>
        <p:sp>
          <p:nvSpPr>
            <p:cNvPr id="28" name="object 28" descr=""/>
            <p:cNvSpPr/>
            <p:nvPr/>
          </p:nvSpPr>
          <p:spPr>
            <a:xfrm>
              <a:off x="9223247" y="2888741"/>
              <a:ext cx="1513840" cy="0"/>
            </a:xfrm>
            <a:custGeom>
              <a:avLst/>
              <a:gdLst/>
              <a:ahLst/>
              <a:cxnLst/>
              <a:rect l="l" t="t" r="r" b="b"/>
              <a:pathLst>
                <a:path w="1513840" h="0">
                  <a:moveTo>
                    <a:pt x="0" y="0"/>
                  </a:moveTo>
                  <a:lnTo>
                    <a:pt x="151333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223247" y="2891027"/>
              <a:ext cx="1511935" cy="405765"/>
            </a:xfrm>
            <a:custGeom>
              <a:avLst/>
              <a:gdLst/>
              <a:ahLst/>
              <a:cxnLst/>
              <a:rect l="l" t="t" r="r" b="b"/>
              <a:pathLst>
                <a:path w="1511934" h="405764">
                  <a:moveTo>
                    <a:pt x="1511807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511807" y="405384"/>
                  </a:lnTo>
                  <a:lnTo>
                    <a:pt x="151180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223247" y="2891027"/>
              <a:ext cx="1511935" cy="405765"/>
            </a:xfrm>
            <a:custGeom>
              <a:avLst/>
              <a:gdLst/>
              <a:ahLst/>
              <a:cxnLst/>
              <a:rect l="l" t="t" r="r" b="b"/>
              <a:pathLst>
                <a:path w="1511934" h="405764">
                  <a:moveTo>
                    <a:pt x="0" y="405384"/>
                  </a:moveTo>
                  <a:lnTo>
                    <a:pt x="1511807" y="405384"/>
                  </a:lnTo>
                  <a:lnTo>
                    <a:pt x="1511807" y="0"/>
                  </a:lnTo>
                  <a:lnTo>
                    <a:pt x="0" y="0"/>
                  </a:lnTo>
                  <a:lnTo>
                    <a:pt x="0" y="405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8625078" y="1645685"/>
            <a:ext cx="518795" cy="70294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844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521065" y="271101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100KB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215628" y="2951225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1484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521065" y="3495802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160KB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36685" y="415754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210KB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316594" y="4794326"/>
            <a:ext cx="844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256KB-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223247" y="1879092"/>
            <a:ext cx="1513840" cy="3708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130175">
              <a:lnSpc>
                <a:spcPts val="2195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338327" y="211836"/>
            <a:ext cx="2242820" cy="788670"/>
            <a:chOff x="338327" y="211836"/>
            <a:chExt cx="2242820" cy="788670"/>
          </a:xfrm>
        </p:grpSpPr>
        <p:pic>
          <p:nvPicPr>
            <p:cNvPr id="39" name="object 3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645414" cy="78714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635" y="211836"/>
              <a:ext cx="643890" cy="78714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180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5</a:t>
            </a:r>
            <a:r>
              <a:rPr dirty="0" spc="-5">
                <a:solidFill>
                  <a:srgbClr val="990000"/>
                </a:solidFill>
                <a:latin typeface="Times New Roman"/>
                <a:cs typeface="Times New Roman"/>
              </a:rPr>
              <a:t>. </a:t>
            </a:r>
            <a:r>
              <a:rPr dirty="0" spc="-35">
                <a:solidFill>
                  <a:srgbClr val="990000"/>
                </a:solidFill>
              </a:rPr>
              <a:t>放</a:t>
            </a:r>
            <a:r>
              <a:rPr dirty="0" spc="-35">
                <a:solidFill>
                  <a:srgbClr val="990000"/>
                </a:solidFill>
              </a:rPr>
              <a:t>置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73810" y="3480942"/>
            <a:ext cx="2548255" cy="1433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9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A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18KB</a:t>
            </a:r>
            <a:endParaRPr sz="22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B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25KB</a:t>
            </a:r>
            <a:endParaRPr sz="22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C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73810" y="5090540"/>
            <a:ext cx="50476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作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合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234249" y="1897189"/>
            <a:ext cx="846455" cy="264160"/>
            <a:chOff x="1234249" y="1897189"/>
            <a:chExt cx="846455" cy="264160"/>
          </a:xfrm>
        </p:grpSpPr>
        <p:sp>
          <p:nvSpPr>
            <p:cNvPr id="5" name="object 5" descr=""/>
            <p:cNvSpPr/>
            <p:nvPr/>
          </p:nvSpPr>
          <p:spPr>
            <a:xfrm>
              <a:off x="1239011" y="1901951"/>
              <a:ext cx="836930" cy="254635"/>
            </a:xfrm>
            <a:custGeom>
              <a:avLst/>
              <a:gdLst/>
              <a:ahLst/>
              <a:cxnLst/>
              <a:rect l="l" t="t" r="r" b="b"/>
              <a:pathLst>
                <a:path w="836930" h="254635">
                  <a:moveTo>
                    <a:pt x="836676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836676" y="254508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39011" y="1901951"/>
              <a:ext cx="836930" cy="254635"/>
            </a:xfrm>
            <a:custGeom>
              <a:avLst/>
              <a:gdLst/>
              <a:ahLst/>
              <a:cxnLst/>
              <a:rect l="l" t="t" r="r" b="b"/>
              <a:pathLst>
                <a:path w="836930" h="254635">
                  <a:moveTo>
                    <a:pt x="0" y="254508"/>
                  </a:moveTo>
                  <a:lnTo>
                    <a:pt x="836676" y="254508"/>
                  </a:lnTo>
                  <a:lnTo>
                    <a:pt x="836676" y="0"/>
                  </a:lnTo>
                  <a:lnTo>
                    <a:pt x="0" y="0"/>
                  </a:lnTo>
                  <a:lnTo>
                    <a:pt x="0" y="2545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39011" y="1901951"/>
            <a:ext cx="836930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7650">
              <a:lnSpc>
                <a:spcPts val="1650"/>
              </a:lnSpc>
            </a:pPr>
            <a:r>
              <a:rPr dirty="0" sz="14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075688" y="1977135"/>
            <a:ext cx="1548765" cy="1002665"/>
            <a:chOff x="2075688" y="1977135"/>
            <a:chExt cx="1548765" cy="1002665"/>
          </a:xfrm>
        </p:grpSpPr>
        <p:sp>
          <p:nvSpPr>
            <p:cNvPr id="9" name="object 9" descr=""/>
            <p:cNvSpPr/>
            <p:nvPr/>
          </p:nvSpPr>
          <p:spPr>
            <a:xfrm>
              <a:off x="2075688" y="1977135"/>
              <a:ext cx="707390" cy="50800"/>
            </a:xfrm>
            <a:custGeom>
              <a:avLst/>
              <a:gdLst/>
              <a:ahLst/>
              <a:cxnLst/>
              <a:rect l="l" t="t" r="r" b="b"/>
              <a:pathLst>
                <a:path w="707389" h="50800">
                  <a:moveTo>
                    <a:pt x="630936" y="0"/>
                  </a:moveTo>
                  <a:lnTo>
                    <a:pt x="630936" y="50800"/>
                  </a:lnTo>
                  <a:lnTo>
                    <a:pt x="688086" y="31750"/>
                  </a:lnTo>
                  <a:lnTo>
                    <a:pt x="643636" y="31750"/>
                  </a:lnTo>
                  <a:lnTo>
                    <a:pt x="643636" y="19050"/>
                  </a:lnTo>
                  <a:lnTo>
                    <a:pt x="688086" y="19050"/>
                  </a:lnTo>
                  <a:lnTo>
                    <a:pt x="630936" y="0"/>
                  </a:lnTo>
                  <a:close/>
                </a:path>
                <a:path w="707389" h="50800">
                  <a:moveTo>
                    <a:pt x="630936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630936" y="31750"/>
                  </a:lnTo>
                  <a:lnTo>
                    <a:pt x="630936" y="19050"/>
                  </a:lnTo>
                  <a:close/>
                </a:path>
                <a:path w="707389" h="50800">
                  <a:moveTo>
                    <a:pt x="688086" y="19050"/>
                  </a:moveTo>
                  <a:lnTo>
                    <a:pt x="643636" y="19050"/>
                  </a:lnTo>
                  <a:lnTo>
                    <a:pt x="643636" y="31750"/>
                  </a:lnTo>
                  <a:lnTo>
                    <a:pt x="688086" y="31750"/>
                  </a:lnTo>
                  <a:lnTo>
                    <a:pt x="707136" y="25400"/>
                  </a:lnTo>
                  <a:lnTo>
                    <a:pt x="688086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782824" y="2002535"/>
              <a:ext cx="836930" cy="972819"/>
            </a:xfrm>
            <a:custGeom>
              <a:avLst/>
              <a:gdLst/>
              <a:ahLst/>
              <a:cxnLst/>
              <a:rect l="l" t="t" r="r" b="b"/>
              <a:pathLst>
                <a:path w="836929" h="972819">
                  <a:moveTo>
                    <a:pt x="836676" y="0"/>
                  </a:moveTo>
                  <a:lnTo>
                    <a:pt x="0" y="0"/>
                  </a:lnTo>
                  <a:lnTo>
                    <a:pt x="0" y="972312"/>
                  </a:lnTo>
                  <a:lnTo>
                    <a:pt x="836676" y="972312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782824" y="2002535"/>
              <a:ext cx="836930" cy="972819"/>
            </a:xfrm>
            <a:custGeom>
              <a:avLst/>
              <a:gdLst/>
              <a:ahLst/>
              <a:cxnLst/>
              <a:rect l="l" t="t" r="r" b="b"/>
              <a:pathLst>
                <a:path w="836929" h="972819">
                  <a:moveTo>
                    <a:pt x="0" y="972312"/>
                  </a:moveTo>
                  <a:lnTo>
                    <a:pt x="836676" y="972312"/>
                  </a:lnTo>
                  <a:lnTo>
                    <a:pt x="836676" y="0"/>
                  </a:lnTo>
                  <a:lnTo>
                    <a:pt x="0" y="0"/>
                  </a:lnTo>
                  <a:lnTo>
                    <a:pt x="0" y="9723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770123" y="1965807"/>
            <a:ext cx="854710" cy="729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65760" algn="l"/>
                <a:tab pos="84137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  <a:tabLst>
                <a:tab pos="208915" algn="l"/>
                <a:tab pos="84137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30KB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841375" algn="l"/>
              </a:tabLst>
            </a:pPr>
            <a:r>
              <a:rPr dirty="0" u="sng" sz="1400" spc="14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  </a:t>
            </a:r>
            <a:r>
              <a:rPr dirty="0" u="sng" sz="1400" spc="-1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100KB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550729" y="1977135"/>
            <a:ext cx="1425575" cy="1002665"/>
            <a:chOff x="3550729" y="1977135"/>
            <a:chExt cx="1425575" cy="1002665"/>
          </a:xfrm>
        </p:grpSpPr>
        <p:sp>
          <p:nvSpPr>
            <p:cNvPr id="14" name="object 14" descr=""/>
            <p:cNvSpPr/>
            <p:nvPr/>
          </p:nvSpPr>
          <p:spPr>
            <a:xfrm>
              <a:off x="3749039" y="2002535"/>
              <a:ext cx="0" cy="548640"/>
            </a:xfrm>
            <a:custGeom>
              <a:avLst/>
              <a:gdLst/>
              <a:ahLst/>
              <a:cxnLst/>
              <a:rect l="l" t="t" r="r" b="b"/>
              <a:pathLst>
                <a:path w="0" h="548639">
                  <a:moveTo>
                    <a:pt x="0" y="54863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49039" y="1977135"/>
              <a:ext cx="386080" cy="50800"/>
            </a:xfrm>
            <a:custGeom>
              <a:avLst/>
              <a:gdLst/>
              <a:ahLst/>
              <a:cxnLst/>
              <a:rect l="l" t="t" r="r" b="b"/>
              <a:pathLst>
                <a:path w="386079" h="50800">
                  <a:moveTo>
                    <a:pt x="309372" y="0"/>
                  </a:moveTo>
                  <a:lnTo>
                    <a:pt x="309372" y="50800"/>
                  </a:lnTo>
                  <a:lnTo>
                    <a:pt x="366522" y="31750"/>
                  </a:lnTo>
                  <a:lnTo>
                    <a:pt x="322072" y="31750"/>
                  </a:lnTo>
                  <a:lnTo>
                    <a:pt x="322072" y="19050"/>
                  </a:lnTo>
                  <a:lnTo>
                    <a:pt x="366522" y="19050"/>
                  </a:lnTo>
                  <a:lnTo>
                    <a:pt x="309372" y="0"/>
                  </a:lnTo>
                  <a:close/>
                </a:path>
                <a:path w="386079" h="50800">
                  <a:moveTo>
                    <a:pt x="309372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309372" y="31750"/>
                  </a:lnTo>
                  <a:lnTo>
                    <a:pt x="309372" y="19050"/>
                  </a:lnTo>
                  <a:close/>
                </a:path>
                <a:path w="386079" h="50800">
                  <a:moveTo>
                    <a:pt x="366522" y="19050"/>
                  </a:moveTo>
                  <a:lnTo>
                    <a:pt x="322072" y="19050"/>
                  </a:lnTo>
                  <a:lnTo>
                    <a:pt x="322072" y="31750"/>
                  </a:lnTo>
                  <a:lnTo>
                    <a:pt x="366522" y="31750"/>
                  </a:lnTo>
                  <a:lnTo>
                    <a:pt x="385572" y="25400"/>
                  </a:lnTo>
                  <a:lnTo>
                    <a:pt x="366522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555491" y="2557271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 h="0">
                  <a:moveTo>
                    <a:pt x="0" y="0"/>
                  </a:moveTo>
                  <a:lnTo>
                    <a:pt x="1935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136135" y="2002535"/>
              <a:ext cx="835660" cy="972819"/>
            </a:xfrm>
            <a:custGeom>
              <a:avLst/>
              <a:gdLst/>
              <a:ahLst/>
              <a:cxnLst/>
              <a:rect l="l" t="t" r="r" b="b"/>
              <a:pathLst>
                <a:path w="835660" h="972819">
                  <a:moveTo>
                    <a:pt x="835151" y="0"/>
                  </a:moveTo>
                  <a:lnTo>
                    <a:pt x="0" y="0"/>
                  </a:lnTo>
                  <a:lnTo>
                    <a:pt x="0" y="972312"/>
                  </a:lnTo>
                  <a:lnTo>
                    <a:pt x="835151" y="972312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136135" y="2002535"/>
              <a:ext cx="835660" cy="972819"/>
            </a:xfrm>
            <a:custGeom>
              <a:avLst/>
              <a:gdLst/>
              <a:ahLst/>
              <a:cxnLst/>
              <a:rect l="l" t="t" r="r" b="b"/>
              <a:pathLst>
                <a:path w="835660" h="972819">
                  <a:moveTo>
                    <a:pt x="0" y="972312"/>
                  </a:moveTo>
                  <a:lnTo>
                    <a:pt x="835151" y="972312"/>
                  </a:lnTo>
                  <a:lnTo>
                    <a:pt x="835151" y="0"/>
                  </a:lnTo>
                  <a:lnTo>
                    <a:pt x="0" y="0"/>
                  </a:lnTo>
                  <a:lnTo>
                    <a:pt x="0" y="97231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123435" y="1965807"/>
            <a:ext cx="854710" cy="729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65760" algn="l"/>
                <a:tab pos="84137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  <a:tabLst>
                <a:tab pos="208915" algn="l"/>
                <a:tab pos="84137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20KB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841375" algn="l"/>
              </a:tabLst>
            </a:pPr>
            <a:r>
              <a:rPr dirty="0" u="sng" sz="1400" spc="14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  </a:t>
            </a:r>
            <a:r>
              <a:rPr dirty="0" u="sng" sz="1400" spc="-1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160KB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904041" y="1977135"/>
            <a:ext cx="1426845" cy="1002665"/>
            <a:chOff x="4904041" y="1977135"/>
            <a:chExt cx="1426845" cy="1002665"/>
          </a:xfrm>
        </p:grpSpPr>
        <p:sp>
          <p:nvSpPr>
            <p:cNvPr id="21" name="object 21" descr=""/>
            <p:cNvSpPr/>
            <p:nvPr/>
          </p:nvSpPr>
          <p:spPr>
            <a:xfrm>
              <a:off x="5102351" y="2002535"/>
              <a:ext cx="0" cy="548640"/>
            </a:xfrm>
            <a:custGeom>
              <a:avLst/>
              <a:gdLst/>
              <a:ahLst/>
              <a:cxnLst/>
              <a:rect l="l" t="t" r="r" b="b"/>
              <a:pathLst>
                <a:path w="0" h="548639">
                  <a:moveTo>
                    <a:pt x="0" y="54863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102351" y="1977135"/>
              <a:ext cx="384175" cy="50800"/>
            </a:xfrm>
            <a:custGeom>
              <a:avLst/>
              <a:gdLst/>
              <a:ahLst/>
              <a:cxnLst/>
              <a:rect l="l" t="t" r="r" b="b"/>
              <a:pathLst>
                <a:path w="384175" h="50800">
                  <a:moveTo>
                    <a:pt x="307848" y="0"/>
                  </a:moveTo>
                  <a:lnTo>
                    <a:pt x="307848" y="50800"/>
                  </a:lnTo>
                  <a:lnTo>
                    <a:pt x="364998" y="31750"/>
                  </a:lnTo>
                  <a:lnTo>
                    <a:pt x="320548" y="31750"/>
                  </a:lnTo>
                  <a:lnTo>
                    <a:pt x="320548" y="19050"/>
                  </a:lnTo>
                  <a:lnTo>
                    <a:pt x="364998" y="19050"/>
                  </a:lnTo>
                  <a:lnTo>
                    <a:pt x="307848" y="0"/>
                  </a:lnTo>
                  <a:close/>
                </a:path>
                <a:path w="384175" h="50800">
                  <a:moveTo>
                    <a:pt x="307848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307848" y="31750"/>
                  </a:lnTo>
                  <a:lnTo>
                    <a:pt x="307848" y="19050"/>
                  </a:lnTo>
                  <a:close/>
                </a:path>
                <a:path w="384175" h="50800">
                  <a:moveTo>
                    <a:pt x="364998" y="19050"/>
                  </a:moveTo>
                  <a:lnTo>
                    <a:pt x="320548" y="19050"/>
                  </a:lnTo>
                  <a:lnTo>
                    <a:pt x="320548" y="31750"/>
                  </a:lnTo>
                  <a:lnTo>
                    <a:pt x="364998" y="31750"/>
                  </a:lnTo>
                  <a:lnTo>
                    <a:pt x="384048" y="25400"/>
                  </a:lnTo>
                  <a:lnTo>
                    <a:pt x="364998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908803" y="2557271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 h="0">
                  <a:moveTo>
                    <a:pt x="0" y="0"/>
                  </a:moveTo>
                  <a:lnTo>
                    <a:pt x="1935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490971" y="2002535"/>
              <a:ext cx="835660" cy="972819"/>
            </a:xfrm>
            <a:custGeom>
              <a:avLst/>
              <a:gdLst/>
              <a:ahLst/>
              <a:cxnLst/>
              <a:rect l="l" t="t" r="r" b="b"/>
              <a:pathLst>
                <a:path w="835660" h="972819">
                  <a:moveTo>
                    <a:pt x="835151" y="0"/>
                  </a:moveTo>
                  <a:lnTo>
                    <a:pt x="0" y="0"/>
                  </a:lnTo>
                  <a:lnTo>
                    <a:pt x="0" y="972312"/>
                  </a:lnTo>
                  <a:lnTo>
                    <a:pt x="835151" y="972312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490971" y="2002535"/>
              <a:ext cx="835660" cy="972819"/>
            </a:xfrm>
            <a:custGeom>
              <a:avLst/>
              <a:gdLst/>
              <a:ahLst/>
              <a:cxnLst/>
              <a:rect l="l" t="t" r="r" b="b"/>
              <a:pathLst>
                <a:path w="835660" h="972819">
                  <a:moveTo>
                    <a:pt x="0" y="972312"/>
                  </a:moveTo>
                  <a:lnTo>
                    <a:pt x="835151" y="972312"/>
                  </a:lnTo>
                  <a:lnTo>
                    <a:pt x="835151" y="0"/>
                  </a:lnTo>
                  <a:lnTo>
                    <a:pt x="0" y="0"/>
                  </a:lnTo>
                  <a:lnTo>
                    <a:pt x="0" y="97231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478271" y="1965807"/>
            <a:ext cx="854710" cy="729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66395" algn="l"/>
                <a:tab pos="84137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  <a:tabLst>
                <a:tab pos="260985" algn="l"/>
                <a:tab pos="84137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5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5KB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841375" algn="l"/>
              </a:tabLst>
            </a:pPr>
            <a:r>
              <a:rPr dirty="0" u="sng" sz="1400" spc="145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  </a:t>
            </a:r>
            <a:r>
              <a:rPr dirty="0" u="sng" sz="1400" spc="-1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210KB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257353" y="1977135"/>
            <a:ext cx="1428750" cy="1001394"/>
            <a:chOff x="6257353" y="1977135"/>
            <a:chExt cx="1428750" cy="1001394"/>
          </a:xfrm>
        </p:grpSpPr>
        <p:sp>
          <p:nvSpPr>
            <p:cNvPr id="28" name="object 28" descr=""/>
            <p:cNvSpPr/>
            <p:nvPr/>
          </p:nvSpPr>
          <p:spPr>
            <a:xfrm>
              <a:off x="6455663" y="2002535"/>
              <a:ext cx="0" cy="548640"/>
            </a:xfrm>
            <a:custGeom>
              <a:avLst/>
              <a:gdLst/>
              <a:ahLst/>
              <a:cxnLst/>
              <a:rect l="l" t="t" r="r" b="b"/>
              <a:pathLst>
                <a:path w="0" h="548639">
                  <a:moveTo>
                    <a:pt x="0" y="54863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455663" y="1977135"/>
              <a:ext cx="386080" cy="50800"/>
            </a:xfrm>
            <a:custGeom>
              <a:avLst/>
              <a:gdLst/>
              <a:ahLst/>
              <a:cxnLst/>
              <a:rect l="l" t="t" r="r" b="b"/>
              <a:pathLst>
                <a:path w="386079" h="50800">
                  <a:moveTo>
                    <a:pt x="309371" y="0"/>
                  </a:moveTo>
                  <a:lnTo>
                    <a:pt x="309371" y="50800"/>
                  </a:lnTo>
                  <a:lnTo>
                    <a:pt x="366521" y="31750"/>
                  </a:lnTo>
                  <a:lnTo>
                    <a:pt x="322071" y="31750"/>
                  </a:lnTo>
                  <a:lnTo>
                    <a:pt x="322071" y="19050"/>
                  </a:lnTo>
                  <a:lnTo>
                    <a:pt x="366521" y="19050"/>
                  </a:lnTo>
                  <a:lnTo>
                    <a:pt x="309371" y="0"/>
                  </a:lnTo>
                  <a:close/>
                </a:path>
                <a:path w="386079" h="50800">
                  <a:moveTo>
                    <a:pt x="309371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309371" y="31750"/>
                  </a:lnTo>
                  <a:lnTo>
                    <a:pt x="309371" y="19050"/>
                  </a:lnTo>
                  <a:close/>
                </a:path>
                <a:path w="386079" h="50800">
                  <a:moveTo>
                    <a:pt x="366521" y="19050"/>
                  </a:moveTo>
                  <a:lnTo>
                    <a:pt x="322071" y="19050"/>
                  </a:lnTo>
                  <a:lnTo>
                    <a:pt x="322071" y="31750"/>
                  </a:lnTo>
                  <a:lnTo>
                    <a:pt x="366521" y="31750"/>
                  </a:lnTo>
                  <a:lnTo>
                    <a:pt x="385571" y="25400"/>
                  </a:lnTo>
                  <a:lnTo>
                    <a:pt x="366521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262115" y="2557271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 h="0">
                  <a:moveTo>
                    <a:pt x="0" y="0"/>
                  </a:moveTo>
                  <a:lnTo>
                    <a:pt x="1935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845807" y="2001011"/>
              <a:ext cx="835660" cy="972819"/>
            </a:xfrm>
            <a:custGeom>
              <a:avLst/>
              <a:gdLst/>
              <a:ahLst/>
              <a:cxnLst/>
              <a:rect l="l" t="t" r="r" b="b"/>
              <a:pathLst>
                <a:path w="835659" h="972819">
                  <a:moveTo>
                    <a:pt x="835151" y="0"/>
                  </a:moveTo>
                  <a:lnTo>
                    <a:pt x="0" y="0"/>
                  </a:lnTo>
                  <a:lnTo>
                    <a:pt x="0" y="972312"/>
                  </a:lnTo>
                  <a:lnTo>
                    <a:pt x="835151" y="972312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845807" y="2001011"/>
              <a:ext cx="835660" cy="972819"/>
            </a:xfrm>
            <a:custGeom>
              <a:avLst/>
              <a:gdLst/>
              <a:ahLst/>
              <a:cxnLst/>
              <a:rect l="l" t="t" r="r" b="b"/>
              <a:pathLst>
                <a:path w="835659" h="972819">
                  <a:moveTo>
                    <a:pt x="0" y="972312"/>
                  </a:moveTo>
                  <a:lnTo>
                    <a:pt x="835151" y="972312"/>
                  </a:lnTo>
                  <a:lnTo>
                    <a:pt x="835151" y="0"/>
                  </a:lnTo>
                  <a:lnTo>
                    <a:pt x="0" y="0"/>
                  </a:lnTo>
                  <a:lnTo>
                    <a:pt x="0" y="97231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845807" y="2001011"/>
            <a:ext cx="835660" cy="972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  <a:tabLst>
                <a:tab pos="353695" algn="l"/>
                <a:tab pos="82867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tabLst>
                <a:tab pos="196215" algn="l"/>
                <a:tab pos="82867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46KB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tabLst>
                <a:tab pos="301625" algn="l"/>
                <a:tab pos="82867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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" y="211836"/>
            <a:ext cx="2597658" cy="787145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21564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>
                <a:solidFill>
                  <a:srgbClr val="1F517B"/>
                </a:solidFill>
              </a:rPr>
              <a:t>首</a:t>
            </a:r>
            <a:r>
              <a:rPr dirty="0" spc="-35">
                <a:solidFill>
                  <a:srgbClr val="1F517B"/>
                </a:solidFill>
              </a:rPr>
              <a:t>次</a:t>
            </a:r>
            <a:r>
              <a:rPr dirty="0" spc="-35">
                <a:solidFill>
                  <a:srgbClr val="1F517B"/>
                </a:solidFill>
              </a:rPr>
              <a:t>适</a:t>
            </a:r>
            <a:r>
              <a:rPr dirty="0" spc="-35">
                <a:solidFill>
                  <a:srgbClr val="1F517B"/>
                </a:solidFill>
              </a:rPr>
              <a:t>应</a:t>
            </a:r>
            <a:r>
              <a:rPr dirty="0" spc="-35">
                <a:solidFill>
                  <a:srgbClr val="1F517B"/>
                </a:solidFill>
              </a:rPr>
              <a:t>算</a:t>
            </a:r>
            <a:r>
              <a:rPr dirty="0" spc="-50">
                <a:solidFill>
                  <a:srgbClr val="1F517B"/>
                </a:solidFill>
              </a:rPr>
              <a:t>法</a:t>
            </a:r>
          </a:p>
        </p:txBody>
      </p:sp>
      <p:grpSp>
        <p:nvGrpSpPr>
          <p:cNvPr id="36" name="object 36" descr=""/>
          <p:cNvGrpSpPr/>
          <p:nvPr/>
        </p:nvGrpSpPr>
        <p:grpSpPr>
          <a:xfrm>
            <a:off x="9218485" y="1874329"/>
            <a:ext cx="1528445" cy="3048635"/>
            <a:chOff x="9218485" y="1874329"/>
            <a:chExt cx="1528445" cy="3048635"/>
          </a:xfrm>
        </p:grpSpPr>
        <p:sp>
          <p:nvSpPr>
            <p:cNvPr id="37" name="object 37" descr=""/>
            <p:cNvSpPr/>
            <p:nvPr/>
          </p:nvSpPr>
          <p:spPr>
            <a:xfrm>
              <a:off x="9223247" y="1879092"/>
              <a:ext cx="1513840" cy="3039110"/>
            </a:xfrm>
            <a:custGeom>
              <a:avLst/>
              <a:gdLst/>
              <a:ahLst/>
              <a:cxnLst/>
              <a:rect l="l" t="t" r="r" b="b"/>
              <a:pathLst>
                <a:path w="1513840" h="3039110">
                  <a:moveTo>
                    <a:pt x="0" y="3038855"/>
                  </a:moveTo>
                  <a:lnTo>
                    <a:pt x="1513331" y="3038855"/>
                  </a:lnTo>
                  <a:lnTo>
                    <a:pt x="1513331" y="0"/>
                  </a:lnTo>
                  <a:lnTo>
                    <a:pt x="0" y="0"/>
                  </a:lnTo>
                  <a:lnTo>
                    <a:pt x="0" y="30388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230867" y="2247138"/>
              <a:ext cx="1513840" cy="0"/>
            </a:xfrm>
            <a:custGeom>
              <a:avLst/>
              <a:gdLst/>
              <a:ahLst/>
              <a:cxnLst/>
              <a:rect l="l" t="t" r="r" b="b"/>
              <a:pathLst>
                <a:path w="1513840" h="0">
                  <a:moveTo>
                    <a:pt x="0" y="0"/>
                  </a:moveTo>
                  <a:lnTo>
                    <a:pt x="151333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9223247" y="3953255"/>
            <a:ext cx="1513840" cy="3721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8671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9230868" y="2547366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 h="0">
                <a:moveTo>
                  <a:pt x="0" y="0"/>
                </a:moveTo>
                <a:lnTo>
                  <a:pt x="15133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9223247" y="2545079"/>
            <a:ext cx="1513840" cy="3460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3972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9230868" y="3655314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 h="0">
                <a:moveTo>
                  <a:pt x="0" y="0"/>
                </a:moveTo>
                <a:lnTo>
                  <a:pt x="15133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9223247" y="3296411"/>
            <a:ext cx="1513840" cy="3613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9209" rIns="0" bIns="0" rtlCol="0" vert="horz">
            <a:spAutoFit/>
          </a:bodyPr>
          <a:lstStyle/>
          <a:p>
            <a:pPr marL="370840">
              <a:lnSpc>
                <a:spcPct val="100000"/>
              </a:lnSpc>
              <a:spcBef>
                <a:spcPts val="229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9210865" y="2244661"/>
            <a:ext cx="1536065" cy="2080895"/>
            <a:chOff x="9210865" y="2244661"/>
            <a:chExt cx="1536065" cy="2080895"/>
          </a:xfrm>
        </p:grpSpPr>
        <p:sp>
          <p:nvSpPr>
            <p:cNvPr id="45" name="object 45" descr=""/>
            <p:cNvSpPr/>
            <p:nvPr/>
          </p:nvSpPr>
          <p:spPr>
            <a:xfrm>
              <a:off x="9230868" y="3955541"/>
              <a:ext cx="1513840" cy="367665"/>
            </a:xfrm>
            <a:custGeom>
              <a:avLst/>
              <a:gdLst/>
              <a:ahLst/>
              <a:cxnLst/>
              <a:rect l="l" t="t" r="r" b="b"/>
              <a:pathLst>
                <a:path w="1513840" h="367664">
                  <a:moveTo>
                    <a:pt x="0" y="0"/>
                  </a:moveTo>
                  <a:lnTo>
                    <a:pt x="1513331" y="0"/>
                  </a:lnTo>
                </a:path>
                <a:path w="1513840" h="367664">
                  <a:moveTo>
                    <a:pt x="0" y="367283"/>
                  </a:moveTo>
                  <a:lnTo>
                    <a:pt x="1513331" y="36728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215628" y="2249423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1519427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1519427" y="295655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215628" y="2249423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0" y="295655"/>
                  </a:moveTo>
                  <a:lnTo>
                    <a:pt x="1519427" y="295655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9215628" y="2246122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9210865" y="3652837"/>
            <a:ext cx="1529080" cy="305435"/>
            <a:chOff x="9210865" y="3652837"/>
            <a:chExt cx="1529080" cy="305435"/>
          </a:xfrm>
        </p:grpSpPr>
        <p:sp>
          <p:nvSpPr>
            <p:cNvPr id="50" name="object 50" descr=""/>
            <p:cNvSpPr/>
            <p:nvPr/>
          </p:nvSpPr>
          <p:spPr>
            <a:xfrm>
              <a:off x="9215628" y="3657600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1519427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1519427" y="295656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215628" y="3657600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0" y="295656"/>
                  </a:moveTo>
                  <a:lnTo>
                    <a:pt x="1519427" y="295656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9215628" y="3640328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3975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9210865" y="4320349"/>
            <a:ext cx="1529080" cy="602615"/>
            <a:chOff x="9210865" y="4320349"/>
            <a:chExt cx="1529080" cy="602615"/>
          </a:xfrm>
        </p:grpSpPr>
        <p:sp>
          <p:nvSpPr>
            <p:cNvPr id="54" name="object 54" descr=""/>
            <p:cNvSpPr/>
            <p:nvPr/>
          </p:nvSpPr>
          <p:spPr>
            <a:xfrm>
              <a:off x="9215628" y="4325111"/>
              <a:ext cx="1519555" cy="593090"/>
            </a:xfrm>
            <a:custGeom>
              <a:avLst/>
              <a:gdLst/>
              <a:ahLst/>
              <a:cxnLst/>
              <a:rect l="l" t="t" r="r" b="b"/>
              <a:pathLst>
                <a:path w="1519554" h="593089">
                  <a:moveTo>
                    <a:pt x="1519427" y="0"/>
                  </a:moveTo>
                  <a:lnTo>
                    <a:pt x="0" y="0"/>
                  </a:lnTo>
                  <a:lnTo>
                    <a:pt x="0" y="592836"/>
                  </a:lnTo>
                  <a:lnTo>
                    <a:pt x="1519427" y="592836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215628" y="4325111"/>
              <a:ext cx="1519555" cy="593090"/>
            </a:xfrm>
            <a:custGeom>
              <a:avLst/>
              <a:gdLst/>
              <a:ahLst/>
              <a:cxnLst/>
              <a:rect l="l" t="t" r="r" b="b"/>
              <a:pathLst>
                <a:path w="1519554" h="593089">
                  <a:moveTo>
                    <a:pt x="0" y="592836"/>
                  </a:moveTo>
                  <a:lnTo>
                    <a:pt x="1519427" y="592836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592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9215628" y="4498924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46KB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9218676" y="2886455"/>
            <a:ext cx="1521460" cy="414655"/>
            <a:chOff x="9218676" y="2886455"/>
            <a:chExt cx="1521460" cy="414655"/>
          </a:xfrm>
        </p:grpSpPr>
        <p:sp>
          <p:nvSpPr>
            <p:cNvPr id="58" name="object 58" descr=""/>
            <p:cNvSpPr/>
            <p:nvPr/>
          </p:nvSpPr>
          <p:spPr>
            <a:xfrm>
              <a:off x="9223248" y="2888741"/>
              <a:ext cx="1513840" cy="0"/>
            </a:xfrm>
            <a:custGeom>
              <a:avLst/>
              <a:gdLst/>
              <a:ahLst/>
              <a:cxnLst/>
              <a:rect l="l" t="t" r="r" b="b"/>
              <a:pathLst>
                <a:path w="1513840" h="0">
                  <a:moveTo>
                    <a:pt x="0" y="0"/>
                  </a:moveTo>
                  <a:lnTo>
                    <a:pt x="151333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9223248" y="2891027"/>
              <a:ext cx="1511935" cy="405765"/>
            </a:xfrm>
            <a:custGeom>
              <a:avLst/>
              <a:gdLst/>
              <a:ahLst/>
              <a:cxnLst/>
              <a:rect l="l" t="t" r="r" b="b"/>
              <a:pathLst>
                <a:path w="1511934" h="405764">
                  <a:moveTo>
                    <a:pt x="1511807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511807" y="405384"/>
                  </a:lnTo>
                  <a:lnTo>
                    <a:pt x="151180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9223248" y="2891027"/>
              <a:ext cx="1511935" cy="405765"/>
            </a:xfrm>
            <a:custGeom>
              <a:avLst/>
              <a:gdLst/>
              <a:ahLst/>
              <a:cxnLst/>
              <a:rect l="l" t="t" r="r" b="b"/>
              <a:pathLst>
                <a:path w="1511934" h="405764">
                  <a:moveTo>
                    <a:pt x="0" y="405384"/>
                  </a:moveTo>
                  <a:lnTo>
                    <a:pt x="1511807" y="405384"/>
                  </a:lnTo>
                  <a:lnTo>
                    <a:pt x="1511807" y="0"/>
                  </a:lnTo>
                  <a:lnTo>
                    <a:pt x="0" y="0"/>
                  </a:lnTo>
                  <a:lnTo>
                    <a:pt x="0" y="405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8625078" y="1645685"/>
            <a:ext cx="518795" cy="70294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844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521065" y="271101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100KB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9215628" y="2951225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1484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521065" y="3495802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160KB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536685" y="415754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210KB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316594" y="4794326"/>
            <a:ext cx="844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256KB-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223247" y="1879092"/>
            <a:ext cx="1513840" cy="3708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130175">
              <a:lnSpc>
                <a:spcPts val="2195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00302" y="3472053"/>
            <a:ext cx="2548890" cy="1433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9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A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18KB</a:t>
            </a:r>
            <a:endParaRPr sz="22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B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25KB</a:t>
            </a:r>
            <a:endParaRPr sz="22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C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00302" y="5081777"/>
            <a:ext cx="47688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佳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合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适的。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325689" y="1869757"/>
            <a:ext cx="797560" cy="266065"/>
            <a:chOff x="1325689" y="1869757"/>
            <a:chExt cx="797560" cy="266065"/>
          </a:xfrm>
        </p:grpSpPr>
        <p:sp>
          <p:nvSpPr>
            <p:cNvPr id="5" name="object 5" descr=""/>
            <p:cNvSpPr/>
            <p:nvPr/>
          </p:nvSpPr>
          <p:spPr>
            <a:xfrm>
              <a:off x="1330452" y="1874520"/>
              <a:ext cx="788035" cy="256540"/>
            </a:xfrm>
            <a:custGeom>
              <a:avLst/>
              <a:gdLst/>
              <a:ahLst/>
              <a:cxnLst/>
              <a:rect l="l" t="t" r="r" b="b"/>
              <a:pathLst>
                <a:path w="788035" h="256539">
                  <a:moveTo>
                    <a:pt x="787908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787908" y="256032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30452" y="1874520"/>
              <a:ext cx="788035" cy="256540"/>
            </a:xfrm>
            <a:custGeom>
              <a:avLst/>
              <a:gdLst/>
              <a:ahLst/>
              <a:cxnLst/>
              <a:rect l="l" t="t" r="r" b="b"/>
              <a:pathLst>
                <a:path w="788035" h="256539">
                  <a:moveTo>
                    <a:pt x="0" y="256032"/>
                  </a:moveTo>
                  <a:lnTo>
                    <a:pt x="787908" y="256032"/>
                  </a:lnTo>
                  <a:lnTo>
                    <a:pt x="787908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330452" y="1874520"/>
            <a:ext cx="78803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8595">
              <a:lnSpc>
                <a:spcPts val="1650"/>
              </a:lnSpc>
            </a:pPr>
            <a:r>
              <a:rPr dirty="0" sz="1400" spc="-10">
                <a:solidFill>
                  <a:srgbClr val="1F517B"/>
                </a:solidFill>
                <a:latin typeface="微软雅黑"/>
                <a:cs typeface="微软雅黑"/>
              </a:rPr>
              <a:t>160KB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118360" y="1951227"/>
            <a:ext cx="1460500" cy="1001394"/>
            <a:chOff x="2118360" y="1951227"/>
            <a:chExt cx="1460500" cy="1001394"/>
          </a:xfrm>
        </p:grpSpPr>
        <p:sp>
          <p:nvSpPr>
            <p:cNvPr id="9" name="object 9" descr=""/>
            <p:cNvSpPr/>
            <p:nvPr/>
          </p:nvSpPr>
          <p:spPr>
            <a:xfrm>
              <a:off x="2118360" y="1951227"/>
              <a:ext cx="668020" cy="50800"/>
            </a:xfrm>
            <a:custGeom>
              <a:avLst/>
              <a:gdLst/>
              <a:ahLst/>
              <a:cxnLst/>
              <a:rect l="l" t="t" r="r" b="b"/>
              <a:pathLst>
                <a:path w="668019" h="50800">
                  <a:moveTo>
                    <a:pt x="591312" y="0"/>
                  </a:moveTo>
                  <a:lnTo>
                    <a:pt x="591312" y="50800"/>
                  </a:lnTo>
                  <a:lnTo>
                    <a:pt x="648462" y="31750"/>
                  </a:lnTo>
                  <a:lnTo>
                    <a:pt x="604012" y="31750"/>
                  </a:lnTo>
                  <a:lnTo>
                    <a:pt x="604012" y="19050"/>
                  </a:lnTo>
                  <a:lnTo>
                    <a:pt x="648462" y="19050"/>
                  </a:lnTo>
                  <a:lnTo>
                    <a:pt x="591312" y="0"/>
                  </a:lnTo>
                  <a:close/>
                </a:path>
                <a:path w="668019" h="50800">
                  <a:moveTo>
                    <a:pt x="591312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591312" y="31750"/>
                  </a:lnTo>
                  <a:lnTo>
                    <a:pt x="591312" y="19050"/>
                  </a:lnTo>
                  <a:close/>
                </a:path>
                <a:path w="668019" h="50800">
                  <a:moveTo>
                    <a:pt x="648462" y="19050"/>
                  </a:moveTo>
                  <a:lnTo>
                    <a:pt x="604012" y="19050"/>
                  </a:lnTo>
                  <a:lnTo>
                    <a:pt x="604012" y="31750"/>
                  </a:lnTo>
                  <a:lnTo>
                    <a:pt x="648462" y="31750"/>
                  </a:lnTo>
                  <a:lnTo>
                    <a:pt x="667512" y="25400"/>
                  </a:lnTo>
                  <a:lnTo>
                    <a:pt x="648462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785872" y="1976627"/>
              <a:ext cx="788035" cy="970915"/>
            </a:xfrm>
            <a:custGeom>
              <a:avLst/>
              <a:gdLst/>
              <a:ahLst/>
              <a:cxnLst/>
              <a:rect l="l" t="t" r="r" b="b"/>
              <a:pathLst>
                <a:path w="788035" h="970914">
                  <a:moveTo>
                    <a:pt x="787908" y="0"/>
                  </a:moveTo>
                  <a:lnTo>
                    <a:pt x="0" y="0"/>
                  </a:lnTo>
                  <a:lnTo>
                    <a:pt x="0" y="970788"/>
                  </a:lnTo>
                  <a:lnTo>
                    <a:pt x="787908" y="970788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785872" y="1976627"/>
              <a:ext cx="788035" cy="970915"/>
            </a:xfrm>
            <a:custGeom>
              <a:avLst/>
              <a:gdLst/>
              <a:ahLst/>
              <a:cxnLst/>
              <a:rect l="l" t="t" r="r" b="b"/>
              <a:pathLst>
                <a:path w="788035" h="970914">
                  <a:moveTo>
                    <a:pt x="0" y="970788"/>
                  </a:moveTo>
                  <a:lnTo>
                    <a:pt x="787908" y="970788"/>
                  </a:lnTo>
                  <a:lnTo>
                    <a:pt x="787908" y="0"/>
                  </a:lnTo>
                  <a:lnTo>
                    <a:pt x="0" y="0"/>
                  </a:lnTo>
                  <a:lnTo>
                    <a:pt x="0" y="9707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773172" y="1938629"/>
            <a:ext cx="807720" cy="729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65760" algn="l"/>
                <a:tab pos="79438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  <a:tabLst>
                <a:tab pos="260985" algn="l"/>
                <a:tab pos="79438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5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5KB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u="sng" sz="1400" spc="14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  </a:t>
            </a:r>
            <a:r>
              <a:rPr dirty="0" u="sng" sz="1400" spc="-1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100KB</a:t>
            </a:r>
            <a:r>
              <a:rPr dirty="0" u="sng" sz="1400" spc="5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 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509581" y="1951227"/>
            <a:ext cx="1346200" cy="1001394"/>
            <a:chOff x="3509581" y="1951227"/>
            <a:chExt cx="1346200" cy="1001394"/>
          </a:xfrm>
        </p:grpSpPr>
        <p:sp>
          <p:nvSpPr>
            <p:cNvPr id="14" name="object 14" descr=""/>
            <p:cNvSpPr/>
            <p:nvPr/>
          </p:nvSpPr>
          <p:spPr>
            <a:xfrm>
              <a:off x="3697224" y="1976627"/>
              <a:ext cx="0" cy="547370"/>
            </a:xfrm>
            <a:custGeom>
              <a:avLst/>
              <a:gdLst/>
              <a:ahLst/>
              <a:cxnLst/>
              <a:rect l="l" t="t" r="r" b="b"/>
              <a:pathLst>
                <a:path w="0" h="547369">
                  <a:moveTo>
                    <a:pt x="0" y="54711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697224" y="1951227"/>
              <a:ext cx="363220" cy="50800"/>
            </a:xfrm>
            <a:custGeom>
              <a:avLst/>
              <a:gdLst/>
              <a:ahLst/>
              <a:cxnLst/>
              <a:rect l="l" t="t" r="r" b="b"/>
              <a:pathLst>
                <a:path w="363220" h="50800">
                  <a:moveTo>
                    <a:pt x="286512" y="0"/>
                  </a:moveTo>
                  <a:lnTo>
                    <a:pt x="286512" y="50800"/>
                  </a:lnTo>
                  <a:lnTo>
                    <a:pt x="343662" y="31750"/>
                  </a:lnTo>
                  <a:lnTo>
                    <a:pt x="299212" y="31750"/>
                  </a:lnTo>
                  <a:lnTo>
                    <a:pt x="299212" y="19050"/>
                  </a:lnTo>
                  <a:lnTo>
                    <a:pt x="343662" y="19050"/>
                  </a:lnTo>
                  <a:lnTo>
                    <a:pt x="286512" y="0"/>
                  </a:lnTo>
                  <a:close/>
                </a:path>
                <a:path w="363220" h="50800">
                  <a:moveTo>
                    <a:pt x="286512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86512" y="31750"/>
                  </a:lnTo>
                  <a:lnTo>
                    <a:pt x="286512" y="19050"/>
                  </a:lnTo>
                  <a:close/>
                </a:path>
                <a:path w="363220" h="50800">
                  <a:moveTo>
                    <a:pt x="343662" y="19050"/>
                  </a:moveTo>
                  <a:lnTo>
                    <a:pt x="299212" y="19050"/>
                  </a:lnTo>
                  <a:lnTo>
                    <a:pt x="299212" y="31750"/>
                  </a:lnTo>
                  <a:lnTo>
                    <a:pt x="343662" y="31750"/>
                  </a:lnTo>
                  <a:lnTo>
                    <a:pt x="362712" y="25400"/>
                  </a:lnTo>
                  <a:lnTo>
                    <a:pt x="343662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514344" y="252984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 h="0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061460" y="1976627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39" h="970914">
                  <a:moveTo>
                    <a:pt x="789432" y="0"/>
                  </a:moveTo>
                  <a:lnTo>
                    <a:pt x="0" y="0"/>
                  </a:lnTo>
                  <a:lnTo>
                    <a:pt x="0" y="970788"/>
                  </a:lnTo>
                  <a:lnTo>
                    <a:pt x="789432" y="970788"/>
                  </a:lnTo>
                  <a:lnTo>
                    <a:pt x="78943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061460" y="1976627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39" h="970914">
                  <a:moveTo>
                    <a:pt x="0" y="970788"/>
                  </a:moveTo>
                  <a:lnTo>
                    <a:pt x="789432" y="970788"/>
                  </a:lnTo>
                  <a:lnTo>
                    <a:pt x="789432" y="0"/>
                  </a:lnTo>
                  <a:lnTo>
                    <a:pt x="0" y="0"/>
                  </a:lnTo>
                  <a:lnTo>
                    <a:pt x="0" y="9707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048759" y="1938629"/>
            <a:ext cx="808990" cy="729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67030" algn="l"/>
                <a:tab pos="7956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  <a:tabLst>
                <a:tab pos="209550" algn="l"/>
                <a:tab pos="7956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20KB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209550" algn="l"/>
                <a:tab pos="7956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20KB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785169" y="1951227"/>
            <a:ext cx="1349375" cy="1001394"/>
            <a:chOff x="4785169" y="1951227"/>
            <a:chExt cx="1349375" cy="1001394"/>
          </a:xfrm>
        </p:grpSpPr>
        <p:sp>
          <p:nvSpPr>
            <p:cNvPr id="21" name="object 21" descr=""/>
            <p:cNvSpPr/>
            <p:nvPr/>
          </p:nvSpPr>
          <p:spPr>
            <a:xfrm>
              <a:off x="4972812" y="1976627"/>
              <a:ext cx="0" cy="547370"/>
            </a:xfrm>
            <a:custGeom>
              <a:avLst/>
              <a:gdLst/>
              <a:ahLst/>
              <a:cxnLst/>
              <a:rect l="l" t="t" r="r" b="b"/>
              <a:pathLst>
                <a:path w="0" h="547369">
                  <a:moveTo>
                    <a:pt x="0" y="54711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972812" y="1951227"/>
              <a:ext cx="364490" cy="50800"/>
            </a:xfrm>
            <a:custGeom>
              <a:avLst/>
              <a:gdLst/>
              <a:ahLst/>
              <a:cxnLst/>
              <a:rect l="l" t="t" r="r" b="b"/>
              <a:pathLst>
                <a:path w="364489" h="50800">
                  <a:moveTo>
                    <a:pt x="288036" y="0"/>
                  </a:moveTo>
                  <a:lnTo>
                    <a:pt x="288036" y="50800"/>
                  </a:lnTo>
                  <a:lnTo>
                    <a:pt x="345186" y="31750"/>
                  </a:lnTo>
                  <a:lnTo>
                    <a:pt x="300736" y="31750"/>
                  </a:lnTo>
                  <a:lnTo>
                    <a:pt x="300736" y="19050"/>
                  </a:lnTo>
                  <a:lnTo>
                    <a:pt x="345186" y="19050"/>
                  </a:lnTo>
                  <a:lnTo>
                    <a:pt x="288036" y="0"/>
                  </a:lnTo>
                  <a:close/>
                </a:path>
                <a:path w="364489" h="50800">
                  <a:moveTo>
                    <a:pt x="288036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88036" y="31750"/>
                  </a:lnTo>
                  <a:lnTo>
                    <a:pt x="288036" y="19050"/>
                  </a:lnTo>
                  <a:close/>
                </a:path>
                <a:path w="364489" h="50800">
                  <a:moveTo>
                    <a:pt x="345186" y="19050"/>
                  </a:moveTo>
                  <a:lnTo>
                    <a:pt x="300736" y="19050"/>
                  </a:lnTo>
                  <a:lnTo>
                    <a:pt x="300736" y="31750"/>
                  </a:lnTo>
                  <a:lnTo>
                    <a:pt x="345186" y="31750"/>
                  </a:lnTo>
                  <a:lnTo>
                    <a:pt x="364236" y="25400"/>
                  </a:lnTo>
                  <a:lnTo>
                    <a:pt x="345186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789932" y="252984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 h="0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40096" y="1976627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39" h="970914">
                  <a:moveTo>
                    <a:pt x="789431" y="0"/>
                  </a:moveTo>
                  <a:lnTo>
                    <a:pt x="0" y="0"/>
                  </a:lnTo>
                  <a:lnTo>
                    <a:pt x="0" y="970788"/>
                  </a:lnTo>
                  <a:lnTo>
                    <a:pt x="789431" y="970788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340096" y="1976627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39" h="970914">
                  <a:moveTo>
                    <a:pt x="0" y="970788"/>
                  </a:moveTo>
                  <a:lnTo>
                    <a:pt x="789431" y="970788"/>
                  </a:lnTo>
                  <a:lnTo>
                    <a:pt x="789431" y="0"/>
                  </a:lnTo>
                  <a:lnTo>
                    <a:pt x="0" y="0"/>
                  </a:lnTo>
                  <a:lnTo>
                    <a:pt x="0" y="9707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327396" y="1938629"/>
            <a:ext cx="807720" cy="729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66395" algn="l"/>
                <a:tab pos="79438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  <a:tabLst>
                <a:tab pos="209550" algn="l"/>
                <a:tab pos="79438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30KB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u="sng" sz="1400" spc="145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  </a:t>
            </a:r>
            <a:r>
              <a:rPr dirty="0" u="sng" sz="1400" spc="-1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210KB</a:t>
            </a:r>
            <a:r>
              <a:rPr dirty="0" u="sng" sz="1400" spc="5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 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063805" y="1951227"/>
            <a:ext cx="1348105" cy="999490"/>
            <a:chOff x="6063805" y="1951227"/>
            <a:chExt cx="1348105" cy="999490"/>
          </a:xfrm>
        </p:grpSpPr>
        <p:sp>
          <p:nvSpPr>
            <p:cNvPr id="28" name="object 28" descr=""/>
            <p:cNvSpPr/>
            <p:nvPr/>
          </p:nvSpPr>
          <p:spPr>
            <a:xfrm>
              <a:off x="6251447" y="1976627"/>
              <a:ext cx="0" cy="547370"/>
            </a:xfrm>
            <a:custGeom>
              <a:avLst/>
              <a:gdLst/>
              <a:ahLst/>
              <a:cxnLst/>
              <a:rect l="l" t="t" r="r" b="b"/>
              <a:pathLst>
                <a:path w="0" h="547369">
                  <a:moveTo>
                    <a:pt x="0" y="54711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251447" y="1951227"/>
              <a:ext cx="363220" cy="50800"/>
            </a:xfrm>
            <a:custGeom>
              <a:avLst/>
              <a:gdLst/>
              <a:ahLst/>
              <a:cxnLst/>
              <a:rect l="l" t="t" r="r" b="b"/>
              <a:pathLst>
                <a:path w="363220" h="50800">
                  <a:moveTo>
                    <a:pt x="286511" y="0"/>
                  </a:moveTo>
                  <a:lnTo>
                    <a:pt x="286511" y="50800"/>
                  </a:lnTo>
                  <a:lnTo>
                    <a:pt x="343661" y="31750"/>
                  </a:lnTo>
                  <a:lnTo>
                    <a:pt x="299211" y="31750"/>
                  </a:lnTo>
                  <a:lnTo>
                    <a:pt x="299211" y="19050"/>
                  </a:lnTo>
                  <a:lnTo>
                    <a:pt x="343661" y="19050"/>
                  </a:lnTo>
                  <a:lnTo>
                    <a:pt x="286511" y="0"/>
                  </a:lnTo>
                  <a:close/>
                </a:path>
                <a:path w="363220" h="50800">
                  <a:moveTo>
                    <a:pt x="286511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86511" y="31750"/>
                  </a:lnTo>
                  <a:lnTo>
                    <a:pt x="286511" y="19050"/>
                  </a:lnTo>
                  <a:close/>
                </a:path>
                <a:path w="363220" h="50800">
                  <a:moveTo>
                    <a:pt x="343661" y="19050"/>
                  </a:moveTo>
                  <a:lnTo>
                    <a:pt x="299211" y="19050"/>
                  </a:lnTo>
                  <a:lnTo>
                    <a:pt x="299211" y="31750"/>
                  </a:lnTo>
                  <a:lnTo>
                    <a:pt x="343661" y="31750"/>
                  </a:lnTo>
                  <a:lnTo>
                    <a:pt x="362711" y="25400"/>
                  </a:lnTo>
                  <a:lnTo>
                    <a:pt x="343661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068567" y="252984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 h="0">
                  <a:moveTo>
                    <a:pt x="0" y="0"/>
                  </a:moveTo>
                  <a:lnTo>
                    <a:pt x="18288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617207" y="1975103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40" h="970914">
                  <a:moveTo>
                    <a:pt x="789431" y="0"/>
                  </a:moveTo>
                  <a:lnTo>
                    <a:pt x="0" y="0"/>
                  </a:lnTo>
                  <a:lnTo>
                    <a:pt x="0" y="970788"/>
                  </a:lnTo>
                  <a:lnTo>
                    <a:pt x="789431" y="970788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617207" y="1975103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40" h="970914">
                  <a:moveTo>
                    <a:pt x="0" y="970788"/>
                  </a:moveTo>
                  <a:lnTo>
                    <a:pt x="789431" y="970788"/>
                  </a:lnTo>
                  <a:lnTo>
                    <a:pt x="789431" y="0"/>
                  </a:lnTo>
                  <a:lnTo>
                    <a:pt x="0" y="0"/>
                  </a:lnTo>
                  <a:lnTo>
                    <a:pt x="0" y="9707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617207" y="1975104"/>
            <a:ext cx="789940" cy="970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45"/>
              </a:lnSpc>
              <a:tabLst>
                <a:tab pos="354965" algn="l"/>
                <a:tab pos="7829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tabLst>
                <a:tab pos="197485" algn="l"/>
                <a:tab pos="7829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46KB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tabLst>
                <a:tab pos="302895" algn="l"/>
                <a:tab pos="7829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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338327" y="211836"/>
            <a:ext cx="2597785" cy="787400"/>
            <a:chOff x="338327" y="211836"/>
            <a:chExt cx="2597785" cy="787400"/>
          </a:xfrm>
        </p:grpSpPr>
        <p:pic>
          <p:nvPicPr>
            <p:cNvPr id="35" name="object 3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1177290" cy="78714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511" y="211836"/>
              <a:ext cx="1177289" cy="78714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5" y="211836"/>
              <a:ext cx="1177290" cy="787145"/>
            </a:xfrm>
            <a:prstGeom prst="rect">
              <a:avLst/>
            </a:prstGeom>
          </p:spPr>
        </p:pic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21564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>
                <a:solidFill>
                  <a:srgbClr val="1F517B"/>
                </a:solidFill>
              </a:rPr>
              <a:t>最</a:t>
            </a:r>
            <a:r>
              <a:rPr dirty="0" spc="-35">
                <a:solidFill>
                  <a:srgbClr val="1F517B"/>
                </a:solidFill>
              </a:rPr>
              <a:t>佳</a:t>
            </a:r>
            <a:r>
              <a:rPr dirty="0" spc="-35">
                <a:solidFill>
                  <a:srgbClr val="1F517B"/>
                </a:solidFill>
              </a:rPr>
              <a:t>适</a:t>
            </a:r>
            <a:r>
              <a:rPr dirty="0" spc="-35">
                <a:solidFill>
                  <a:srgbClr val="1F517B"/>
                </a:solidFill>
              </a:rPr>
              <a:t>应</a:t>
            </a:r>
            <a:r>
              <a:rPr dirty="0" spc="-35">
                <a:solidFill>
                  <a:srgbClr val="1F517B"/>
                </a:solidFill>
              </a:rPr>
              <a:t>算</a:t>
            </a:r>
            <a:r>
              <a:rPr dirty="0" spc="-50">
                <a:solidFill>
                  <a:srgbClr val="1F517B"/>
                </a:solidFill>
              </a:rPr>
              <a:t>法</a:t>
            </a:r>
          </a:p>
        </p:txBody>
      </p:sp>
      <p:grpSp>
        <p:nvGrpSpPr>
          <p:cNvPr id="39" name="object 39" descr=""/>
          <p:cNvGrpSpPr/>
          <p:nvPr/>
        </p:nvGrpSpPr>
        <p:grpSpPr>
          <a:xfrm>
            <a:off x="9218485" y="1874329"/>
            <a:ext cx="1528445" cy="3048635"/>
            <a:chOff x="9218485" y="1874329"/>
            <a:chExt cx="1528445" cy="3048635"/>
          </a:xfrm>
        </p:grpSpPr>
        <p:sp>
          <p:nvSpPr>
            <p:cNvPr id="40" name="object 40" descr=""/>
            <p:cNvSpPr/>
            <p:nvPr/>
          </p:nvSpPr>
          <p:spPr>
            <a:xfrm>
              <a:off x="9223247" y="1879092"/>
              <a:ext cx="1513840" cy="3039110"/>
            </a:xfrm>
            <a:custGeom>
              <a:avLst/>
              <a:gdLst/>
              <a:ahLst/>
              <a:cxnLst/>
              <a:rect l="l" t="t" r="r" b="b"/>
              <a:pathLst>
                <a:path w="1513840" h="3039110">
                  <a:moveTo>
                    <a:pt x="0" y="3038855"/>
                  </a:moveTo>
                  <a:lnTo>
                    <a:pt x="1513331" y="3038855"/>
                  </a:lnTo>
                  <a:lnTo>
                    <a:pt x="1513331" y="0"/>
                  </a:lnTo>
                  <a:lnTo>
                    <a:pt x="0" y="0"/>
                  </a:lnTo>
                  <a:lnTo>
                    <a:pt x="0" y="30388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230867" y="2247138"/>
              <a:ext cx="1513840" cy="0"/>
            </a:xfrm>
            <a:custGeom>
              <a:avLst/>
              <a:gdLst/>
              <a:ahLst/>
              <a:cxnLst/>
              <a:rect l="l" t="t" r="r" b="b"/>
              <a:pathLst>
                <a:path w="1513840" h="0">
                  <a:moveTo>
                    <a:pt x="0" y="0"/>
                  </a:moveTo>
                  <a:lnTo>
                    <a:pt x="151333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9223247" y="3953255"/>
            <a:ext cx="1513840" cy="3721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8671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9230868" y="2547366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 h="0">
                <a:moveTo>
                  <a:pt x="0" y="0"/>
                </a:moveTo>
                <a:lnTo>
                  <a:pt x="15133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9223247" y="2545079"/>
            <a:ext cx="1513840" cy="3460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3972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9230868" y="3655314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 h="0">
                <a:moveTo>
                  <a:pt x="0" y="0"/>
                </a:moveTo>
                <a:lnTo>
                  <a:pt x="15133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9223247" y="3296411"/>
            <a:ext cx="1513840" cy="3613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9209" rIns="0" bIns="0" rtlCol="0" vert="horz">
            <a:spAutoFit/>
          </a:bodyPr>
          <a:lstStyle/>
          <a:p>
            <a:pPr marL="370840">
              <a:lnSpc>
                <a:spcPct val="100000"/>
              </a:lnSpc>
              <a:spcBef>
                <a:spcPts val="229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9210865" y="2244661"/>
            <a:ext cx="1536065" cy="2080895"/>
            <a:chOff x="9210865" y="2244661"/>
            <a:chExt cx="1536065" cy="2080895"/>
          </a:xfrm>
        </p:grpSpPr>
        <p:sp>
          <p:nvSpPr>
            <p:cNvPr id="48" name="object 48" descr=""/>
            <p:cNvSpPr/>
            <p:nvPr/>
          </p:nvSpPr>
          <p:spPr>
            <a:xfrm>
              <a:off x="9230868" y="3955541"/>
              <a:ext cx="1513840" cy="367665"/>
            </a:xfrm>
            <a:custGeom>
              <a:avLst/>
              <a:gdLst/>
              <a:ahLst/>
              <a:cxnLst/>
              <a:rect l="l" t="t" r="r" b="b"/>
              <a:pathLst>
                <a:path w="1513840" h="367664">
                  <a:moveTo>
                    <a:pt x="0" y="0"/>
                  </a:moveTo>
                  <a:lnTo>
                    <a:pt x="1513331" y="0"/>
                  </a:lnTo>
                </a:path>
                <a:path w="1513840" h="367664">
                  <a:moveTo>
                    <a:pt x="0" y="367283"/>
                  </a:moveTo>
                  <a:lnTo>
                    <a:pt x="1513331" y="36728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215628" y="2249423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1519427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1519427" y="295655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215628" y="2249423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0" y="295655"/>
                  </a:moveTo>
                  <a:lnTo>
                    <a:pt x="1519427" y="295655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9215628" y="2246122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9210865" y="3652837"/>
            <a:ext cx="1529080" cy="305435"/>
            <a:chOff x="9210865" y="3652837"/>
            <a:chExt cx="1529080" cy="305435"/>
          </a:xfrm>
        </p:grpSpPr>
        <p:sp>
          <p:nvSpPr>
            <p:cNvPr id="53" name="object 53" descr=""/>
            <p:cNvSpPr/>
            <p:nvPr/>
          </p:nvSpPr>
          <p:spPr>
            <a:xfrm>
              <a:off x="9215628" y="3657600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1519427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1519427" y="295656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9215628" y="3657600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0" y="295656"/>
                  </a:moveTo>
                  <a:lnTo>
                    <a:pt x="1519427" y="295656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9215628" y="3640328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3975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9210865" y="4320349"/>
            <a:ext cx="1529080" cy="602615"/>
            <a:chOff x="9210865" y="4320349"/>
            <a:chExt cx="1529080" cy="602615"/>
          </a:xfrm>
        </p:grpSpPr>
        <p:sp>
          <p:nvSpPr>
            <p:cNvPr id="57" name="object 57" descr=""/>
            <p:cNvSpPr/>
            <p:nvPr/>
          </p:nvSpPr>
          <p:spPr>
            <a:xfrm>
              <a:off x="9215628" y="4325111"/>
              <a:ext cx="1519555" cy="593090"/>
            </a:xfrm>
            <a:custGeom>
              <a:avLst/>
              <a:gdLst/>
              <a:ahLst/>
              <a:cxnLst/>
              <a:rect l="l" t="t" r="r" b="b"/>
              <a:pathLst>
                <a:path w="1519554" h="593089">
                  <a:moveTo>
                    <a:pt x="1519427" y="0"/>
                  </a:moveTo>
                  <a:lnTo>
                    <a:pt x="0" y="0"/>
                  </a:lnTo>
                  <a:lnTo>
                    <a:pt x="0" y="592836"/>
                  </a:lnTo>
                  <a:lnTo>
                    <a:pt x="1519427" y="592836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9215628" y="4325111"/>
              <a:ext cx="1519555" cy="593090"/>
            </a:xfrm>
            <a:custGeom>
              <a:avLst/>
              <a:gdLst/>
              <a:ahLst/>
              <a:cxnLst/>
              <a:rect l="l" t="t" r="r" b="b"/>
              <a:pathLst>
                <a:path w="1519554" h="593089">
                  <a:moveTo>
                    <a:pt x="0" y="592836"/>
                  </a:moveTo>
                  <a:lnTo>
                    <a:pt x="1519427" y="592836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592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9215628" y="4498924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46KB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9218676" y="2886455"/>
            <a:ext cx="1521460" cy="414655"/>
            <a:chOff x="9218676" y="2886455"/>
            <a:chExt cx="1521460" cy="414655"/>
          </a:xfrm>
        </p:grpSpPr>
        <p:sp>
          <p:nvSpPr>
            <p:cNvPr id="61" name="object 61" descr=""/>
            <p:cNvSpPr/>
            <p:nvPr/>
          </p:nvSpPr>
          <p:spPr>
            <a:xfrm>
              <a:off x="9223248" y="2888741"/>
              <a:ext cx="1513840" cy="0"/>
            </a:xfrm>
            <a:custGeom>
              <a:avLst/>
              <a:gdLst/>
              <a:ahLst/>
              <a:cxnLst/>
              <a:rect l="l" t="t" r="r" b="b"/>
              <a:pathLst>
                <a:path w="1513840" h="0">
                  <a:moveTo>
                    <a:pt x="0" y="0"/>
                  </a:moveTo>
                  <a:lnTo>
                    <a:pt x="151333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9223248" y="2891027"/>
              <a:ext cx="1511935" cy="405765"/>
            </a:xfrm>
            <a:custGeom>
              <a:avLst/>
              <a:gdLst/>
              <a:ahLst/>
              <a:cxnLst/>
              <a:rect l="l" t="t" r="r" b="b"/>
              <a:pathLst>
                <a:path w="1511934" h="405764">
                  <a:moveTo>
                    <a:pt x="1511807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511807" y="405384"/>
                  </a:lnTo>
                  <a:lnTo>
                    <a:pt x="151180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223248" y="2891027"/>
              <a:ext cx="1511935" cy="405765"/>
            </a:xfrm>
            <a:custGeom>
              <a:avLst/>
              <a:gdLst/>
              <a:ahLst/>
              <a:cxnLst/>
              <a:rect l="l" t="t" r="r" b="b"/>
              <a:pathLst>
                <a:path w="1511934" h="405764">
                  <a:moveTo>
                    <a:pt x="0" y="405384"/>
                  </a:moveTo>
                  <a:lnTo>
                    <a:pt x="1511807" y="405384"/>
                  </a:lnTo>
                  <a:lnTo>
                    <a:pt x="1511807" y="0"/>
                  </a:lnTo>
                  <a:lnTo>
                    <a:pt x="0" y="0"/>
                  </a:lnTo>
                  <a:lnTo>
                    <a:pt x="0" y="405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8625078" y="1645685"/>
            <a:ext cx="518795" cy="70294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844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521065" y="271101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100KB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9215628" y="2951225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1484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521065" y="3495802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160KB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536685" y="415754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210KB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316594" y="4794326"/>
            <a:ext cx="844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256KB-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9223247" y="1879092"/>
            <a:ext cx="1513840" cy="3708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130175">
              <a:lnSpc>
                <a:spcPts val="2195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18691" y="3516248"/>
            <a:ext cx="2548890" cy="1433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9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A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18KB</a:t>
            </a:r>
            <a:endParaRPr sz="22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1585"/>
              </a:spcBef>
              <a:buSzPct val="95454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B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25KB</a:t>
            </a:r>
            <a:endParaRPr sz="22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C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18691" y="5125973"/>
            <a:ext cx="50476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合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135189" y="1804225"/>
            <a:ext cx="799465" cy="266065"/>
            <a:chOff x="1135189" y="1804225"/>
            <a:chExt cx="799465" cy="266065"/>
          </a:xfrm>
        </p:grpSpPr>
        <p:sp>
          <p:nvSpPr>
            <p:cNvPr id="5" name="object 5" descr=""/>
            <p:cNvSpPr/>
            <p:nvPr/>
          </p:nvSpPr>
          <p:spPr>
            <a:xfrm>
              <a:off x="1139952" y="1808988"/>
              <a:ext cx="789940" cy="256540"/>
            </a:xfrm>
            <a:custGeom>
              <a:avLst/>
              <a:gdLst/>
              <a:ahLst/>
              <a:cxnLst/>
              <a:rect l="l" t="t" r="r" b="b"/>
              <a:pathLst>
                <a:path w="789939" h="256539">
                  <a:moveTo>
                    <a:pt x="789432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789432" y="256032"/>
                  </a:lnTo>
                  <a:lnTo>
                    <a:pt x="78943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39952" y="1808988"/>
              <a:ext cx="789940" cy="256540"/>
            </a:xfrm>
            <a:custGeom>
              <a:avLst/>
              <a:gdLst/>
              <a:ahLst/>
              <a:cxnLst/>
              <a:rect l="l" t="t" r="r" b="b"/>
              <a:pathLst>
                <a:path w="789939" h="256539">
                  <a:moveTo>
                    <a:pt x="0" y="256032"/>
                  </a:moveTo>
                  <a:lnTo>
                    <a:pt x="789432" y="256032"/>
                  </a:lnTo>
                  <a:lnTo>
                    <a:pt x="789432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39952" y="1808988"/>
            <a:ext cx="78994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9230">
              <a:lnSpc>
                <a:spcPts val="1655"/>
              </a:lnSpc>
            </a:pPr>
            <a:r>
              <a:rPr dirty="0" sz="1400" spc="-10">
                <a:solidFill>
                  <a:srgbClr val="1F517B"/>
                </a:solidFill>
                <a:latin typeface="微软雅黑"/>
                <a:cs typeface="微软雅黑"/>
              </a:rPr>
              <a:t>210KB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929383" y="1885695"/>
            <a:ext cx="1460500" cy="1001394"/>
            <a:chOff x="1929383" y="1885695"/>
            <a:chExt cx="1460500" cy="1001394"/>
          </a:xfrm>
        </p:grpSpPr>
        <p:sp>
          <p:nvSpPr>
            <p:cNvPr id="9" name="object 9" descr=""/>
            <p:cNvSpPr/>
            <p:nvPr/>
          </p:nvSpPr>
          <p:spPr>
            <a:xfrm>
              <a:off x="1929383" y="1885695"/>
              <a:ext cx="666115" cy="50800"/>
            </a:xfrm>
            <a:custGeom>
              <a:avLst/>
              <a:gdLst/>
              <a:ahLst/>
              <a:cxnLst/>
              <a:rect l="l" t="t" r="r" b="b"/>
              <a:pathLst>
                <a:path w="666114" h="50800">
                  <a:moveTo>
                    <a:pt x="589788" y="0"/>
                  </a:moveTo>
                  <a:lnTo>
                    <a:pt x="589788" y="50800"/>
                  </a:lnTo>
                  <a:lnTo>
                    <a:pt x="646938" y="31750"/>
                  </a:lnTo>
                  <a:lnTo>
                    <a:pt x="602488" y="31750"/>
                  </a:lnTo>
                  <a:lnTo>
                    <a:pt x="602488" y="19050"/>
                  </a:lnTo>
                  <a:lnTo>
                    <a:pt x="646938" y="19050"/>
                  </a:lnTo>
                  <a:lnTo>
                    <a:pt x="589788" y="0"/>
                  </a:lnTo>
                  <a:close/>
                </a:path>
                <a:path w="666114" h="50800">
                  <a:moveTo>
                    <a:pt x="589788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589788" y="31750"/>
                  </a:lnTo>
                  <a:lnTo>
                    <a:pt x="589788" y="19050"/>
                  </a:lnTo>
                  <a:close/>
                </a:path>
                <a:path w="666114" h="50800">
                  <a:moveTo>
                    <a:pt x="646938" y="19050"/>
                  </a:moveTo>
                  <a:lnTo>
                    <a:pt x="602488" y="19050"/>
                  </a:lnTo>
                  <a:lnTo>
                    <a:pt x="602488" y="31750"/>
                  </a:lnTo>
                  <a:lnTo>
                    <a:pt x="646938" y="31750"/>
                  </a:lnTo>
                  <a:lnTo>
                    <a:pt x="665988" y="25400"/>
                  </a:lnTo>
                  <a:lnTo>
                    <a:pt x="646938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595371" y="1911095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39" h="970914">
                  <a:moveTo>
                    <a:pt x="789431" y="0"/>
                  </a:moveTo>
                  <a:lnTo>
                    <a:pt x="0" y="0"/>
                  </a:lnTo>
                  <a:lnTo>
                    <a:pt x="0" y="970788"/>
                  </a:lnTo>
                  <a:lnTo>
                    <a:pt x="789431" y="970788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595371" y="1911095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39" h="970914">
                  <a:moveTo>
                    <a:pt x="0" y="970788"/>
                  </a:moveTo>
                  <a:lnTo>
                    <a:pt x="789431" y="970788"/>
                  </a:lnTo>
                  <a:lnTo>
                    <a:pt x="789431" y="0"/>
                  </a:lnTo>
                  <a:lnTo>
                    <a:pt x="0" y="0"/>
                  </a:lnTo>
                  <a:lnTo>
                    <a:pt x="0" y="9707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82672" y="1873097"/>
            <a:ext cx="808990" cy="729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  <a:tabLst>
                <a:tab pos="353695" algn="l"/>
                <a:tab pos="7829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  <a:tabLst>
                <a:tab pos="196850" algn="l"/>
                <a:tab pos="7829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46KB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algn="ctr" marL="45085">
              <a:lnSpc>
                <a:spcPct val="100000"/>
              </a:lnSpc>
              <a:spcBef>
                <a:spcPts val="165"/>
              </a:spcBef>
            </a:pPr>
            <a:r>
              <a:rPr dirty="0" sz="14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590609" y="1885695"/>
            <a:ext cx="2074545" cy="1001394"/>
            <a:chOff x="2590609" y="1885695"/>
            <a:chExt cx="2074545" cy="1001394"/>
          </a:xfrm>
        </p:grpSpPr>
        <p:sp>
          <p:nvSpPr>
            <p:cNvPr id="14" name="object 14" descr=""/>
            <p:cNvSpPr/>
            <p:nvPr/>
          </p:nvSpPr>
          <p:spPr>
            <a:xfrm>
              <a:off x="2595372" y="1911095"/>
              <a:ext cx="911860" cy="713740"/>
            </a:xfrm>
            <a:custGeom>
              <a:avLst/>
              <a:gdLst/>
              <a:ahLst/>
              <a:cxnLst/>
              <a:rect l="l" t="t" r="r" b="b"/>
              <a:pathLst>
                <a:path w="911860" h="713739">
                  <a:moveTo>
                    <a:pt x="0" y="713231"/>
                  </a:moveTo>
                  <a:lnTo>
                    <a:pt x="783336" y="713231"/>
                  </a:lnTo>
                </a:path>
                <a:path w="911860" h="713739">
                  <a:moveTo>
                    <a:pt x="911351" y="547115"/>
                  </a:moveTo>
                  <a:lnTo>
                    <a:pt x="91135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506724" y="1885695"/>
              <a:ext cx="364490" cy="50800"/>
            </a:xfrm>
            <a:custGeom>
              <a:avLst/>
              <a:gdLst/>
              <a:ahLst/>
              <a:cxnLst/>
              <a:rect l="l" t="t" r="r" b="b"/>
              <a:pathLst>
                <a:path w="364489" h="50800">
                  <a:moveTo>
                    <a:pt x="288036" y="0"/>
                  </a:moveTo>
                  <a:lnTo>
                    <a:pt x="288036" y="50800"/>
                  </a:lnTo>
                  <a:lnTo>
                    <a:pt x="345186" y="31750"/>
                  </a:lnTo>
                  <a:lnTo>
                    <a:pt x="300736" y="31750"/>
                  </a:lnTo>
                  <a:lnTo>
                    <a:pt x="300736" y="19050"/>
                  </a:lnTo>
                  <a:lnTo>
                    <a:pt x="345186" y="19050"/>
                  </a:lnTo>
                  <a:lnTo>
                    <a:pt x="288036" y="0"/>
                  </a:lnTo>
                  <a:close/>
                </a:path>
                <a:path w="364489" h="50800">
                  <a:moveTo>
                    <a:pt x="288036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88036" y="31750"/>
                  </a:lnTo>
                  <a:lnTo>
                    <a:pt x="288036" y="19050"/>
                  </a:lnTo>
                  <a:close/>
                </a:path>
                <a:path w="364489" h="50800">
                  <a:moveTo>
                    <a:pt x="345186" y="19050"/>
                  </a:moveTo>
                  <a:lnTo>
                    <a:pt x="300736" y="19050"/>
                  </a:lnTo>
                  <a:lnTo>
                    <a:pt x="300736" y="31750"/>
                  </a:lnTo>
                  <a:lnTo>
                    <a:pt x="345186" y="31750"/>
                  </a:lnTo>
                  <a:lnTo>
                    <a:pt x="364236" y="25400"/>
                  </a:lnTo>
                  <a:lnTo>
                    <a:pt x="345186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323844" y="2464307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 h="0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872483" y="1911095"/>
              <a:ext cx="788035" cy="970915"/>
            </a:xfrm>
            <a:custGeom>
              <a:avLst/>
              <a:gdLst/>
              <a:ahLst/>
              <a:cxnLst/>
              <a:rect l="l" t="t" r="r" b="b"/>
              <a:pathLst>
                <a:path w="788035" h="970914">
                  <a:moveTo>
                    <a:pt x="787908" y="0"/>
                  </a:moveTo>
                  <a:lnTo>
                    <a:pt x="0" y="0"/>
                  </a:lnTo>
                  <a:lnTo>
                    <a:pt x="0" y="970788"/>
                  </a:lnTo>
                  <a:lnTo>
                    <a:pt x="787908" y="970788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872483" y="1911095"/>
              <a:ext cx="788035" cy="970915"/>
            </a:xfrm>
            <a:custGeom>
              <a:avLst/>
              <a:gdLst/>
              <a:ahLst/>
              <a:cxnLst/>
              <a:rect l="l" t="t" r="r" b="b"/>
              <a:pathLst>
                <a:path w="788035" h="970914">
                  <a:moveTo>
                    <a:pt x="0" y="970788"/>
                  </a:moveTo>
                  <a:lnTo>
                    <a:pt x="787908" y="970788"/>
                  </a:lnTo>
                  <a:lnTo>
                    <a:pt x="787908" y="0"/>
                  </a:lnTo>
                  <a:lnTo>
                    <a:pt x="0" y="0"/>
                  </a:lnTo>
                  <a:lnTo>
                    <a:pt x="0" y="9707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859784" y="1873097"/>
            <a:ext cx="807720" cy="729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  <a:tabLst>
                <a:tab pos="353060" algn="l"/>
                <a:tab pos="78168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  <a:tabLst>
                <a:tab pos="196215" algn="l"/>
                <a:tab pos="78168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30KB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algn="ctr" marL="43815">
              <a:lnSpc>
                <a:spcPct val="100000"/>
              </a:lnSpc>
              <a:spcBef>
                <a:spcPts val="165"/>
              </a:spcBef>
            </a:pPr>
            <a:r>
              <a:rPr dirty="0" sz="1400" spc="-10">
                <a:solidFill>
                  <a:srgbClr val="1F517B"/>
                </a:solidFill>
                <a:latin typeface="微软雅黑"/>
                <a:cs typeface="微软雅黑"/>
              </a:rPr>
              <a:t>100KB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867721" y="1885695"/>
            <a:ext cx="2076450" cy="1001394"/>
            <a:chOff x="3867721" y="1885695"/>
            <a:chExt cx="2076450" cy="1001394"/>
          </a:xfrm>
        </p:grpSpPr>
        <p:sp>
          <p:nvSpPr>
            <p:cNvPr id="21" name="object 21" descr=""/>
            <p:cNvSpPr/>
            <p:nvPr/>
          </p:nvSpPr>
          <p:spPr>
            <a:xfrm>
              <a:off x="3872484" y="1911095"/>
              <a:ext cx="909955" cy="713740"/>
            </a:xfrm>
            <a:custGeom>
              <a:avLst/>
              <a:gdLst/>
              <a:ahLst/>
              <a:cxnLst/>
              <a:rect l="l" t="t" r="r" b="b"/>
              <a:pathLst>
                <a:path w="909954" h="713739">
                  <a:moveTo>
                    <a:pt x="0" y="713231"/>
                  </a:moveTo>
                  <a:lnTo>
                    <a:pt x="781812" y="713231"/>
                  </a:lnTo>
                </a:path>
                <a:path w="909954" h="713739">
                  <a:moveTo>
                    <a:pt x="909827" y="547115"/>
                  </a:moveTo>
                  <a:lnTo>
                    <a:pt x="90982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782312" y="1885695"/>
              <a:ext cx="364490" cy="50800"/>
            </a:xfrm>
            <a:custGeom>
              <a:avLst/>
              <a:gdLst/>
              <a:ahLst/>
              <a:cxnLst/>
              <a:rect l="l" t="t" r="r" b="b"/>
              <a:pathLst>
                <a:path w="364489" h="50800">
                  <a:moveTo>
                    <a:pt x="288036" y="0"/>
                  </a:moveTo>
                  <a:lnTo>
                    <a:pt x="288036" y="50800"/>
                  </a:lnTo>
                  <a:lnTo>
                    <a:pt x="345186" y="31750"/>
                  </a:lnTo>
                  <a:lnTo>
                    <a:pt x="300736" y="31750"/>
                  </a:lnTo>
                  <a:lnTo>
                    <a:pt x="300736" y="19050"/>
                  </a:lnTo>
                  <a:lnTo>
                    <a:pt x="345186" y="19050"/>
                  </a:lnTo>
                  <a:lnTo>
                    <a:pt x="288036" y="0"/>
                  </a:lnTo>
                  <a:close/>
                </a:path>
                <a:path w="364489" h="50800">
                  <a:moveTo>
                    <a:pt x="288036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88036" y="31750"/>
                  </a:lnTo>
                  <a:lnTo>
                    <a:pt x="288036" y="19050"/>
                  </a:lnTo>
                  <a:close/>
                </a:path>
                <a:path w="364489" h="50800">
                  <a:moveTo>
                    <a:pt x="345186" y="19050"/>
                  </a:moveTo>
                  <a:lnTo>
                    <a:pt x="300736" y="19050"/>
                  </a:lnTo>
                  <a:lnTo>
                    <a:pt x="300736" y="31750"/>
                  </a:lnTo>
                  <a:lnTo>
                    <a:pt x="345186" y="31750"/>
                  </a:lnTo>
                  <a:lnTo>
                    <a:pt x="364236" y="25400"/>
                  </a:lnTo>
                  <a:lnTo>
                    <a:pt x="345186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00956" y="2464307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 h="0">
                  <a:moveTo>
                    <a:pt x="0" y="0"/>
                  </a:moveTo>
                  <a:lnTo>
                    <a:pt x="18135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149596" y="1911095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39" h="970914">
                  <a:moveTo>
                    <a:pt x="789431" y="0"/>
                  </a:moveTo>
                  <a:lnTo>
                    <a:pt x="0" y="0"/>
                  </a:lnTo>
                  <a:lnTo>
                    <a:pt x="0" y="970788"/>
                  </a:lnTo>
                  <a:lnTo>
                    <a:pt x="789431" y="970788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149596" y="1911095"/>
              <a:ext cx="789940" cy="970915"/>
            </a:xfrm>
            <a:custGeom>
              <a:avLst/>
              <a:gdLst/>
              <a:ahLst/>
              <a:cxnLst/>
              <a:rect l="l" t="t" r="r" b="b"/>
              <a:pathLst>
                <a:path w="789939" h="970914">
                  <a:moveTo>
                    <a:pt x="0" y="970788"/>
                  </a:moveTo>
                  <a:lnTo>
                    <a:pt x="789431" y="970788"/>
                  </a:lnTo>
                  <a:lnTo>
                    <a:pt x="789431" y="0"/>
                  </a:lnTo>
                  <a:lnTo>
                    <a:pt x="0" y="0"/>
                  </a:lnTo>
                  <a:lnTo>
                    <a:pt x="0" y="9707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136896" y="1873097"/>
            <a:ext cx="808990" cy="729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  <a:tabLst>
                <a:tab pos="354330" algn="l"/>
                <a:tab pos="7829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  <a:tabLst>
                <a:tab pos="196850" algn="l"/>
                <a:tab pos="78295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20KB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algn="ctr" marL="44450">
              <a:lnSpc>
                <a:spcPct val="100000"/>
              </a:lnSpc>
              <a:spcBef>
                <a:spcPts val="165"/>
              </a:spcBef>
            </a:pPr>
            <a:r>
              <a:rPr dirty="0" sz="1400" spc="-10">
                <a:solidFill>
                  <a:srgbClr val="1F517B"/>
                </a:solidFill>
                <a:latin typeface="微软雅黑"/>
                <a:cs typeface="微软雅黑"/>
              </a:rPr>
              <a:t>160KB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144833" y="1885695"/>
            <a:ext cx="2076450" cy="999490"/>
            <a:chOff x="5144833" y="1885695"/>
            <a:chExt cx="2076450" cy="999490"/>
          </a:xfrm>
        </p:grpSpPr>
        <p:sp>
          <p:nvSpPr>
            <p:cNvPr id="28" name="object 28" descr=""/>
            <p:cNvSpPr/>
            <p:nvPr/>
          </p:nvSpPr>
          <p:spPr>
            <a:xfrm>
              <a:off x="5149596" y="1911095"/>
              <a:ext cx="911860" cy="713740"/>
            </a:xfrm>
            <a:custGeom>
              <a:avLst/>
              <a:gdLst/>
              <a:ahLst/>
              <a:cxnLst/>
              <a:rect l="l" t="t" r="r" b="b"/>
              <a:pathLst>
                <a:path w="911860" h="713739">
                  <a:moveTo>
                    <a:pt x="0" y="713231"/>
                  </a:moveTo>
                  <a:lnTo>
                    <a:pt x="783336" y="713231"/>
                  </a:lnTo>
                </a:path>
                <a:path w="911860" h="713739">
                  <a:moveTo>
                    <a:pt x="911351" y="547115"/>
                  </a:moveTo>
                  <a:lnTo>
                    <a:pt x="91135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060948" y="1885695"/>
              <a:ext cx="364490" cy="50800"/>
            </a:xfrm>
            <a:custGeom>
              <a:avLst/>
              <a:gdLst/>
              <a:ahLst/>
              <a:cxnLst/>
              <a:rect l="l" t="t" r="r" b="b"/>
              <a:pathLst>
                <a:path w="364489" h="50800">
                  <a:moveTo>
                    <a:pt x="288036" y="0"/>
                  </a:moveTo>
                  <a:lnTo>
                    <a:pt x="288036" y="50800"/>
                  </a:lnTo>
                  <a:lnTo>
                    <a:pt x="345186" y="31750"/>
                  </a:lnTo>
                  <a:lnTo>
                    <a:pt x="300736" y="31750"/>
                  </a:lnTo>
                  <a:lnTo>
                    <a:pt x="300736" y="19050"/>
                  </a:lnTo>
                  <a:lnTo>
                    <a:pt x="345186" y="19050"/>
                  </a:lnTo>
                  <a:lnTo>
                    <a:pt x="288036" y="0"/>
                  </a:lnTo>
                  <a:close/>
                </a:path>
                <a:path w="364489" h="50800">
                  <a:moveTo>
                    <a:pt x="288036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88036" y="31750"/>
                  </a:lnTo>
                  <a:lnTo>
                    <a:pt x="288036" y="19050"/>
                  </a:lnTo>
                  <a:close/>
                </a:path>
                <a:path w="364489" h="50800">
                  <a:moveTo>
                    <a:pt x="345186" y="19050"/>
                  </a:moveTo>
                  <a:lnTo>
                    <a:pt x="300736" y="19050"/>
                  </a:lnTo>
                  <a:lnTo>
                    <a:pt x="300736" y="31750"/>
                  </a:lnTo>
                  <a:lnTo>
                    <a:pt x="345186" y="31750"/>
                  </a:lnTo>
                  <a:lnTo>
                    <a:pt x="364236" y="25400"/>
                  </a:lnTo>
                  <a:lnTo>
                    <a:pt x="345186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878068" y="2464307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 h="0">
                  <a:moveTo>
                    <a:pt x="0" y="0"/>
                  </a:moveTo>
                  <a:lnTo>
                    <a:pt x="18288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428232" y="1909571"/>
              <a:ext cx="788035" cy="970915"/>
            </a:xfrm>
            <a:custGeom>
              <a:avLst/>
              <a:gdLst/>
              <a:ahLst/>
              <a:cxnLst/>
              <a:rect l="l" t="t" r="r" b="b"/>
              <a:pathLst>
                <a:path w="788034" h="970914">
                  <a:moveTo>
                    <a:pt x="787908" y="0"/>
                  </a:moveTo>
                  <a:lnTo>
                    <a:pt x="0" y="0"/>
                  </a:lnTo>
                  <a:lnTo>
                    <a:pt x="0" y="970788"/>
                  </a:lnTo>
                  <a:lnTo>
                    <a:pt x="787908" y="970788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428232" y="1909571"/>
              <a:ext cx="788035" cy="970915"/>
            </a:xfrm>
            <a:custGeom>
              <a:avLst/>
              <a:gdLst/>
              <a:ahLst/>
              <a:cxnLst/>
              <a:rect l="l" t="t" r="r" b="b"/>
              <a:pathLst>
                <a:path w="788034" h="970914">
                  <a:moveTo>
                    <a:pt x="0" y="970788"/>
                  </a:moveTo>
                  <a:lnTo>
                    <a:pt x="787908" y="970788"/>
                  </a:lnTo>
                  <a:lnTo>
                    <a:pt x="787908" y="0"/>
                  </a:lnTo>
                  <a:lnTo>
                    <a:pt x="0" y="0"/>
                  </a:lnTo>
                  <a:lnTo>
                    <a:pt x="0" y="9707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428232" y="1909572"/>
            <a:ext cx="788035" cy="70866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50"/>
              </a:lnSpc>
              <a:tabLst>
                <a:tab pos="353695" algn="l"/>
                <a:tab pos="78168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5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0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tabLst>
                <a:tab pos="196215" algn="l"/>
                <a:tab pos="781685" algn="l"/>
              </a:tabLst>
            </a:pP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u="sng" sz="1400" spc="-25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5KB</a:t>
            </a:r>
            <a:r>
              <a:rPr dirty="0" u="sng" sz="14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400">
              <a:latin typeface="微软雅黑"/>
              <a:cs typeface="微软雅黑"/>
            </a:endParaRPr>
          </a:p>
          <a:p>
            <a:pPr algn="ctr" marR="68580">
              <a:lnSpc>
                <a:spcPct val="100000"/>
              </a:lnSpc>
              <a:spcBef>
                <a:spcPts val="180"/>
              </a:spcBef>
            </a:pPr>
            <a:r>
              <a:rPr dirty="0" sz="1400">
                <a:solidFill>
                  <a:srgbClr val="1F517B"/>
                </a:solidFill>
                <a:latin typeface="Symbol"/>
                <a:cs typeface="Symbol"/>
              </a:rPr>
              <a:t></a:t>
            </a:r>
            <a:endParaRPr sz="1400">
              <a:latin typeface="Symbol"/>
              <a:cs typeface="Symbo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338327" y="211836"/>
            <a:ext cx="6877050" cy="2416175"/>
            <a:chOff x="338327" y="211836"/>
            <a:chExt cx="6877050" cy="2416175"/>
          </a:xfrm>
        </p:grpSpPr>
        <p:sp>
          <p:nvSpPr>
            <p:cNvPr id="35" name="object 35" descr=""/>
            <p:cNvSpPr/>
            <p:nvPr/>
          </p:nvSpPr>
          <p:spPr>
            <a:xfrm>
              <a:off x="6428231" y="2622803"/>
              <a:ext cx="782320" cy="0"/>
            </a:xfrm>
            <a:custGeom>
              <a:avLst/>
              <a:gdLst/>
              <a:ahLst/>
              <a:cxnLst/>
              <a:rect l="l" t="t" r="r" b="b"/>
              <a:pathLst>
                <a:path w="782320" h="0">
                  <a:moveTo>
                    <a:pt x="0" y="0"/>
                  </a:moveTo>
                  <a:lnTo>
                    <a:pt x="7818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2597658" cy="787145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21564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>
                <a:solidFill>
                  <a:srgbClr val="1F517B"/>
                </a:solidFill>
              </a:rPr>
              <a:t>最</a:t>
            </a:r>
            <a:r>
              <a:rPr dirty="0" spc="-35">
                <a:solidFill>
                  <a:srgbClr val="1F517B"/>
                </a:solidFill>
              </a:rPr>
              <a:t>坏</a:t>
            </a:r>
            <a:r>
              <a:rPr dirty="0" spc="-35">
                <a:solidFill>
                  <a:srgbClr val="1F517B"/>
                </a:solidFill>
              </a:rPr>
              <a:t>适</a:t>
            </a:r>
            <a:r>
              <a:rPr dirty="0" spc="-35">
                <a:solidFill>
                  <a:srgbClr val="1F517B"/>
                </a:solidFill>
              </a:rPr>
              <a:t>应</a:t>
            </a:r>
            <a:r>
              <a:rPr dirty="0" spc="-35">
                <a:solidFill>
                  <a:srgbClr val="1F517B"/>
                </a:solidFill>
              </a:rPr>
              <a:t>算</a:t>
            </a:r>
            <a:r>
              <a:rPr dirty="0" spc="-50">
                <a:solidFill>
                  <a:srgbClr val="1F517B"/>
                </a:solidFill>
              </a:rPr>
              <a:t>法</a:t>
            </a:r>
          </a:p>
        </p:txBody>
      </p:sp>
      <p:grpSp>
        <p:nvGrpSpPr>
          <p:cNvPr id="38" name="object 38" descr=""/>
          <p:cNvGrpSpPr/>
          <p:nvPr/>
        </p:nvGrpSpPr>
        <p:grpSpPr>
          <a:xfrm>
            <a:off x="9218485" y="1874329"/>
            <a:ext cx="1528445" cy="3048635"/>
            <a:chOff x="9218485" y="1874329"/>
            <a:chExt cx="1528445" cy="3048635"/>
          </a:xfrm>
        </p:grpSpPr>
        <p:sp>
          <p:nvSpPr>
            <p:cNvPr id="39" name="object 39" descr=""/>
            <p:cNvSpPr/>
            <p:nvPr/>
          </p:nvSpPr>
          <p:spPr>
            <a:xfrm>
              <a:off x="9223247" y="1879092"/>
              <a:ext cx="1513840" cy="3039110"/>
            </a:xfrm>
            <a:custGeom>
              <a:avLst/>
              <a:gdLst/>
              <a:ahLst/>
              <a:cxnLst/>
              <a:rect l="l" t="t" r="r" b="b"/>
              <a:pathLst>
                <a:path w="1513840" h="3039110">
                  <a:moveTo>
                    <a:pt x="0" y="3038855"/>
                  </a:moveTo>
                  <a:lnTo>
                    <a:pt x="1513331" y="3038855"/>
                  </a:lnTo>
                  <a:lnTo>
                    <a:pt x="1513331" y="0"/>
                  </a:lnTo>
                  <a:lnTo>
                    <a:pt x="0" y="0"/>
                  </a:lnTo>
                  <a:lnTo>
                    <a:pt x="0" y="30388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230867" y="2247138"/>
              <a:ext cx="1513840" cy="0"/>
            </a:xfrm>
            <a:custGeom>
              <a:avLst/>
              <a:gdLst/>
              <a:ahLst/>
              <a:cxnLst/>
              <a:rect l="l" t="t" r="r" b="b"/>
              <a:pathLst>
                <a:path w="1513840" h="0">
                  <a:moveTo>
                    <a:pt x="0" y="0"/>
                  </a:moveTo>
                  <a:lnTo>
                    <a:pt x="151333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9223247" y="3953255"/>
            <a:ext cx="1513840" cy="3721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8671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9230868" y="2547366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 h="0">
                <a:moveTo>
                  <a:pt x="0" y="0"/>
                </a:moveTo>
                <a:lnTo>
                  <a:pt x="15133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9223247" y="2545079"/>
            <a:ext cx="1513840" cy="3460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735" rIns="0" bIns="0" rtlCol="0" vert="horz">
            <a:spAutoFit/>
          </a:bodyPr>
          <a:lstStyle/>
          <a:p>
            <a:pPr marL="33972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9230868" y="3655314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40" h="0">
                <a:moveTo>
                  <a:pt x="0" y="0"/>
                </a:moveTo>
                <a:lnTo>
                  <a:pt x="15133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9223247" y="3296411"/>
            <a:ext cx="1513840" cy="3613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9209" rIns="0" bIns="0" rtlCol="0" vert="horz">
            <a:spAutoFit/>
          </a:bodyPr>
          <a:lstStyle/>
          <a:p>
            <a:pPr marL="370840">
              <a:lnSpc>
                <a:spcPct val="100000"/>
              </a:lnSpc>
              <a:spcBef>
                <a:spcPts val="229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9210865" y="2244661"/>
            <a:ext cx="1536065" cy="2080895"/>
            <a:chOff x="9210865" y="2244661"/>
            <a:chExt cx="1536065" cy="2080895"/>
          </a:xfrm>
        </p:grpSpPr>
        <p:sp>
          <p:nvSpPr>
            <p:cNvPr id="47" name="object 47" descr=""/>
            <p:cNvSpPr/>
            <p:nvPr/>
          </p:nvSpPr>
          <p:spPr>
            <a:xfrm>
              <a:off x="9230868" y="3955541"/>
              <a:ext cx="1513840" cy="367665"/>
            </a:xfrm>
            <a:custGeom>
              <a:avLst/>
              <a:gdLst/>
              <a:ahLst/>
              <a:cxnLst/>
              <a:rect l="l" t="t" r="r" b="b"/>
              <a:pathLst>
                <a:path w="1513840" h="367664">
                  <a:moveTo>
                    <a:pt x="0" y="0"/>
                  </a:moveTo>
                  <a:lnTo>
                    <a:pt x="1513331" y="0"/>
                  </a:lnTo>
                </a:path>
                <a:path w="1513840" h="367664">
                  <a:moveTo>
                    <a:pt x="0" y="367283"/>
                  </a:moveTo>
                  <a:lnTo>
                    <a:pt x="1513331" y="36728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215628" y="2249423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1519427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1519427" y="295655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215628" y="2249423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0" y="295655"/>
                  </a:moveTo>
                  <a:lnTo>
                    <a:pt x="1519427" y="295655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9215628" y="2246122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30KB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9210865" y="3652837"/>
            <a:ext cx="1529080" cy="305435"/>
            <a:chOff x="9210865" y="3652837"/>
            <a:chExt cx="1529080" cy="305435"/>
          </a:xfrm>
        </p:grpSpPr>
        <p:sp>
          <p:nvSpPr>
            <p:cNvPr id="52" name="object 52" descr=""/>
            <p:cNvSpPr/>
            <p:nvPr/>
          </p:nvSpPr>
          <p:spPr>
            <a:xfrm>
              <a:off x="9215628" y="3657600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1519427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1519427" y="295656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215628" y="3657600"/>
              <a:ext cx="1519555" cy="295910"/>
            </a:xfrm>
            <a:custGeom>
              <a:avLst/>
              <a:gdLst/>
              <a:ahLst/>
              <a:cxnLst/>
              <a:rect l="l" t="t" r="r" b="b"/>
              <a:pathLst>
                <a:path w="1519554" h="295910">
                  <a:moveTo>
                    <a:pt x="0" y="295656"/>
                  </a:moveTo>
                  <a:lnTo>
                    <a:pt x="1519427" y="295656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9215628" y="3640328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3975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9210865" y="4320349"/>
            <a:ext cx="1529080" cy="602615"/>
            <a:chOff x="9210865" y="4320349"/>
            <a:chExt cx="1529080" cy="602615"/>
          </a:xfrm>
        </p:grpSpPr>
        <p:sp>
          <p:nvSpPr>
            <p:cNvPr id="56" name="object 56" descr=""/>
            <p:cNvSpPr/>
            <p:nvPr/>
          </p:nvSpPr>
          <p:spPr>
            <a:xfrm>
              <a:off x="9215628" y="4325111"/>
              <a:ext cx="1519555" cy="593090"/>
            </a:xfrm>
            <a:custGeom>
              <a:avLst/>
              <a:gdLst/>
              <a:ahLst/>
              <a:cxnLst/>
              <a:rect l="l" t="t" r="r" b="b"/>
              <a:pathLst>
                <a:path w="1519554" h="593089">
                  <a:moveTo>
                    <a:pt x="1519427" y="0"/>
                  </a:moveTo>
                  <a:lnTo>
                    <a:pt x="0" y="0"/>
                  </a:lnTo>
                  <a:lnTo>
                    <a:pt x="0" y="592836"/>
                  </a:lnTo>
                  <a:lnTo>
                    <a:pt x="1519427" y="592836"/>
                  </a:lnTo>
                  <a:lnTo>
                    <a:pt x="151942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9215628" y="4325111"/>
              <a:ext cx="1519555" cy="593090"/>
            </a:xfrm>
            <a:custGeom>
              <a:avLst/>
              <a:gdLst/>
              <a:ahLst/>
              <a:cxnLst/>
              <a:rect l="l" t="t" r="r" b="b"/>
              <a:pathLst>
                <a:path w="1519554" h="593089">
                  <a:moveTo>
                    <a:pt x="0" y="592836"/>
                  </a:moveTo>
                  <a:lnTo>
                    <a:pt x="1519427" y="592836"/>
                  </a:lnTo>
                  <a:lnTo>
                    <a:pt x="1519427" y="0"/>
                  </a:lnTo>
                  <a:lnTo>
                    <a:pt x="0" y="0"/>
                  </a:lnTo>
                  <a:lnTo>
                    <a:pt x="0" y="592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9215628" y="4498924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46KB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9218676" y="2886455"/>
            <a:ext cx="1521460" cy="414655"/>
            <a:chOff x="9218676" y="2886455"/>
            <a:chExt cx="1521460" cy="414655"/>
          </a:xfrm>
        </p:grpSpPr>
        <p:sp>
          <p:nvSpPr>
            <p:cNvPr id="60" name="object 60" descr=""/>
            <p:cNvSpPr/>
            <p:nvPr/>
          </p:nvSpPr>
          <p:spPr>
            <a:xfrm>
              <a:off x="9223248" y="2888741"/>
              <a:ext cx="1513840" cy="0"/>
            </a:xfrm>
            <a:custGeom>
              <a:avLst/>
              <a:gdLst/>
              <a:ahLst/>
              <a:cxnLst/>
              <a:rect l="l" t="t" r="r" b="b"/>
              <a:pathLst>
                <a:path w="1513840" h="0">
                  <a:moveTo>
                    <a:pt x="0" y="0"/>
                  </a:moveTo>
                  <a:lnTo>
                    <a:pt x="151333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223248" y="2891027"/>
              <a:ext cx="1511935" cy="405765"/>
            </a:xfrm>
            <a:custGeom>
              <a:avLst/>
              <a:gdLst/>
              <a:ahLst/>
              <a:cxnLst/>
              <a:rect l="l" t="t" r="r" b="b"/>
              <a:pathLst>
                <a:path w="1511934" h="405764">
                  <a:moveTo>
                    <a:pt x="1511807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511807" y="405384"/>
                  </a:lnTo>
                  <a:lnTo>
                    <a:pt x="1511807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9223248" y="2891027"/>
              <a:ext cx="1511935" cy="405765"/>
            </a:xfrm>
            <a:custGeom>
              <a:avLst/>
              <a:gdLst/>
              <a:ahLst/>
              <a:cxnLst/>
              <a:rect l="l" t="t" r="r" b="b"/>
              <a:pathLst>
                <a:path w="1511934" h="405764">
                  <a:moveTo>
                    <a:pt x="0" y="405384"/>
                  </a:moveTo>
                  <a:lnTo>
                    <a:pt x="1511807" y="405384"/>
                  </a:lnTo>
                  <a:lnTo>
                    <a:pt x="1511807" y="0"/>
                  </a:lnTo>
                  <a:lnTo>
                    <a:pt x="0" y="0"/>
                  </a:lnTo>
                  <a:lnTo>
                    <a:pt x="0" y="405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8625078" y="1645685"/>
            <a:ext cx="518795" cy="70294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844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0KB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521065" y="271101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100KB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215628" y="2951225"/>
            <a:ext cx="1519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1484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521065" y="3495802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160KB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536685" y="4157548"/>
            <a:ext cx="637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210KB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316594" y="4794326"/>
            <a:ext cx="844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256KB-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9223247" y="1879092"/>
            <a:ext cx="1513840" cy="3708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130175">
              <a:lnSpc>
                <a:spcPts val="2195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6876" y="313943"/>
              <a:ext cx="1853183" cy="45110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192" y="359409"/>
              <a:ext cx="12179935" cy="6498590"/>
            </a:xfrm>
            <a:custGeom>
              <a:avLst/>
              <a:gdLst/>
              <a:ahLst/>
              <a:cxnLst/>
              <a:rect l="l" t="t" r="r" b="b"/>
              <a:pathLst>
                <a:path w="12179935" h="6498590">
                  <a:moveTo>
                    <a:pt x="1700784" y="421640"/>
                  </a:moveTo>
                  <a:lnTo>
                    <a:pt x="482790" y="421640"/>
                  </a:lnTo>
                  <a:lnTo>
                    <a:pt x="482790" y="414020"/>
                  </a:lnTo>
                  <a:lnTo>
                    <a:pt x="482790" y="15240"/>
                  </a:lnTo>
                  <a:lnTo>
                    <a:pt x="482790" y="0"/>
                  </a:lnTo>
                  <a:lnTo>
                    <a:pt x="393496" y="0"/>
                  </a:lnTo>
                  <a:lnTo>
                    <a:pt x="393496" y="15240"/>
                  </a:lnTo>
                  <a:lnTo>
                    <a:pt x="393496" y="414020"/>
                  </a:lnTo>
                  <a:lnTo>
                    <a:pt x="347776" y="414020"/>
                  </a:lnTo>
                  <a:lnTo>
                    <a:pt x="347776" y="15240"/>
                  </a:lnTo>
                  <a:lnTo>
                    <a:pt x="347776" y="0"/>
                  </a:lnTo>
                  <a:lnTo>
                    <a:pt x="313944" y="0"/>
                  </a:lnTo>
                  <a:lnTo>
                    <a:pt x="313944" y="15240"/>
                  </a:lnTo>
                  <a:lnTo>
                    <a:pt x="313944" y="414020"/>
                  </a:lnTo>
                  <a:lnTo>
                    <a:pt x="313944" y="421640"/>
                  </a:lnTo>
                  <a:lnTo>
                    <a:pt x="313944" y="433070"/>
                  </a:lnTo>
                  <a:lnTo>
                    <a:pt x="421233" y="433070"/>
                  </a:lnTo>
                  <a:lnTo>
                    <a:pt x="421233" y="421640"/>
                  </a:lnTo>
                  <a:lnTo>
                    <a:pt x="421233" y="414020"/>
                  </a:lnTo>
                  <a:lnTo>
                    <a:pt x="421233" y="15240"/>
                  </a:lnTo>
                  <a:lnTo>
                    <a:pt x="466953" y="15240"/>
                  </a:lnTo>
                  <a:lnTo>
                    <a:pt x="466953" y="414020"/>
                  </a:lnTo>
                  <a:lnTo>
                    <a:pt x="466953" y="421640"/>
                  </a:lnTo>
                  <a:lnTo>
                    <a:pt x="466953" y="433070"/>
                  </a:lnTo>
                  <a:lnTo>
                    <a:pt x="1700784" y="433070"/>
                  </a:lnTo>
                  <a:lnTo>
                    <a:pt x="1700784" y="421640"/>
                  </a:lnTo>
                  <a:close/>
                </a:path>
                <a:path w="12179935" h="6498590">
                  <a:moveTo>
                    <a:pt x="12179808" y="6332474"/>
                  </a:moveTo>
                  <a:lnTo>
                    <a:pt x="0" y="6332474"/>
                  </a:lnTo>
                  <a:lnTo>
                    <a:pt x="0" y="6498590"/>
                  </a:lnTo>
                  <a:lnTo>
                    <a:pt x="12179808" y="6498590"/>
                  </a:lnTo>
                  <a:lnTo>
                    <a:pt x="12179808" y="6332474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" y="219456"/>
              <a:ext cx="893826" cy="7871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859" y="219456"/>
              <a:ext cx="1177290" cy="78714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5044" y="219456"/>
              <a:ext cx="1177290" cy="78714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6724" y="309498"/>
            <a:ext cx="187261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1.</a:t>
            </a:r>
            <a:r>
              <a:rPr dirty="0" spc="-30">
                <a:solidFill>
                  <a:srgbClr val="990000"/>
                </a:solidFill>
              </a:rPr>
              <a:t> 存储</a:t>
            </a:r>
            <a:r>
              <a:rPr dirty="0" spc="-35">
                <a:solidFill>
                  <a:srgbClr val="990000"/>
                </a:solidFill>
              </a:rPr>
              <a:t>组</a:t>
            </a:r>
            <a:r>
              <a:rPr dirty="0" spc="-50">
                <a:solidFill>
                  <a:srgbClr val="990000"/>
                </a:solidFill>
              </a:rPr>
              <a:t>织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482904" y="1172972"/>
            <a:ext cx="5443855" cy="4720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12700" indent="-22860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存储器的功能是保存数据，存储器的发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展方向是高速、大容量和小体积。</a:t>
            </a:r>
            <a:endParaRPr sz="2400">
              <a:latin typeface="微软雅黑"/>
              <a:cs typeface="微软雅黑"/>
            </a:endParaRPr>
          </a:p>
          <a:p>
            <a:pPr marL="241300" marR="5080" indent="-228600">
              <a:lnSpc>
                <a:spcPct val="15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存储组织是指在存储技术和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CPU</a:t>
            </a:r>
            <a:r>
              <a:rPr dirty="0" sz="2400" spc="-20">
                <a:solidFill>
                  <a:srgbClr val="1F517B"/>
                </a:solidFill>
                <a:latin typeface="微软雅黑"/>
                <a:cs typeface="微软雅黑"/>
              </a:rPr>
              <a:t>寻址技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术许可的范围内组织合理的存储结构。</a:t>
            </a:r>
            <a:endParaRPr sz="2400">
              <a:latin typeface="微软雅黑"/>
              <a:cs typeface="微软雅黑"/>
            </a:endParaRPr>
          </a:p>
          <a:p>
            <a:pPr lvl="1" marL="698500" marR="165100" indent="-229235">
              <a:lnSpc>
                <a:spcPct val="150000"/>
              </a:lnSpc>
              <a:spcBef>
                <a:spcPts val="60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其依据是访问速度匹配关系、容量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要求和价格。</a:t>
            </a:r>
            <a:endParaRPr sz="2400">
              <a:latin typeface="微软雅黑"/>
              <a:cs typeface="微软雅黑"/>
            </a:endParaRPr>
          </a:p>
          <a:p>
            <a:pPr lvl="1" marL="698500" indent="-229235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寄存器-内存-外存 结构</a:t>
            </a:r>
            <a:endParaRPr sz="2400">
              <a:latin typeface="微软雅黑"/>
              <a:cs typeface="微软雅黑"/>
            </a:endParaRPr>
          </a:p>
          <a:p>
            <a:pPr lvl="1" marL="698500" indent="-229235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寄存器-缓存-内存-外存 结构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781843" y="2052478"/>
            <a:ext cx="4559935" cy="1104900"/>
            <a:chOff x="6781843" y="2052478"/>
            <a:chExt cx="4559935" cy="1104900"/>
          </a:xfrm>
        </p:grpSpPr>
        <p:sp>
          <p:nvSpPr>
            <p:cNvPr id="12" name="object 12" descr=""/>
            <p:cNvSpPr/>
            <p:nvPr/>
          </p:nvSpPr>
          <p:spPr>
            <a:xfrm>
              <a:off x="6784700" y="2655851"/>
              <a:ext cx="4554220" cy="83820"/>
            </a:xfrm>
            <a:custGeom>
              <a:avLst/>
              <a:gdLst/>
              <a:ahLst/>
              <a:cxnLst/>
              <a:rect l="l" t="t" r="r" b="b"/>
              <a:pathLst>
                <a:path w="4554220" h="83819">
                  <a:moveTo>
                    <a:pt x="4553763" y="0"/>
                  </a:moveTo>
                  <a:lnTo>
                    <a:pt x="640290" y="0"/>
                  </a:lnTo>
                  <a:lnTo>
                    <a:pt x="0" y="83426"/>
                  </a:lnTo>
                  <a:lnTo>
                    <a:pt x="4346837" y="83426"/>
                  </a:lnTo>
                  <a:lnTo>
                    <a:pt x="45537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784700" y="2655851"/>
              <a:ext cx="4554220" cy="83820"/>
            </a:xfrm>
            <a:custGeom>
              <a:avLst/>
              <a:gdLst/>
              <a:ahLst/>
              <a:cxnLst/>
              <a:rect l="l" t="t" r="r" b="b"/>
              <a:pathLst>
                <a:path w="4554220" h="83819">
                  <a:moveTo>
                    <a:pt x="0" y="83426"/>
                  </a:moveTo>
                  <a:lnTo>
                    <a:pt x="4346837" y="83426"/>
                  </a:lnTo>
                  <a:lnTo>
                    <a:pt x="4553763" y="0"/>
                  </a:lnTo>
                  <a:lnTo>
                    <a:pt x="640290" y="0"/>
                  </a:lnTo>
                  <a:lnTo>
                    <a:pt x="0" y="83426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131538" y="2655851"/>
              <a:ext cx="207010" cy="498475"/>
            </a:xfrm>
            <a:custGeom>
              <a:avLst/>
              <a:gdLst/>
              <a:ahLst/>
              <a:cxnLst/>
              <a:rect l="l" t="t" r="r" b="b"/>
              <a:pathLst>
                <a:path w="207009" h="498475">
                  <a:moveTo>
                    <a:pt x="206925" y="0"/>
                  </a:moveTo>
                  <a:lnTo>
                    <a:pt x="0" y="83426"/>
                  </a:lnTo>
                  <a:lnTo>
                    <a:pt x="0" y="498304"/>
                  </a:lnTo>
                  <a:lnTo>
                    <a:pt x="206925" y="374003"/>
                  </a:lnTo>
                  <a:lnTo>
                    <a:pt x="206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131538" y="2655851"/>
              <a:ext cx="207010" cy="498475"/>
            </a:xfrm>
            <a:custGeom>
              <a:avLst/>
              <a:gdLst/>
              <a:ahLst/>
              <a:cxnLst/>
              <a:rect l="l" t="t" r="r" b="b"/>
              <a:pathLst>
                <a:path w="207009" h="498475">
                  <a:moveTo>
                    <a:pt x="0" y="83426"/>
                  </a:moveTo>
                  <a:lnTo>
                    <a:pt x="0" y="498304"/>
                  </a:lnTo>
                  <a:lnTo>
                    <a:pt x="206925" y="374003"/>
                  </a:lnTo>
                  <a:lnTo>
                    <a:pt x="206925" y="0"/>
                  </a:lnTo>
                  <a:lnTo>
                    <a:pt x="0" y="83426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784700" y="2739275"/>
              <a:ext cx="4347210" cy="415290"/>
            </a:xfrm>
            <a:custGeom>
              <a:avLst/>
              <a:gdLst/>
              <a:ahLst/>
              <a:cxnLst/>
              <a:rect l="l" t="t" r="r" b="b"/>
              <a:pathLst>
                <a:path w="4347209" h="415289">
                  <a:moveTo>
                    <a:pt x="4346821" y="0"/>
                  </a:moveTo>
                  <a:lnTo>
                    <a:pt x="0" y="0"/>
                  </a:lnTo>
                  <a:lnTo>
                    <a:pt x="0" y="414879"/>
                  </a:lnTo>
                  <a:lnTo>
                    <a:pt x="4346821" y="414880"/>
                  </a:lnTo>
                  <a:lnTo>
                    <a:pt x="4346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784700" y="2739275"/>
              <a:ext cx="4347210" cy="415290"/>
            </a:xfrm>
            <a:custGeom>
              <a:avLst/>
              <a:gdLst/>
              <a:ahLst/>
              <a:cxnLst/>
              <a:rect l="l" t="t" r="r" b="b"/>
              <a:pathLst>
                <a:path w="4347209" h="415289">
                  <a:moveTo>
                    <a:pt x="0" y="414879"/>
                  </a:moveTo>
                  <a:lnTo>
                    <a:pt x="4346821" y="414880"/>
                  </a:lnTo>
                  <a:lnTo>
                    <a:pt x="4346821" y="0"/>
                  </a:lnTo>
                  <a:lnTo>
                    <a:pt x="0" y="0"/>
                  </a:lnTo>
                  <a:lnTo>
                    <a:pt x="0" y="414879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482907" y="2055336"/>
              <a:ext cx="3105150" cy="83185"/>
            </a:xfrm>
            <a:custGeom>
              <a:avLst/>
              <a:gdLst/>
              <a:ahLst/>
              <a:cxnLst/>
              <a:rect l="l" t="t" r="r" b="b"/>
              <a:pathLst>
                <a:path w="3105150" h="83185">
                  <a:moveTo>
                    <a:pt x="3104875" y="0"/>
                  </a:moveTo>
                  <a:lnTo>
                    <a:pt x="450017" y="0"/>
                  </a:lnTo>
                  <a:lnTo>
                    <a:pt x="0" y="82874"/>
                  </a:lnTo>
                  <a:lnTo>
                    <a:pt x="2950601" y="82875"/>
                  </a:lnTo>
                  <a:lnTo>
                    <a:pt x="3104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482907" y="2055336"/>
              <a:ext cx="3105150" cy="83185"/>
            </a:xfrm>
            <a:custGeom>
              <a:avLst/>
              <a:gdLst/>
              <a:ahLst/>
              <a:cxnLst/>
              <a:rect l="l" t="t" r="r" b="b"/>
              <a:pathLst>
                <a:path w="3105150" h="83185">
                  <a:moveTo>
                    <a:pt x="0" y="82874"/>
                  </a:moveTo>
                  <a:lnTo>
                    <a:pt x="2950601" y="82875"/>
                  </a:lnTo>
                  <a:lnTo>
                    <a:pt x="3104875" y="0"/>
                  </a:lnTo>
                  <a:lnTo>
                    <a:pt x="450017" y="0"/>
                  </a:lnTo>
                  <a:lnTo>
                    <a:pt x="0" y="82874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433508" y="2055336"/>
              <a:ext cx="154305" cy="498475"/>
            </a:xfrm>
            <a:custGeom>
              <a:avLst/>
              <a:gdLst/>
              <a:ahLst/>
              <a:cxnLst/>
              <a:rect l="l" t="t" r="r" b="b"/>
              <a:pathLst>
                <a:path w="154304" h="498475">
                  <a:moveTo>
                    <a:pt x="154274" y="0"/>
                  </a:moveTo>
                  <a:lnTo>
                    <a:pt x="0" y="82874"/>
                  </a:lnTo>
                  <a:lnTo>
                    <a:pt x="0" y="498306"/>
                  </a:lnTo>
                  <a:lnTo>
                    <a:pt x="154274" y="373453"/>
                  </a:lnTo>
                  <a:lnTo>
                    <a:pt x="15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433508" y="2055336"/>
              <a:ext cx="154305" cy="498475"/>
            </a:xfrm>
            <a:custGeom>
              <a:avLst/>
              <a:gdLst/>
              <a:ahLst/>
              <a:cxnLst/>
              <a:rect l="l" t="t" r="r" b="b"/>
              <a:pathLst>
                <a:path w="154304" h="498475">
                  <a:moveTo>
                    <a:pt x="0" y="82874"/>
                  </a:moveTo>
                  <a:lnTo>
                    <a:pt x="0" y="498306"/>
                  </a:lnTo>
                  <a:lnTo>
                    <a:pt x="154274" y="373453"/>
                  </a:lnTo>
                  <a:lnTo>
                    <a:pt x="154274" y="0"/>
                  </a:lnTo>
                  <a:lnTo>
                    <a:pt x="0" y="82874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482907" y="2138211"/>
              <a:ext cx="2950845" cy="415925"/>
            </a:xfrm>
            <a:custGeom>
              <a:avLst/>
              <a:gdLst/>
              <a:ahLst/>
              <a:cxnLst/>
              <a:rect l="l" t="t" r="r" b="b"/>
              <a:pathLst>
                <a:path w="2950845" h="415925">
                  <a:moveTo>
                    <a:pt x="2950532" y="0"/>
                  </a:moveTo>
                  <a:lnTo>
                    <a:pt x="0" y="0"/>
                  </a:lnTo>
                  <a:lnTo>
                    <a:pt x="0" y="415431"/>
                  </a:lnTo>
                  <a:lnTo>
                    <a:pt x="2950532" y="415431"/>
                  </a:lnTo>
                  <a:lnTo>
                    <a:pt x="2950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482907" y="2138211"/>
              <a:ext cx="2950845" cy="415925"/>
            </a:xfrm>
            <a:custGeom>
              <a:avLst/>
              <a:gdLst/>
              <a:ahLst/>
              <a:cxnLst/>
              <a:rect l="l" t="t" r="r" b="b"/>
              <a:pathLst>
                <a:path w="2950845" h="415925">
                  <a:moveTo>
                    <a:pt x="0" y="415431"/>
                  </a:moveTo>
                  <a:lnTo>
                    <a:pt x="2950532" y="415431"/>
                  </a:lnTo>
                  <a:lnTo>
                    <a:pt x="2950532" y="0"/>
                  </a:lnTo>
                  <a:lnTo>
                    <a:pt x="0" y="0"/>
                  </a:lnTo>
                  <a:lnTo>
                    <a:pt x="0" y="415431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8473944" y="2191381"/>
            <a:ext cx="965835" cy="276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150">
                <a:latin typeface="宋体"/>
                <a:cs typeface="宋体"/>
              </a:rPr>
              <a:t>DOS</a:t>
            </a:r>
            <a:r>
              <a:rPr dirty="0" sz="2150" spc="-25">
                <a:latin typeface="宋体"/>
                <a:cs typeface="宋体"/>
              </a:rPr>
              <a:t>核心</a:t>
            </a:r>
            <a:endParaRPr sz="2150">
              <a:latin typeface="宋体"/>
              <a:cs typeface="宋体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7739787" y="1637047"/>
            <a:ext cx="2566670" cy="504190"/>
            <a:chOff x="7739787" y="1637047"/>
            <a:chExt cx="2566670" cy="504190"/>
          </a:xfrm>
        </p:grpSpPr>
        <p:sp>
          <p:nvSpPr>
            <p:cNvPr id="26" name="object 26" descr=""/>
            <p:cNvSpPr/>
            <p:nvPr/>
          </p:nvSpPr>
          <p:spPr>
            <a:xfrm>
              <a:off x="7742644" y="1639904"/>
              <a:ext cx="2560955" cy="83185"/>
            </a:xfrm>
            <a:custGeom>
              <a:avLst/>
              <a:gdLst/>
              <a:ahLst/>
              <a:cxnLst/>
              <a:rect l="l" t="t" r="r" b="b"/>
              <a:pathLst>
                <a:path w="2560954" h="83185">
                  <a:moveTo>
                    <a:pt x="2560729" y="0"/>
                  </a:moveTo>
                  <a:lnTo>
                    <a:pt x="369523" y="0"/>
                  </a:lnTo>
                  <a:lnTo>
                    <a:pt x="0" y="82874"/>
                  </a:lnTo>
                  <a:lnTo>
                    <a:pt x="2431056" y="82874"/>
                  </a:lnTo>
                  <a:lnTo>
                    <a:pt x="25607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742644" y="1639904"/>
              <a:ext cx="2560955" cy="83185"/>
            </a:xfrm>
            <a:custGeom>
              <a:avLst/>
              <a:gdLst/>
              <a:ahLst/>
              <a:cxnLst/>
              <a:rect l="l" t="t" r="r" b="b"/>
              <a:pathLst>
                <a:path w="2560954" h="83185">
                  <a:moveTo>
                    <a:pt x="0" y="82874"/>
                  </a:moveTo>
                  <a:lnTo>
                    <a:pt x="2431056" y="82874"/>
                  </a:lnTo>
                  <a:lnTo>
                    <a:pt x="2560729" y="0"/>
                  </a:lnTo>
                  <a:lnTo>
                    <a:pt x="369523" y="0"/>
                  </a:lnTo>
                  <a:lnTo>
                    <a:pt x="0" y="82874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173701" y="1639905"/>
              <a:ext cx="130175" cy="498475"/>
            </a:xfrm>
            <a:custGeom>
              <a:avLst/>
              <a:gdLst/>
              <a:ahLst/>
              <a:cxnLst/>
              <a:rect l="l" t="t" r="r" b="b"/>
              <a:pathLst>
                <a:path w="130175" h="498475">
                  <a:moveTo>
                    <a:pt x="129673" y="0"/>
                  </a:moveTo>
                  <a:lnTo>
                    <a:pt x="0" y="82874"/>
                  </a:lnTo>
                  <a:lnTo>
                    <a:pt x="0" y="498306"/>
                  </a:lnTo>
                  <a:lnTo>
                    <a:pt x="129673" y="374005"/>
                  </a:lnTo>
                  <a:lnTo>
                    <a:pt x="129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173701" y="1639905"/>
              <a:ext cx="130175" cy="498475"/>
            </a:xfrm>
            <a:custGeom>
              <a:avLst/>
              <a:gdLst/>
              <a:ahLst/>
              <a:cxnLst/>
              <a:rect l="l" t="t" r="r" b="b"/>
              <a:pathLst>
                <a:path w="130175" h="498475">
                  <a:moveTo>
                    <a:pt x="0" y="82874"/>
                  </a:moveTo>
                  <a:lnTo>
                    <a:pt x="0" y="498306"/>
                  </a:lnTo>
                  <a:lnTo>
                    <a:pt x="129673" y="374005"/>
                  </a:lnTo>
                  <a:lnTo>
                    <a:pt x="129673" y="0"/>
                  </a:lnTo>
                  <a:lnTo>
                    <a:pt x="0" y="82874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742644" y="1722779"/>
              <a:ext cx="2431415" cy="415925"/>
            </a:xfrm>
            <a:custGeom>
              <a:avLst/>
              <a:gdLst/>
              <a:ahLst/>
              <a:cxnLst/>
              <a:rect l="l" t="t" r="r" b="b"/>
              <a:pathLst>
                <a:path w="2431415" h="415925">
                  <a:moveTo>
                    <a:pt x="2430918" y="0"/>
                  </a:moveTo>
                  <a:lnTo>
                    <a:pt x="0" y="0"/>
                  </a:lnTo>
                  <a:lnTo>
                    <a:pt x="0" y="415431"/>
                  </a:lnTo>
                  <a:lnTo>
                    <a:pt x="2430918" y="415431"/>
                  </a:lnTo>
                  <a:lnTo>
                    <a:pt x="2430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742644" y="1722779"/>
              <a:ext cx="2431415" cy="415925"/>
            </a:xfrm>
            <a:custGeom>
              <a:avLst/>
              <a:gdLst/>
              <a:ahLst/>
              <a:cxnLst/>
              <a:rect l="l" t="t" r="r" b="b"/>
              <a:pathLst>
                <a:path w="2431415" h="415925">
                  <a:moveTo>
                    <a:pt x="0" y="415431"/>
                  </a:moveTo>
                  <a:lnTo>
                    <a:pt x="2430918" y="415431"/>
                  </a:lnTo>
                  <a:lnTo>
                    <a:pt x="2430918" y="0"/>
                  </a:lnTo>
                  <a:lnTo>
                    <a:pt x="0" y="0"/>
                  </a:lnTo>
                  <a:lnTo>
                    <a:pt x="0" y="415431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8128699" y="1776502"/>
            <a:ext cx="1654810" cy="276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75"/>
              </a:lnSpc>
            </a:pPr>
            <a:r>
              <a:rPr dirty="0" sz="2150">
                <a:latin typeface="宋体"/>
                <a:cs typeface="宋体"/>
              </a:rPr>
              <a:t>命</a:t>
            </a:r>
            <a:r>
              <a:rPr dirty="0" sz="2150">
                <a:latin typeface="宋体"/>
                <a:cs typeface="宋体"/>
              </a:rPr>
              <a:t>令</a:t>
            </a:r>
            <a:r>
              <a:rPr dirty="0" sz="2150">
                <a:latin typeface="宋体"/>
                <a:cs typeface="宋体"/>
              </a:rPr>
              <a:t>处</a:t>
            </a:r>
            <a:r>
              <a:rPr dirty="0" sz="2150">
                <a:latin typeface="宋体"/>
                <a:cs typeface="宋体"/>
              </a:rPr>
              <a:t>理</a:t>
            </a:r>
            <a:r>
              <a:rPr dirty="0" sz="2150">
                <a:latin typeface="宋体"/>
                <a:cs typeface="宋体"/>
              </a:rPr>
              <a:t>程</a:t>
            </a:r>
            <a:r>
              <a:rPr dirty="0" sz="2150" spc="-50">
                <a:latin typeface="宋体"/>
                <a:cs typeface="宋体"/>
              </a:rPr>
              <a:t>序</a:t>
            </a:r>
            <a:endParaRPr sz="2150">
              <a:latin typeface="宋体"/>
              <a:cs typeface="宋体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7118903" y="1429420"/>
            <a:ext cx="3858260" cy="1313180"/>
            <a:chOff x="7118903" y="1429420"/>
            <a:chExt cx="3858260" cy="1313180"/>
          </a:xfrm>
        </p:grpSpPr>
        <p:sp>
          <p:nvSpPr>
            <p:cNvPr id="34" name="object 34" descr=""/>
            <p:cNvSpPr/>
            <p:nvPr/>
          </p:nvSpPr>
          <p:spPr>
            <a:xfrm>
              <a:off x="7121660" y="2260304"/>
              <a:ext cx="3852545" cy="85725"/>
            </a:xfrm>
            <a:custGeom>
              <a:avLst/>
              <a:gdLst/>
              <a:ahLst/>
              <a:cxnLst/>
              <a:rect l="l" t="t" r="r" b="b"/>
              <a:pathLst>
                <a:path w="3852545" h="85725">
                  <a:moveTo>
                    <a:pt x="3852153" y="0"/>
                  </a:moveTo>
                  <a:lnTo>
                    <a:pt x="545985" y="0"/>
                  </a:lnTo>
                  <a:lnTo>
                    <a:pt x="0" y="85633"/>
                  </a:lnTo>
                  <a:lnTo>
                    <a:pt x="3673048" y="85633"/>
                  </a:lnTo>
                  <a:lnTo>
                    <a:pt x="38521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121660" y="2260304"/>
              <a:ext cx="3852545" cy="85725"/>
            </a:xfrm>
            <a:custGeom>
              <a:avLst/>
              <a:gdLst/>
              <a:ahLst/>
              <a:cxnLst/>
              <a:rect l="l" t="t" r="r" b="b"/>
              <a:pathLst>
                <a:path w="3852545" h="85725">
                  <a:moveTo>
                    <a:pt x="0" y="85633"/>
                  </a:moveTo>
                  <a:lnTo>
                    <a:pt x="3673048" y="85633"/>
                  </a:lnTo>
                  <a:lnTo>
                    <a:pt x="3852153" y="0"/>
                  </a:lnTo>
                  <a:lnTo>
                    <a:pt x="545985" y="0"/>
                  </a:lnTo>
                  <a:lnTo>
                    <a:pt x="0" y="85633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794708" y="2260305"/>
              <a:ext cx="179705" cy="479425"/>
            </a:xfrm>
            <a:custGeom>
              <a:avLst/>
              <a:gdLst/>
              <a:ahLst/>
              <a:cxnLst/>
              <a:rect l="l" t="t" r="r" b="b"/>
              <a:pathLst>
                <a:path w="179704" h="479425">
                  <a:moveTo>
                    <a:pt x="179105" y="0"/>
                  </a:moveTo>
                  <a:lnTo>
                    <a:pt x="0" y="85633"/>
                  </a:lnTo>
                  <a:lnTo>
                    <a:pt x="0" y="478972"/>
                  </a:lnTo>
                  <a:lnTo>
                    <a:pt x="179105" y="354120"/>
                  </a:lnTo>
                  <a:lnTo>
                    <a:pt x="179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794708" y="2260305"/>
              <a:ext cx="179705" cy="479425"/>
            </a:xfrm>
            <a:custGeom>
              <a:avLst/>
              <a:gdLst/>
              <a:ahLst/>
              <a:cxnLst/>
              <a:rect l="l" t="t" r="r" b="b"/>
              <a:pathLst>
                <a:path w="179704" h="479425">
                  <a:moveTo>
                    <a:pt x="0" y="85633"/>
                  </a:moveTo>
                  <a:lnTo>
                    <a:pt x="0" y="478972"/>
                  </a:lnTo>
                  <a:lnTo>
                    <a:pt x="179105" y="354120"/>
                  </a:lnTo>
                  <a:lnTo>
                    <a:pt x="179105" y="0"/>
                  </a:lnTo>
                  <a:lnTo>
                    <a:pt x="0" y="85633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121660" y="2345938"/>
              <a:ext cx="3673475" cy="393700"/>
            </a:xfrm>
            <a:custGeom>
              <a:avLst/>
              <a:gdLst/>
              <a:ahLst/>
              <a:cxnLst/>
              <a:rect l="l" t="t" r="r" b="b"/>
              <a:pathLst>
                <a:path w="3673475" h="393700">
                  <a:moveTo>
                    <a:pt x="3672933" y="0"/>
                  </a:moveTo>
                  <a:lnTo>
                    <a:pt x="0" y="0"/>
                  </a:lnTo>
                  <a:lnTo>
                    <a:pt x="0" y="393339"/>
                  </a:lnTo>
                  <a:lnTo>
                    <a:pt x="3672933" y="393339"/>
                  </a:lnTo>
                  <a:lnTo>
                    <a:pt x="36729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121660" y="2345938"/>
              <a:ext cx="3673475" cy="393700"/>
            </a:xfrm>
            <a:custGeom>
              <a:avLst/>
              <a:gdLst/>
              <a:ahLst/>
              <a:cxnLst/>
              <a:rect l="l" t="t" r="r" b="b"/>
              <a:pathLst>
                <a:path w="3673475" h="393700">
                  <a:moveTo>
                    <a:pt x="0" y="393339"/>
                  </a:moveTo>
                  <a:lnTo>
                    <a:pt x="3672933" y="393339"/>
                  </a:lnTo>
                  <a:lnTo>
                    <a:pt x="3672933" y="0"/>
                  </a:lnTo>
                  <a:lnTo>
                    <a:pt x="0" y="0"/>
                  </a:lnTo>
                  <a:lnTo>
                    <a:pt x="0" y="393339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482906" y="1847632"/>
              <a:ext cx="3105150" cy="83185"/>
            </a:xfrm>
            <a:custGeom>
              <a:avLst/>
              <a:gdLst/>
              <a:ahLst/>
              <a:cxnLst/>
              <a:rect l="l" t="t" r="r" b="b"/>
              <a:pathLst>
                <a:path w="3105150" h="83185">
                  <a:moveTo>
                    <a:pt x="3104875" y="0"/>
                  </a:moveTo>
                  <a:lnTo>
                    <a:pt x="450017" y="0"/>
                  </a:lnTo>
                  <a:lnTo>
                    <a:pt x="0" y="82851"/>
                  </a:lnTo>
                  <a:lnTo>
                    <a:pt x="2950601" y="82852"/>
                  </a:lnTo>
                  <a:lnTo>
                    <a:pt x="3104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482906" y="1847632"/>
              <a:ext cx="3105150" cy="83185"/>
            </a:xfrm>
            <a:custGeom>
              <a:avLst/>
              <a:gdLst/>
              <a:ahLst/>
              <a:cxnLst/>
              <a:rect l="l" t="t" r="r" b="b"/>
              <a:pathLst>
                <a:path w="3105150" h="83185">
                  <a:moveTo>
                    <a:pt x="0" y="82851"/>
                  </a:moveTo>
                  <a:lnTo>
                    <a:pt x="2950601" y="82852"/>
                  </a:lnTo>
                  <a:lnTo>
                    <a:pt x="3104875" y="0"/>
                  </a:lnTo>
                  <a:lnTo>
                    <a:pt x="450017" y="0"/>
                  </a:lnTo>
                  <a:lnTo>
                    <a:pt x="0" y="82851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433508" y="1847632"/>
              <a:ext cx="154305" cy="498475"/>
            </a:xfrm>
            <a:custGeom>
              <a:avLst/>
              <a:gdLst/>
              <a:ahLst/>
              <a:cxnLst/>
              <a:rect l="l" t="t" r="r" b="b"/>
              <a:pathLst>
                <a:path w="154304" h="498475">
                  <a:moveTo>
                    <a:pt x="154274" y="0"/>
                  </a:moveTo>
                  <a:lnTo>
                    <a:pt x="0" y="82851"/>
                  </a:lnTo>
                  <a:lnTo>
                    <a:pt x="0" y="498306"/>
                  </a:lnTo>
                  <a:lnTo>
                    <a:pt x="154274" y="373453"/>
                  </a:lnTo>
                  <a:lnTo>
                    <a:pt x="154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433508" y="1847632"/>
              <a:ext cx="154305" cy="498475"/>
            </a:xfrm>
            <a:custGeom>
              <a:avLst/>
              <a:gdLst/>
              <a:ahLst/>
              <a:cxnLst/>
              <a:rect l="l" t="t" r="r" b="b"/>
              <a:pathLst>
                <a:path w="154304" h="498475">
                  <a:moveTo>
                    <a:pt x="0" y="82851"/>
                  </a:moveTo>
                  <a:lnTo>
                    <a:pt x="0" y="498306"/>
                  </a:lnTo>
                  <a:lnTo>
                    <a:pt x="154274" y="373453"/>
                  </a:lnTo>
                  <a:lnTo>
                    <a:pt x="154274" y="0"/>
                  </a:lnTo>
                  <a:lnTo>
                    <a:pt x="0" y="82851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482906" y="1930506"/>
              <a:ext cx="2950845" cy="415925"/>
            </a:xfrm>
            <a:custGeom>
              <a:avLst/>
              <a:gdLst/>
              <a:ahLst/>
              <a:cxnLst/>
              <a:rect l="l" t="t" r="r" b="b"/>
              <a:pathLst>
                <a:path w="2950845" h="415925">
                  <a:moveTo>
                    <a:pt x="2950532" y="0"/>
                  </a:moveTo>
                  <a:lnTo>
                    <a:pt x="0" y="0"/>
                  </a:lnTo>
                  <a:lnTo>
                    <a:pt x="0" y="415431"/>
                  </a:lnTo>
                  <a:lnTo>
                    <a:pt x="2950532" y="415431"/>
                  </a:lnTo>
                  <a:lnTo>
                    <a:pt x="2950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482906" y="1930506"/>
              <a:ext cx="2950845" cy="415925"/>
            </a:xfrm>
            <a:custGeom>
              <a:avLst/>
              <a:gdLst/>
              <a:ahLst/>
              <a:cxnLst/>
              <a:rect l="l" t="t" r="r" b="b"/>
              <a:pathLst>
                <a:path w="2950845" h="415925">
                  <a:moveTo>
                    <a:pt x="0" y="415431"/>
                  </a:moveTo>
                  <a:lnTo>
                    <a:pt x="2950532" y="415431"/>
                  </a:lnTo>
                  <a:lnTo>
                    <a:pt x="2950532" y="0"/>
                  </a:lnTo>
                  <a:lnTo>
                    <a:pt x="0" y="0"/>
                  </a:lnTo>
                  <a:lnTo>
                    <a:pt x="0" y="415431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742644" y="1432177"/>
              <a:ext cx="2560955" cy="83820"/>
            </a:xfrm>
            <a:custGeom>
              <a:avLst/>
              <a:gdLst/>
              <a:ahLst/>
              <a:cxnLst/>
              <a:rect l="l" t="t" r="r" b="b"/>
              <a:pathLst>
                <a:path w="2560954" h="83819">
                  <a:moveTo>
                    <a:pt x="2560729" y="0"/>
                  </a:moveTo>
                  <a:lnTo>
                    <a:pt x="369523" y="0"/>
                  </a:lnTo>
                  <a:lnTo>
                    <a:pt x="0" y="83426"/>
                  </a:lnTo>
                  <a:lnTo>
                    <a:pt x="2431056" y="83426"/>
                  </a:lnTo>
                  <a:lnTo>
                    <a:pt x="25607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742644" y="1432177"/>
              <a:ext cx="2560955" cy="83820"/>
            </a:xfrm>
            <a:custGeom>
              <a:avLst/>
              <a:gdLst/>
              <a:ahLst/>
              <a:cxnLst/>
              <a:rect l="l" t="t" r="r" b="b"/>
              <a:pathLst>
                <a:path w="2560954" h="83819">
                  <a:moveTo>
                    <a:pt x="0" y="83426"/>
                  </a:moveTo>
                  <a:lnTo>
                    <a:pt x="2431056" y="83426"/>
                  </a:lnTo>
                  <a:lnTo>
                    <a:pt x="2560729" y="0"/>
                  </a:lnTo>
                  <a:lnTo>
                    <a:pt x="369523" y="0"/>
                  </a:lnTo>
                  <a:lnTo>
                    <a:pt x="0" y="83426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173700" y="1432177"/>
              <a:ext cx="130175" cy="498475"/>
            </a:xfrm>
            <a:custGeom>
              <a:avLst/>
              <a:gdLst/>
              <a:ahLst/>
              <a:cxnLst/>
              <a:rect l="l" t="t" r="r" b="b"/>
              <a:pathLst>
                <a:path w="130175" h="498475">
                  <a:moveTo>
                    <a:pt x="129673" y="0"/>
                  </a:moveTo>
                  <a:lnTo>
                    <a:pt x="0" y="83426"/>
                  </a:lnTo>
                  <a:lnTo>
                    <a:pt x="0" y="498306"/>
                  </a:lnTo>
                  <a:lnTo>
                    <a:pt x="129673" y="374005"/>
                  </a:lnTo>
                  <a:lnTo>
                    <a:pt x="129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173700" y="1432177"/>
              <a:ext cx="130175" cy="498475"/>
            </a:xfrm>
            <a:custGeom>
              <a:avLst/>
              <a:gdLst/>
              <a:ahLst/>
              <a:cxnLst/>
              <a:rect l="l" t="t" r="r" b="b"/>
              <a:pathLst>
                <a:path w="130175" h="498475">
                  <a:moveTo>
                    <a:pt x="0" y="83426"/>
                  </a:moveTo>
                  <a:lnTo>
                    <a:pt x="0" y="498306"/>
                  </a:lnTo>
                  <a:lnTo>
                    <a:pt x="129673" y="374005"/>
                  </a:lnTo>
                  <a:lnTo>
                    <a:pt x="129673" y="0"/>
                  </a:lnTo>
                  <a:lnTo>
                    <a:pt x="0" y="83426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742644" y="1515604"/>
              <a:ext cx="2431415" cy="415290"/>
            </a:xfrm>
            <a:custGeom>
              <a:avLst/>
              <a:gdLst/>
              <a:ahLst/>
              <a:cxnLst/>
              <a:rect l="l" t="t" r="r" b="b"/>
              <a:pathLst>
                <a:path w="2431415" h="415289">
                  <a:moveTo>
                    <a:pt x="2430918" y="0"/>
                  </a:moveTo>
                  <a:lnTo>
                    <a:pt x="0" y="0"/>
                  </a:lnTo>
                  <a:lnTo>
                    <a:pt x="0" y="414879"/>
                  </a:lnTo>
                  <a:lnTo>
                    <a:pt x="2430918" y="414880"/>
                  </a:lnTo>
                  <a:lnTo>
                    <a:pt x="2430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742644" y="1515604"/>
              <a:ext cx="2431415" cy="415290"/>
            </a:xfrm>
            <a:custGeom>
              <a:avLst/>
              <a:gdLst/>
              <a:ahLst/>
              <a:cxnLst/>
              <a:rect l="l" t="t" r="r" b="b"/>
              <a:pathLst>
                <a:path w="2431415" h="415289">
                  <a:moveTo>
                    <a:pt x="0" y="414879"/>
                  </a:moveTo>
                  <a:lnTo>
                    <a:pt x="2430918" y="414880"/>
                  </a:lnTo>
                  <a:lnTo>
                    <a:pt x="2430918" y="0"/>
                  </a:lnTo>
                  <a:lnTo>
                    <a:pt x="0" y="0"/>
                  </a:lnTo>
                  <a:lnTo>
                    <a:pt x="0" y="414879"/>
                  </a:lnTo>
                  <a:close/>
                </a:path>
              </a:pathLst>
            </a:custGeom>
            <a:ln w="5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6784700" y="1515604"/>
            <a:ext cx="4347210" cy="1638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068070">
              <a:lnSpc>
                <a:spcPct val="100000"/>
              </a:lnSpc>
              <a:spcBef>
                <a:spcPts val="135"/>
              </a:spcBef>
            </a:pPr>
            <a:r>
              <a:rPr dirty="0" sz="2150">
                <a:latin typeface="宋体"/>
                <a:cs typeface="宋体"/>
              </a:rPr>
              <a:t>寄存</a:t>
            </a:r>
            <a:r>
              <a:rPr dirty="0" sz="2150">
                <a:latin typeface="宋体"/>
                <a:cs typeface="宋体"/>
              </a:rPr>
              <a:t>器</a:t>
            </a:r>
            <a:r>
              <a:rPr dirty="0" sz="2150" spc="-10">
                <a:latin typeface="宋体"/>
                <a:cs typeface="宋体"/>
              </a:rPr>
              <a:t>(register)</a:t>
            </a:r>
            <a:endParaRPr sz="2150">
              <a:latin typeface="宋体"/>
              <a:cs typeface="宋体"/>
            </a:endParaRPr>
          </a:p>
          <a:p>
            <a:pPr marL="722630" marR="720090" indent="414020">
              <a:lnSpc>
                <a:spcPct val="123400"/>
              </a:lnSpc>
              <a:spcBef>
                <a:spcPts val="85"/>
              </a:spcBef>
            </a:pPr>
            <a:r>
              <a:rPr dirty="0" sz="2150">
                <a:latin typeface="宋体"/>
                <a:cs typeface="宋体"/>
              </a:rPr>
              <a:t>快速缓存</a:t>
            </a:r>
            <a:r>
              <a:rPr dirty="0" sz="2150" spc="-10">
                <a:latin typeface="宋体"/>
                <a:cs typeface="宋体"/>
              </a:rPr>
              <a:t>(cache)</a:t>
            </a:r>
            <a:r>
              <a:rPr dirty="0" sz="2150" spc="535">
                <a:latin typeface="宋体"/>
                <a:cs typeface="宋体"/>
              </a:rPr>
              <a:t> </a:t>
            </a:r>
            <a:r>
              <a:rPr dirty="0" sz="2150">
                <a:latin typeface="宋体"/>
                <a:cs typeface="宋体"/>
              </a:rPr>
              <a:t>内存(primary</a:t>
            </a:r>
            <a:r>
              <a:rPr dirty="0" sz="2150" spc="100">
                <a:latin typeface="宋体"/>
                <a:cs typeface="宋体"/>
              </a:rPr>
              <a:t> </a:t>
            </a:r>
            <a:r>
              <a:rPr dirty="0" sz="2150" spc="-10">
                <a:latin typeface="宋体"/>
                <a:cs typeface="宋体"/>
              </a:rPr>
              <a:t>storage)</a:t>
            </a:r>
            <a:endParaRPr sz="2150">
              <a:latin typeface="宋体"/>
              <a:cs typeface="宋体"/>
            </a:endParaRPr>
          </a:p>
          <a:p>
            <a:pPr marL="584835">
              <a:lnSpc>
                <a:spcPct val="100000"/>
              </a:lnSpc>
              <a:spcBef>
                <a:spcPts val="605"/>
              </a:spcBef>
            </a:pPr>
            <a:r>
              <a:rPr dirty="0" sz="2150">
                <a:latin typeface="宋体"/>
                <a:cs typeface="宋体"/>
              </a:rPr>
              <a:t>外存(secondary</a:t>
            </a:r>
            <a:r>
              <a:rPr dirty="0" sz="2150" spc="130">
                <a:latin typeface="宋体"/>
                <a:cs typeface="宋体"/>
              </a:rPr>
              <a:t> </a:t>
            </a:r>
            <a:r>
              <a:rPr dirty="0" sz="2150" spc="-10">
                <a:latin typeface="宋体"/>
                <a:cs typeface="宋体"/>
              </a:rPr>
              <a:t>storage)</a:t>
            </a:r>
            <a:endParaRPr sz="2150">
              <a:latin typeface="宋体"/>
              <a:cs typeface="宋体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601714" y="3265792"/>
            <a:ext cx="4827270" cy="2600960"/>
          </a:xfrm>
          <a:prstGeom prst="rect">
            <a:avLst/>
          </a:prstGeom>
        </p:spPr>
        <p:txBody>
          <a:bodyPr wrap="square" lIns="0" tIns="20955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650"/>
              </a:spcBef>
              <a:buSzPct val="9375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快速缓存：</a:t>
            </a:r>
            <a:endParaRPr sz="2400">
              <a:latin typeface="微软雅黑"/>
              <a:cs typeface="微软雅黑"/>
            </a:endParaRPr>
          </a:p>
          <a:p>
            <a:pPr lvl="1" marL="697865" indent="-227965">
              <a:lnSpc>
                <a:spcPct val="100000"/>
              </a:lnSpc>
              <a:spcBef>
                <a:spcPts val="1300"/>
              </a:spcBef>
              <a:buSzPct val="950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Data</a:t>
            </a: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Cache</a:t>
            </a:r>
            <a:endParaRPr sz="2000">
              <a:latin typeface="微软雅黑"/>
              <a:cs typeface="微软雅黑"/>
            </a:endParaRPr>
          </a:p>
          <a:p>
            <a:pPr lvl="1" marL="697865" indent="-227965">
              <a:lnSpc>
                <a:spcPct val="100000"/>
              </a:lnSpc>
              <a:spcBef>
                <a:spcPts val="1205"/>
              </a:spcBef>
              <a:buSzPct val="950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TLB(Translation</a:t>
            </a:r>
            <a:r>
              <a:rPr dirty="0" sz="2000" spc="-8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Lookaside</a:t>
            </a:r>
            <a:r>
              <a:rPr dirty="0" sz="2000" spc="-8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Buffer)</a:t>
            </a:r>
            <a:endParaRPr sz="2000">
              <a:latin typeface="微软雅黑"/>
              <a:cs typeface="微软雅黑"/>
            </a:endParaRPr>
          </a:p>
          <a:p>
            <a:pPr marL="240665" indent="-227965">
              <a:lnSpc>
                <a:spcPct val="100000"/>
              </a:lnSpc>
              <a:spcBef>
                <a:spcPts val="1340"/>
              </a:spcBef>
              <a:buSzPct val="9375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内存：DRAM,</a:t>
            </a:r>
            <a:r>
              <a:rPr dirty="0" sz="2400" spc="2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SDRAM</a:t>
            </a:r>
            <a:r>
              <a:rPr dirty="0" sz="2400" spc="-50">
                <a:solidFill>
                  <a:srgbClr val="1F517B"/>
                </a:solidFill>
                <a:latin typeface="微软雅黑"/>
                <a:cs typeface="微软雅黑"/>
              </a:rPr>
              <a:t>等</a:t>
            </a:r>
            <a:endParaRPr sz="2400">
              <a:latin typeface="微软雅黑"/>
              <a:cs typeface="微软雅黑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SzPct val="9375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外存：硬盘、光盘、软盘、磁带等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2491" y="1021383"/>
            <a:ext cx="7542530" cy="1087755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(1)</a:t>
            </a:r>
            <a:r>
              <a:rPr dirty="0" sz="2400" spc="-15" b="1">
                <a:solidFill>
                  <a:srgbClr val="C00000"/>
                </a:solidFill>
                <a:latin typeface="微软雅黑"/>
                <a:cs typeface="微软雅黑"/>
              </a:rPr>
              <a:t> 什么是碎片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35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41882" y="2733294"/>
            <a:ext cx="4184650" cy="2511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(2)</a:t>
            </a:r>
            <a:r>
              <a:rPr dirty="0" sz="2400" spc="-15" b="1">
                <a:solidFill>
                  <a:srgbClr val="C00000"/>
                </a:solidFill>
                <a:latin typeface="微软雅黑"/>
                <a:cs typeface="微软雅黑"/>
              </a:rPr>
              <a:t> 什么是拼接技术</a:t>
            </a:r>
            <a:endParaRPr sz="2400">
              <a:latin typeface="微软雅黑"/>
              <a:cs typeface="微软雅黑"/>
            </a:endParaRPr>
          </a:p>
          <a:p>
            <a:pPr algn="just" marL="545465" marR="5080" indent="-26034">
              <a:lnSpc>
                <a:spcPct val="150100"/>
              </a:lnSpc>
              <a:spcBef>
                <a:spcPts val="844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谓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拼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接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术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移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动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本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散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连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266241" y="2750629"/>
            <a:ext cx="1192530" cy="2656840"/>
            <a:chOff x="7266241" y="2750629"/>
            <a:chExt cx="1192530" cy="2656840"/>
          </a:xfrm>
        </p:grpSpPr>
        <p:sp>
          <p:nvSpPr>
            <p:cNvPr id="5" name="object 5" descr=""/>
            <p:cNvSpPr/>
            <p:nvPr/>
          </p:nvSpPr>
          <p:spPr>
            <a:xfrm>
              <a:off x="7275576" y="2755392"/>
              <a:ext cx="1165860" cy="2646045"/>
            </a:xfrm>
            <a:custGeom>
              <a:avLst/>
              <a:gdLst/>
              <a:ahLst/>
              <a:cxnLst/>
              <a:rect l="l" t="t" r="r" b="b"/>
              <a:pathLst>
                <a:path w="1165859" h="2646045">
                  <a:moveTo>
                    <a:pt x="1165859" y="0"/>
                  </a:moveTo>
                  <a:lnTo>
                    <a:pt x="0" y="0"/>
                  </a:lnTo>
                  <a:lnTo>
                    <a:pt x="0" y="2645663"/>
                  </a:lnTo>
                  <a:lnTo>
                    <a:pt x="1165859" y="2645663"/>
                  </a:lnTo>
                  <a:lnTo>
                    <a:pt x="116585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275576" y="2755392"/>
              <a:ext cx="1165860" cy="2646045"/>
            </a:xfrm>
            <a:custGeom>
              <a:avLst/>
              <a:gdLst/>
              <a:ahLst/>
              <a:cxnLst/>
              <a:rect l="l" t="t" r="r" b="b"/>
              <a:pathLst>
                <a:path w="1165859" h="2646045">
                  <a:moveTo>
                    <a:pt x="0" y="2645663"/>
                  </a:moveTo>
                  <a:lnTo>
                    <a:pt x="1165859" y="2645663"/>
                  </a:lnTo>
                  <a:lnTo>
                    <a:pt x="1165859" y="0"/>
                  </a:lnTo>
                  <a:lnTo>
                    <a:pt x="0" y="0"/>
                  </a:lnTo>
                  <a:lnTo>
                    <a:pt x="0" y="26456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4052" y="4270248"/>
              <a:ext cx="1161288" cy="2697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274052" y="4270248"/>
              <a:ext cx="1161415" cy="269875"/>
            </a:xfrm>
            <a:custGeom>
              <a:avLst/>
              <a:gdLst/>
              <a:ahLst/>
              <a:cxnLst/>
              <a:rect l="l" t="t" r="r" b="b"/>
              <a:pathLst>
                <a:path w="1161415" h="269875">
                  <a:moveTo>
                    <a:pt x="0" y="269747"/>
                  </a:moveTo>
                  <a:lnTo>
                    <a:pt x="1161288" y="269747"/>
                  </a:lnTo>
                  <a:lnTo>
                    <a:pt x="1161288" y="0"/>
                  </a:lnTo>
                  <a:lnTo>
                    <a:pt x="0" y="0"/>
                  </a:lnTo>
                  <a:lnTo>
                    <a:pt x="0" y="2697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271004" y="3165348"/>
              <a:ext cx="1183005" cy="1887220"/>
            </a:xfrm>
            <a:custGeom>
              <a:avLst/>
              <a:gdLst/>
              <a:ahLst/>
              <a:cxnLst/>
              <a:rect l="l" t="t" r="r" b="b"/>
              <a:pathLst>
                <a:path w="1183004" h="1887220">
                  <a:moveTo>
                    <a:pt x="3048" y="0"/>
                  </a:moveTo>
                  <a:lnTo>
                    <a:pt x="1168907" y="0"/>
                  </a:lnTo>
                </a:path>
                <a:path w="1183004" h="1887220">
                  <a:moveTo>
                    <a:pt x="0" y="390143"/>
                  </a:moveTo>
                  <a:lnTo>
                    <a:pt x="1165860" y="390143"/>
                  </a:lnTo>
                </a:path>
                <a:path w="1183004" h="1887220">
                  <a:moveTo>
                    <a:pt x="16764" y="1104900"/>
                  </a:moveTo>
                  <a:lnTo>
                    <a:pt x="1182624" y="1104900"/>
                  </a:lnTo>
                </a:path>
                <a:path w="1183004" h="1887220">
                  <a:moveTo>
                    <a:pt x="16764" y="1886712"/>
                  </a:moveTo>
                  <a:lnTo>
                    <a:pt x="1182624" y="18867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2528" y="3555492"/>
              <a:ext cx="1165859" cy="24536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272528" y="3555492"/>
              <a:ext cx="1165860" cy="245745"/>
            </a:xfrm>
            <a:custGeom>
              <a:avLst/>
              <a:gdLst/>
              <a:ahLst/>
              <a:cxnLst/>
              <a:rect l="l" t="t" r="r" b="b"/>
              <a:pathLst>
                <a:path w="1165859" h="245745">
                  <a:moveTo>
                    <a:pt x="0" y="245364"/>
                  </a:moveTo>
                  <a:lnTo>
                    <a:pt x="1165859" y="245364"/>
                  </a:lnTo>
                  <a:lnTo>
                    <a:pt x="1165859" y="0"/>
                  </a:lnTo>
                  <a:lnTo>
                    <a:pt x="0" y="0"/>
                  </a:lnTo>
                  <a:lnTo>
                    <a:pt x="0" y="24536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4052" y="5053584"/>
              <a:ext cx="1161288" cy="34899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274052" y="5053584"/>
              <a:ext cx="1161415" cy="349250"/>
            </a:xfrm>
            <a:custGeom>
              <a:avLst/>
              <a:gdLst/>
              <a:ahLst/>
              <a:cxnLst/>
              <a:rect l="l" t="t" r="r" b="b"/>
              <a:pathLst>
                <a:path w="1161415" h="349250">
                  <a:moveTo>
                    <a:pt x="0" y="348995"/>
                  </a:moveTo>
                  <a:lnTo>
                    <a:pt x="1161288" y="348995"/>
                  </a:lnTo>
                  <a:lnTo>
                    <a:pt x="1161288" y="0"/>
                  </a:lnTo>
                  <a:lnTo>
                    <a:pt x="0" y="0"/>
                  </a:lnTo>
                  <a:lnTo>
                    <a:pt x="0" y="3489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274052" y="3800855"/>
            <a:ext cx="1161415" cy="46482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64769" rIns="0" bIns="0" rtlCol="0" vert="horz">
            <a:spAutoFit/>
          </a:bodyPr>
          <a:lstStyle/>
          <a:p>
            <a:pPr marL="337820">
              <a:lnSpc>
                <a:spcPct val="100000"/>
              </a:lnSpc>
              <a:spcBef>
                <a:spcPts val="509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407911" y="2478691"/>
            <a:ext cx="866775" cy="315277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algn="r" marR="87630">
              <a:lnSpc>
                <a:spcPct val="100000"/>
              </a:lnSpc>
              <a:spcBef>
                <a:spcPts val="120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261620">
              <a:lnSpc>
                <a:spcPct val="100000"/>
              </a:lnSpc>
              <a:spcBef>
                <a:spcPts val="110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261620">
              <a:lnSpc>
                <a:spcPct val="100000"/>
              </a:lnSpc>
              <a:spcBef>
                <a:spcPts val="105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54KB</a:t>
            </a:r>
            <a:endParaRPr sz="1600">
              <a:latin typeface="微软雅黑"/>
              <a:cs typeface="微软雅黑"/>
            </a:endParaRPr>
          </a:p>
          <a:p>
            <a:pPr marL="259715">
              <a:lnSpc>
                <a:spcPct val="100000"/>
              </a:lnSpc>
              <a:spcBef>
                <a:spcPts val="244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58KB</a:t>
            </a:r>
            <a:endParaRPr sz="1600">
              <a:latin typeface="微软雅黑"/>
              <a:cs typeface="微软雅黑"/>
            </a:endParaRPr>
          </a:p>
          <a:p>
            <a:pPr marL="182880">
              <a:lnSpc>
                <a:spcPct val="100000"/>
              </a:lnSpc>
              <a:spcBef>
                <a:spcPts val="156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135KB</a:t>
            </a:r>
            <a:endParaRPr sz="1600">
              <a:latin typeface="微软雅黑"/>
              <a:cs typeface="微软雅黑"/>
            </a:endParaRPr>
          </a:p>
          <a:p>
            <a:pPr marL="201930">
              <a:lnSpc>
                <a:spcPct val="100000"/>
              </a:lnSpc>
              <a:spcBef>
                <a:spcPts val="33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138KB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微软雅黑"/>
              <a:cs typeface="微软雅黑"/>
            </a:endParaRPr>
          </a:p>
          <a:p>
            <a:pPr marL="203835">
              <a:lnSpc>
                <a:spcPct val="100000"/>
              </a:lnSpc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254KB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74052" y="2755392"/>
            <a:ext cx="1161415" cy="40576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43815">
              <a:lnSpc>
                <a:spcPts val="2390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74052" y="4539996"/>
            <a:ext cx="1161415" cy="50800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95885" rIns="0" bIns="0" rtlCol="0" vert="horz">
            <a:spAutoFit/>
          </a:bodyPr>
          <a:lstStyle/>
          <a:p>
            <a:pPr marL="336550">
              <a:lnSpc>
                <a:spcPct val="100000"/>
              </a:lnSpc>
              <a:spcBef>
                <a:spcPts val="755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274052" y="3169920"/>
            <a:ext cx="1161415" cy="38100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55880" rIns="0" bIns="0" rtlCol="0" vert="horz">
            <a:spAutoFit/>
          </a:bodyPr>
          <a:lstStyle/>
          <a:p>
            <a:pPr marL="337820">
              <a:lnSpc>
                <a:spcPct val="100000"/>
              </a:lnSpc>
              <a:spcBef>
                <a:spcPts val="44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１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634731" y="5724855"/>
            <a:ext cx="635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拼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接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前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440989" y="2758249"/>
            <a:ext cx="1201420" cy="2661285"/>
            <a:chOff x="9440989" y="2758249"/>
            <a:chExt cx="1201420" cy="2661285"/>
          </a:xfrm>
        </p:grpSpPr>
        <p:sp>
          <p:nvSpPr>
            <p:cNvPr id="21" name="object 21" descr=""/>
            <p:cNvSpPr/>
            <p:nvPr/>
          </p:nvSpPr>
          <p:spPr>
            <a:xfrm>
              <a:off x="9453372" y="2763011"/>
              <a:ext cx="1173480" cy="2651760"/>
            </a:xfrm>
            <a:custGeom>
              <a:avLst/>
              <a:gdLst/>
              <a:ahLst/>
              <a:cxnLst/>
              <a:rect l="l" t="t" r="r" b="b"/>
              <a:pathLst>
                <a:path w="1173479" h="2651760">
                  <a:moveTo>
                    <a:pt x="1173479" y="0"/>
                  </a:moveTo>
                  <a:lnTo>
                    <a:pt x="0" y="0"/>
                  </a:lnTo>
                  <a:lnTo>
                    <a:pt x="0" y="2651760"/>
                  </a:lnTo>
                  <a:lnTo>
                    <a:pt x="1173479" y="2651760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453372" y="2763011"/>
              <a:ext cx="1173480" cy="2651760"/>
            </a:xfrm>
            <a:custGeom>
              <a:avLst/>
              <a:gdLst/>
              <a:ahLst/>
              <a:cxnLst/>
              <a:rect l="l" t="t" r="r" b="b"/>
              <a:pathLst>
                <a:path w="1173479" h="2651760">
                  <a:moveTo>
                    <a:pt x="0" y="2651760"/>
                  </a:moveTo>
                  <a:lnTo>
                    <a:pt x="1173479" y="2651760"/>
                  </a:lnTo>
                  <a:lnTo>
                    <a:pt x="1173479" y="0"/>
                  </a:lnTo>
                  <a:lnTo>
                    <a:pt x="0" y="0"/>
                  </a:lnTo>
                  <a:lnTo>
                    <a:pt x="0" y="26517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6420" y="4736591"/>
              <a:ext cx="1170431" cy="67817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9456420" y="4736591"/>
              <a:ext cx="1170940" cy="678180"/>
            </a:xfrm>
            <a:custGeom>
              <a:avLst/>
              <a:gdLst/>
              <a:ahLst/>
              <a:cxnLst/>
              <a:rect l="l" t="t" r="r" b="b"/>
              <a:pathLst>
                <a:path w="1170940" h="678179">
                  <a:moveTo>
                    <a:pt x="0" y="678179"/>
                  </a:moveTo>
                  <a:lnTo>
                    <a:pt x="1170431" y="678179"/>
                  </a:lnTo>
                  <a:lnTo>
                    <a:pt x="1170431" y="0"/>
                  </a:lnTo>
                  <a:lnTo>
                    <a:pt x="0" y="0"/>
                  </a:lnTo>
                  <a:lnTo>
                    <a:pt x="0" y="6781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445752" y="3153155"/>
              <a:ext cx="1191895" cy="922019"/>
            </a:xfrm>
            <a:custGeom>
              <a:avLst/>
              <a:gdLst/>
              <a:ahLst/>
              <a:cxnLst/>
              <a:rect l="l" t="t" r="r" b="b"/>
              <a:pathLst>
                <a:path w="1191895" h="922020">
                  <a:moveTo>
                    <a:pt x="7620" y="0"/>
                  </a:moveTo>
                  <a:lnTo>
                    <a:pt x="1191768" y="0"/>
                  </a:lnTo>
                </a:path>
                <a:path w="1191895" h="922020">
                  <a:moveTo>
                    <a:pt x="0" y="432816"/>
                  </a:moveTo>
                  <a:lnTo>
                    <a:pt x="1185672" y="432816"/>
                  </a:lnTo>
                </a:path>
                <a:path w="1191895" h="922020">
                  <a:moveTo>
                    <a:pt x="0" y="922020"/>
                  </a:moveTo>
                  <a:lnTo>
                    <a:pt x="1185672" y="92202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750045" y="2515718"/>
            <a:ext cx="638175" cy="167513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7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09220">
              <a:lnSpc>
                <a:spcPct val="100000"/>
              </a:lnSpc>
              <a:spcBef>
                <a:spcPts val="97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20KB</a:t>
            </a:r>
            <a:endParaRPr sz="1600">
              <a:latin typeface="微软雅黑"/>
              <a:cs typeface="微软雅黑"/>
            </a:endParaRPr>
          </a:p>
          <a:p>
            <a:pPr marL="109220">
              <a:lnSpc>
                <a:spcPct val="100000"/>
              </a:lnSpc>
              <a:spcBef>
                <a:spcPts val="1490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54KB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131KB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746617" y="4593082"/>
            <a:ext cx="636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247KB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647938" y="5390184"/>
            <a:ext cx="8674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456419" y="2763011"/>
            <a:ext cx="1170940" cy="38608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51435">
              <a:lnSpc>
                <a:spcPts val="2375"/>
              </a:lnSpc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456419" y="3157727"/>
            <a:ext cx="1170940" cy="424180"/>
          </a:xfrm>
          <a:prstGeom prst="rect">
            <a:avLst/>
          </a:prstGeom>
          <a:solidFill>
            <a:srgbClr val="FFFFCC"/>
          </a:solidFill>
        </p:spPr>
        <p:txBody>
          <a:bodyPr wrap="square" lIns="0" tIns="74930" rIns="0" bIns="0" rtlCol="0" vert="horz">
            <a:spAutoFit/>
          </a:bodyPr>
          <a:lstStyle/>
          <a:p>
            <a:pPr marL="336550">
              <a:lnSpc>
                <a:spcPct val="100000"/>
              </a:lnSpc>
              <a:spcBef>
                <a:spcPts val="590"/>
              </a:spcBef>
            </a:pPr>
            <a:r>
              <a:rPr dirty="0" sz="1400" spc="-5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１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456419" y="3590544"/>
            <a:ext cx="1170940" cy="480059"/>
          </a:xfrm>
          <a:prstGeom prst="rect">
            <a:avLst/>
          </a:prstGeom>
          <a:solidFill>
            <a:srgbClr val="FFFFCC"/>
          </a:solidFill>
        </p:spPr>
        <p:txBody>
          <a:bodyPr wrap="square" lIns="0" tIns="92710" rIns="0" bIns="0" rtlCol="0" vert="horz">
            <a:spAutoFit/>
          </a:bodyPr>
          <a:lstStyle/>
          <a:p>
            <a:pPr marL="354330">
              <a:lnSpc>
                <a:spcPct val="100000"/>
              </a:lnSpc>
              <a:spcBef>
                <a:spcPts val="730"/>
              </a:spcBef>
            </a:pPr>
            <a:r>
              <a:rPr dirty="0" sz="1400" spc="-1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456419" y="4079747"/>
            <a:ext cx="1170940" cy="65722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170815" rIns="0" bIns="0" rtlCol="0" vert="horz">
            <a:spAutoFit/>
          </a:bodyPr>
          <a:lstStyle/>
          <a:p>
            <a:pPr marL="384175">
              <a:lnSpc>
                <a:spcPct val="100000"/>
              </a:lnSpc>
              <a:spcBef>
                <a:spcPts val="1345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baseline="-21604" sz="1350" spc="-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endParaRPr baseline="-21604" sz="1350">
              <a:latin typeface="微软雅黑"/>
              <a:cs typeface="微软雅黑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757029" y="5725464"/>
            <a:ext cx="633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拼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接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338327" y="211836"/>
            <a:ext cx="4018279" cy="788670"/>
            <a:chOff x="338327" y="211836"/>
            <a:chExt cx="4018279" cy="788670"/>
          </a:xfrm>
        </p:grpSpPr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3603" y="213360"/>
              <a:ext cx="2952750" cy="787146"/>
            </a:xfrm>
            <a:prstGeom prst="rect">
              <a:avLst/>
            </a:prstGeom>
          </p:spPr>
        </p:pic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35769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6.</a:t>
            </a:r>
            <a:r>
              <a:rPr dirty="0" spc="3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碎</a:t>
            </a:r>
            <a:r>
              <a:rPr dirty="0" spc="-35">
                <a:solidFill>
                  <a:srgbClr val="990000"/>
                </a:solidFill>
              </a:rPr>
              <a:t>片</a:t>
            </a:r>
            <a:r>
              <a:rPr dirty="0" spc="-35">
                <a:solidFill>
                  <a:srgbClr val="990000"/>
                </a:solidFill>
              </a:rPr>
              <a:t>问</a:t>
            </a:r>
            <a:r>
              <a:rPr dirty="0" spc="-35">
                <a:solidFill>
                  <a:srgbClr val="990000"/>
                </a:solidFill>
              </a:rPr>
              <a:t>题</a:t>
            </a:r>
            <a:r>
              <a:rPr dirty="0" spc="-35">
                <a:solidFill>
                  <a:srgbClr val="990000"/>
                </a:solidFill>
              </a:rPr>
              <a:t>及</a:t>
            </a:r>
            <a:r>
              <a:rPr dirty="0" spc="-35">
                <a:solidFill>
                  <a:srgbClr val="990000"/>
                </a:solidFill>
              </a:rPr>
              <a:t>拼</a:t>
            </a:r>
            <a:r>
              <a:rPr dirty="0" spc="-35">
                <a:solidFill>
                  <a:srgbClr val="990000"/>
                </a:solidFill>
              </a:rPr>
              <a:t>接</a:t>
            </a:r>
            <a:r>
              <a:rPr dirty="0" spc="-35">
                <a:solidFill>
                  <a:srgbClr val="990000"/>
                </a:solidFill>
              </a:rPr>
              <a:t>技</a:t>
            </a:r>
            <a:r>
              <a:rPr dirty="0" spc="-50">
                <a:solidFill>
                  <a:srgbClr val="990000"/>
                </a:solidFill>
              </a:rPr>
              <a:t>术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5570" y="1864563"/>
            <a:ext cx="551243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C00000"/>
                </a:solidFill>
              </a:rPr>
              <a:t>分区存储管理有什么缺点？</a:t>
            </a:r>
            <a:endParaRPr sz="3600"/>
          </a:p>
        </p:txBody>
      </p:sp>
      <p:sp>
        <p:nvSpPr>
          <p:cNvPr id="4" name="object 4" descr=""/>
          <p:cNvSpPr txBox="1"/>
          <p:nvPr/>
        </p:nvSpPr>
        <p:spPr>
          <a:xfrm>
            <a:off x="2701544" y="2811856"/>
            <a:ext cx="4446905" cy="2159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dirty="0" sz="2800" spc="-40" b="1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800" spc="-40" b="1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800" spc="-40" b="1">
                <a:solidFill>
                  <a:srgbClr val="1F517B"/>
                </a:solidFill>
                <a:latin typeface="微软雅黑"/>
                <a:cs typeface="微软雅黑"/>
              </a:rPr>
              <a:t>必</a:t>
            </a:r>
            <a:r>
              <a:rPr dirty="0" sz="2800" spc="-40" b="1">
                <a:solidFill>
                  <a:srgbClr val="1F517B"/>
                </a:solidFill>
                <a:latin typeface="微软雅黑"/>
                <a:cs typeface="微软雅黑"/>
              </a:rPr>
              <a:t>须</a:t>
            </a:r>
            <a:r>
              <a:rPr dirty="0" sz="2800" spc="-40" b="1">
                <a:solidFill>
                  <a:srgbClr val="1F517B"/>
                </a:solidFill>
                <a:latin typeface="微软雅黑"/>
                <a:cs typeface="微软雅黑"/>
              </a:rPr>
              <a:t>整</a:t>
            </a:r>
            <a:r>
              <a:rPr dirty="0" sz="2800" spc="-40" b="1">
                <a:solidFill>
                  <a:srgbClr val="1F517B"/>
                </a:solidFill>
                <a:latin typeface="微软雅黑"/>
                <a:cs typeface="微软雅黑"/>
              </a:rPr>
              <a:t>体</a:t>
            </a:r>
            <a:r>
              <a:rPr dirty="0" sz="2800" spc="-40" b="1">
                <a:solidFill>
                  <a:srgbClr val="1F517B"/>
                </a:solidFill>
                <a:latin typeface="微软雅黑"/>
                <a:cs typeface="微软雅黑"/>
              </a:rPr>
              <a:t>装</a:t>
            </a:r>
            <a:r>
              <a:rPr dirty="0" sz="2800" spc="-50" b="1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F517B"/>
              </a:buClr>
              <a:buFont typeface="΢"/>
              <a:buAutoNum type="arabicPeriod"/>
            </a:pPr>
            <a:endParaRPr sz="1800">
              <a:latin typeface="微软雅黑"/>
              <a:cs typeface="微软雅黑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需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连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续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800" spc="-50" b="1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F517B"/>
              </a:buClr>
              <a:buFont typeface="΢"/>
              <a:buAutoNum type="arabicPeriod"/>
            </a:pPr>
            <a:endParaRPr sz="1800">
              <a:latin typeface="微软雅黑"/>
              <a:cs typeface="微软雅黑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碎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片</a:t>
            </a:r>
            <a:r>
              <a:rPr dirty="0" sz="2800" spc="-35" b="1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800" spc="-50" b="1">
                <a:solidFill>
                  <a:srgbClr val="1F517B"/>
                </a:solidFill>
                <a:latin typeface="微软雅黑"/>
                <a:cs typeface="微软雅黑"/>
              </a:rPr>
              <a:t>题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8055" y="2476500"/>
              <a:ext cx="2692146" cy="111937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8023" y="2476500"/>
              <a:ext cx="1677162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0570" y="2608833"/>
            <a:ext cx="30708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</a:rPr>
              <a:t>页</a:t>
            </a:r>
            <a:r>
              <a:rPr dirty="0" sz="4000" spc="-40">
                <a:solidFill>
                  <a:srgbClr val="663300"/>
                </a:solidFill>
              </a:rPr>
              <a:t>式</a:t>
            </a:r>
            <a:r>
              <a:rPr dirty="0" sz="4000" spc="-40">
                <a:solidFill>
                  <a:srgbClr val="663300"/>
                </a:solidFill>
              </a:rPr>
              <a:t>存</a:t>
            </a:r>
            <a:r>
              <a:rPr dirty="0" sz="4000" spc="-40">
                <a:solidFill>
                  <a:srgbClr val="663300"/>
                </a:solidFill>
              </a:rPr>
              <a:t>储</a:t>
            </a:r>
            <a:r>
              <a:rPr dirty="0" sz="4000" spc="-40">
                <a:solidFill>
                  <a:srgbClr val="663300"/>
                </a:solidFill>
              </a:rPr>
              <a:t>管</a:t>
            </a:r>
            <a:r>
              <a:rPr dirty="0" sz="4000" spc="-50">
                <a:solidFill>
                  <a:srgbClr val="663300"/>
                </a:solidFill>
              </a:rPr>
              <a:t>理</a:t>
            </a:r>
            <a:endParaRPr sz="4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8839" y="1134617"/>
            <a:ext cx="4918710" cy="4370070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algn="just" marL="528955" indent="-516890">
              <a:lnSpc>
                <a:spcPct val="100000"/>
              </a:lnSpc>
              <a:spcBef>
                <a:spcPts val="1250"/>
              </a:spcBef>
              <a:buAutoNum type="arabicParenBoth"/>
              <a:tabLst>
                <a:tab pos="529590" algn="l"/>
              </a:tabLst>
            </a:pPr>
            <a:r>
              <a:rPr dirty="0" sz="2400" spc="-25" b="1">
                <a:solidFill>
                  <a:srgbClr val="C00000"/>
                </a:solidFill>
                <a:latin typeface="微软雅黑"/>
                <a:cs typeface="微软雅黑"/>
              </a:rPr>
              <a:t>页面</a:t>
            </a:r>
            <a:endParaRPr sz="2400">
              <a:latin typeface="微软雅黑"/>
              <a:cs typeface="微软雅黑"/>
            </a:endParaRPr>
          </a:p>
          <a:p>
            <a:pPr algn="just" marL="546100" marR="29845">
              <a:lnSpc>
                <a:spcPct val="120000"/>
              </a:lnSpc>
              <a:spcBef>
                <a:spcPts val="575"/>
              </a:spcBef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程序的地址空间被等分成大小相</a:t>
            </a:r>
            <a:r>
              <a:rPr dirty="0" sz="2400" spc="165">
                <a:solidFill>
                  <a:srgbClr val="1F517B"/>
                </a:solidFill>
                <a:latin typeface="微软雅黑"/>
                <a:cs typeface="微软雅黑"/>
              </a:rPr>
              <a:t>等的片，称为页面</a:t>
            </a:r>
            <a:r>
              <a:rPr dirty="0" sz="2400" spc="60">
                <a:solidFill>
                  <a:srgbClr val="1F517B"/>
                </a:solidFill>
                <a:latin typeface="微软雅黑"/>
                <a:cs typeface="微软雅黑"/>
              </a:rPr>
              <a:t>（page），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又称为虚页。</a:t>
            </a:r>
            <a:endParaRPr sz="2400">
              <a:latin typeface="微软雅黑"/>
              <a:cs typeface="微软雅黑"/>
            </a:endParaRPr>
          </a:p>
          <a:p>
            <a:pPr algn="just" marL="528955" indent="-516890">
              <a:lnSpc>
                <a:spcPct val="100000"/>
              </a:lnSpc>
              <a:spcBef>
                <a:spcPts val="1155"/>
              </a:spcBef>
              <a:buAutoNum type="arabicParenBoth" startAt="2"/>
              <a:tabLst>
                <a:tab pos="529590" algn="l"/>
              </a:tabLst>
            </a:pPr>
            <a:r>
              <a:rPr dirty="0" sz="2400" spc="-20" b="1">
                <a:solidFill>
                  <a:srgbClr val="C00000"/>
                </a:solidFill>
                <a:latin typeface="微软雅黑"/>
                <a:cs typeface="微软雅黑"/>
              </a:rPr>
              <a:t>主存块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150"/>
              </a:spcBef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主存被等分成大小相等的片，称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580"/>
              </a:spcBef>
            </a:pPr>
            <a:r>
              <a:rPr dirty="0" sz="2400" spc="150">
                <a:solidFill>
                  <a:srgbClr val="1F517B"/>
                </a:solidFill>
                <a:latin typeface="微软雅黑"/>
                <a:cs typeface="微软雅黑"/>
              </a:rPr>
              <a:t>为主存块， 又称为实页、页框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575"/>
              </a:spcBef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（frame）</a:t>
            </a:r>
            <a:r>
              <a:rPr dirty="0" sz="24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  <a:p>
            <a:pPr marL="528955" indent="-516890">
              <a:lnSpc>
                <a:spcPct val="100000"/>
              </a:lnSpc>
              <a:spcBef>
                <a:spcPts val="1370"/>
              </a:spcBef>
              <a:buAutoNum type="arabicParenBoth" startAt="3"/>
              <a:tabLst>
                <a:tab pos="529590" algn="l"/>
              </a:tabLst>
            </a:pP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页面与主存块的关系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077265" y="2067877"/>
            <a:ext cx="3975100" cy="3331845"/>
            <a:chOff x="7077265" y="2067877"/>
            <a:chExt cx="3975100" cy="3331845"/>
          </a:xfrm>
        </p:grpSpPr>
        <p:sp>
          <p:nvSpPr>
            <p:cNvPr id="4" name="object 4" descr=""/>
            <p:cNvSpPr/>
            <p:nvPr/>
          </p:nvSpPr>
          <p:spPr>
            <a:xfrm>
              <a:off x="7082028" y="2072639"/>
              <a:ext cx="3965575" cy="3322320"/>
            </a:xfrm>
            <a:custGeom>
              <a:avLst/>
              <a:gdLst/>
              <a:ahLst/>
              <a:cxnLst/>
              <a:rect l="l" t="t" r="r" b="b"/>
              <a:pathLst>
                <a:path w="3965575" h="3322320">
                  <a:moveTo>
                    <a:pt x="0" y="1551432"/>
                  </a:moveTo>
                  <a:lnTo>
                    <a:pt x="1187196" y="1551432"/>
                  </a:lnTo>
                  <a:lnTo>
                    <a:pt x="1187196" y="516636"/>
                  </a:lnTo>
                  <a:lnTo>
                    <a:pt x="0" y="516636"/>
                  </a:lnTo>
                  <a:lnTo>
                    <a:pt x="0" y="1551432"/>
                  </a:lnTo>
                  <a:close/>
                </a:path>
                <a:path w="3965575" h="3322320">
                  <a:moveTo>
                    <a:pt x="2645664" y="3322320"/>
                  </a:moveTo>
                  <a:lnTo>
                    <a:pt x="3965448" y="3322320"/>
                  </a:lnTo>
                  <a:lnTo>
                    <a:pt x="3965448" y="0"/>
                  </a:lnTo>
                  <a:lnTo>
                    <a:pt x="2645664" y="0"/>
                  </a:lnTo>
                  <a:lnTo>
                    <a:pt x="2645664" y="33223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27692" y="2368295"/>
              <a:ext cx="1320165" cy="1256030"/>
            </a:xfrm>
            <a:custGeom>
              <a:avLst/>
              <a:gdLst/>
              <a:ahLst/>
              <a:cxnLst/>
              <a:rect l="l" t="t" r="r" b="b"/>
              <a:pathLst>
                <a:path w="1320165" h="1256029">
                  <a:moveTo>
                    <a:pt x="0" y="0"/>
                  </a:moveTo>
                  <a:lnTo>
                    <a:pt x="1319783" y="0"/>
                  </a:lnTo>
                </a:path>
                <a:path w="1320165" h="1256029">
                  <a:moveTo>
                    <a:pt x="0" y="294131"/>
                  </a:moveTo>
                  <a:lnTo>
                    <a:pt x="1319783" y="294131"/>
                  </a:lnTo>
                </a:path>
                <a:path w="1320165" h="1256029">
                  <a:moveTo>
                    <a:pt x="0" y="1255776"/>
                  </a:moveTo>
                  <a:lnTo>
                    <a:pt x="1319783" y="12557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236202" y="1820951"/>
            <a:ext cx="450215" cy="101155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8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2KB</a:t>
            </a:r>
            <a:endParaRPr sz="1600">
              <a:latin typeface="微软雅黑"/>
              <a:cs typeface="微软雅黑"/>
            </a:endParaRPr>
          </a:p>
          <a:p>
            <a:pPr marL="42545">
              <a:lnSpc>
                <a:spcPct val="100000"/>
              </a:lnSpc>
              <a:spcBef>
                <a:spcPts val="84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4KB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827134" y="4800496"/>
            <a:ext cx="867410" cy="780415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236854">
              <a:lnSpc>
                <a:spcPct val="100000"/>
              </a:lnSpc>
              <a:spcBef>
                <a:spcPts val="115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254KB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256KB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082028" y="2884932"/>
            <a:ext cx="1190625" cy="501650"/>
          </a:xfrm>
          <a:custGeom>
            <a:avLst/>
            <a:gdLst/>
            <a:ahLst/>
            <a:cxnLst/>
            <a:rect l="l" t="t" r="r" b="b"/>
            <a:pathLst>
              <a:path w="1190625" h="501650">
                <a:moveTo>
                  <a:pt x="0" y="0"/>
                </a:moveTo>
                <a:lnTo>
                  <a:pt x="1190244" y="0"/>
                </a:lnTo>
              </a:path>
              <a:path w="1190625" h="501650">
                <a:moveTo>
                  <a:pt x="0" y="246887"/>
                </a:moveTo>
                <a:lnTo>
                  <a:pt x="1190244" y="246887"/>
                </a:lnTo>
              </a:path>
              <a:path w="1190625" h="501650">
                <a:moveTo>
                  <a:pt x="0" y="501395"/>
                </a:moveTo>
                <a:lnTo>
                  <a:pt x="1190244" y="50139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608191" y="2352827"/>
            <a:ext cx="434975" cy="113855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55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4KB</a:t>
            </a:r>
            <a:endParaRPr sz="1600">
              <a:latin typeface="微软雅黑"/>
              <a:cs typeface="微软雅黑"/>
            </a:endParaRPr>
          </a:p>
          <a:p>
            <a:pPr marL="13970">
              <a:lnSpc>
                <a:spcPct val="100000"/>
              </a:lnSpc>
              <a:spcBef>
                <a:spcPts val="7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6KB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296402" y="2459253"/>
            <a:ext cx="347345" cy="131191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001636" y="3751579"/>
            <a:ext cx="12439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38327" y="211836"/>
            <a:ext cx="10709275" cy="4893945"/>
            <a:chOff x="338327" y="211836"/>
            <a:chExt cx="10709275" cy="4893945"/>
          </a:xfrm>
        </p:grpSpPr>
        <p:sp>
          <p:nvSpPr>
            <p:cNvPr id="13" name="object 13" descr=""/>
            <p:cNvSpPr/>
            <p:nvPr/>
          </p:nvSpPr>
          <p:spPr>
            <a:xfrm>
              <a:off x="9727692" y="3328415"/>
              <a:ext cx="1320165" cy="1477010"/>
            </a:xfrm>
            <a:custGeom>
              <a:avLst/>
              <a:gdLst/>
              <a:ahLst/>
              <a:cxnLst/>
              <a:rect l="l" t="t" r="r" b="b"/>
              <a:pathLst>
                <a:path w="1320165" h="1477010">
                  <a:moveTo>
                    <a:pt x="0" y="1476756"/>
                  </a:moveTo>
                  <a:lnTo>
                    <a:pt x="1319783" y="1476756"/>
                  </a:lnTo>
                </a:path>
                <a:path w="1320165" h="1477010">
                  <a:moveTo>
                    <a:pt x="0" y="589788"/>
                  </a:moveTo>
                  <a:lnTo>
                    <a:pt x="1319783" y="589788"/>
                  </a:lnTo>
                </a:path>
                <a:path w="1320165" h="1477010">
                  <a:moveTo>
                    <a:pt x="0" y="0"/>
                  </a:moveTo>
                  <a:lnTo>
                    <a:pt x="131978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722360" y="2505709"/>
              <a:ext cx="1006475" cy="971550"/>
            </a:xfrm>
            <a:custGeom>
              <a:avLst/>
              <a:gdLst/>
              <a:ahLst/>
              <a:cxnLst/>
              <a:rect l="l" t="t" r="r" b="b"/>
              <a:pathLst>
                <a:path w="1006475" h="971550">
                  <a:moveTo>
                    <a:pt x="1006094" y="971296"/>
                  </a:moveTo>
                  <a:lnTo>
                    <a:pt x="990942" y="959485"/>
                  </a:lnTo>
                  <a:lnTo>
                    <a:pt x="942721" y="921893"/>
                  </a:lnTo>
                  <a:lnTo>
                    <a:pt x="937552" y="936574"/>
                  </a:lnTo>
                  <a:lnTo>
                    <a:pt x="52324" y="623570"/>
                  </a:lnTo>
                  <a:lnTo>
                    <a:pt x="45720" y="642366"/>
                  </a:lnTo>
                  <a:lnTo>
                    <a:pt x="930973" y="955255"/>
                  </a:lnTo>
                  <a:lnTo>
                    <a:pt x="925830" y="969899"/>
                  </a:lnTo>
                  <a:lnTo>
                    <a:pt x="1006094" y="971296"/>
                  </a:lnTo>
                  <a:close/>
                </a:path>
                <a:path w="1006475" h="971550">
                  <a:moveTo>
                    <a:pt x="1006094" y="11176"/>
                  </a:moveTo>
                  <a:lnTo>
                    <a:pt x="926592" y="0"/>
                  </a:lnTo>
                  <a:lnTo>
                    <a:pt x="929373" y="15240"/>
                  </a:lnTo>
                  <a:lnTo>
                    <a:pt x="0" y="185801"/>
                  </a:lnTo>
                  <a:lnTo>
                    <a:pt x="3556" y="205359"/>
                  </a:lnTo>
                  <a:lnTo>
                    <a:pt x="932942" y="34671"/>
                  </a:lnTo>
                  <a:lnTo>
                    <a:pt x="935736" y="49911"/>
                  </a:lnTo>
                  <a:lnTo>
                    <a:pt x="1002855" y="12954"/>
                  </a:lnTo>
                  <a:lnTo>
                    <a:pt x="1006094" y="11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727692" y="5100827"/>
              <a:ext cx="1320165" cy="0"/>
            </a:xfrm>
            <a:custGeom>
              <a:avLst/>
              <a:gdLst/>
              <a:ahLst/>
              <a:cxnLst/>
              <a:rect l="l" t="t" r="r" b="b"/>
              <a:pathLst>
                <a:path w="1320165" h="0">
                  <a:moveTo>
                    <a:pt x="0" y="0"/>
                  </a:moveTo>
                  <a:lnTo>
                    <a:pt x="131978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742299" y="3394582"/>
              <a:ext cx="986155" cy="1560830"/>
            </a:xfrm>
            <a:custGeom>
              <a:avLst/>
              <a:gdLst/>
              <a:ahLst/>
              <a:cxnLst/>
              <a:rect l="l" t="t" r="r" b="b"/>
              <a:pathLst>
                <a:path w="986154" h="1560829">
                  <a:moveTo>
                    <a:pt x="986155" y="1560703"/>
                  </a:moveTo>
                  <a:lnTo>
                    <a:pt x="970356" y="1517015"/>
                  </a:lnTo>
                  <a:lnTo>
                    <a:pt x="958850" y="1485138"/>
                  </a:lnTo>
                  <a:lnTo>
                    <a:pt x="946670" y="1494764"/>
                  </a:lnTo>
                  <a:lnTo>
                    <a:pt x="15494" y="317119"/>
                  </a:lnTo>
                  <a:lnTo>
                    <a:pt x="0" y="329311"/>
                  </a:lnTo>
                  <a:lnTo>
                    <a:pt x="931138" y="1507032"/>
                  </a:lnTo>
                  <a:lnTo>
                    <a:pt x="918972" y="1516634"/>
                  </a:lnTo>
                  <a:lnTo>
                    <a:pt x="986155" y="1560703"/>
                  </a:lnTo>
                  <a:close/>
                </a:path>
                <a:path w="986154" h="1560829">
                  <a:moveTo>
                    <a:pt x="986155" y="379603"/>
                  </a:moveTo>
                  <a:lnTo>
                    <a:pt x="969924" y="366395"/>
                  </a:lnTo>
                  <a:lnTo>
                    <a:pt x="923925" y="328930"/>
                  </a:lnTo>
                  <a:lnTo>
                    <a:pt x="918438" y="343382"/>
                  </a:lnTo>
                  <a:lnTo>
                    <a:pt x="11303" y="0"/>
                  </a:lnTo>
                  <a:lnTo>
                    <a:pt x="4191" y="18542"/>
                  </a:lnTo>
                  <a:lnTo>
                    <a:pt x="911402" y="361899"/>
                  </a:lnTo>
                  <a:lnTo>
                    <a:pt x="905891" y="376428"/>
                  </a:lnTo>
                  <a:lnTo>
                    <a:pt x="986155" y="379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1000506" cy="78714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727" y="211836"/>
              <a:ext cx="2952750" cy="78714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7372" y="211836"/>
              <a:ext cx="1177289" cy="787145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3756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5465" algn="l"/>
              </a:tabLst>
            </a:pPr>
            <a:r>
              <a:rPr dirty="0" spc="-25">
                <a:solidFill>
                  <a:srgbClr val="990000"/>
                </a:solidFill>
              </a:rPr>
              <a:t>1.</a:t>
            </a:r>
            <a:r>
              <a:rPr dirty="0">
                <a:solidFill>
                  <a:srgbClr val="990000"/>
                </a:solidFill>
              </a:rPr>
              <a:t>	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系</a:t>
            </a:r>
            <a:r>
              <a:rPr dirty="0" spc="-35">
                <a:solidFill>
                  <a:srgbClr val="990000"/>
                </a:solidFill>
              </a:rPr>
              <a:t>统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基</a:t>
            </a:r>
            <a:r>
              <a:rPr dirty="0" spc="-50">
                <a:solidFill>
                  <a:srgbClr val="990000"/>
                </a:solidFill>
              </a:rPr>
              <a:t>本</a:t>
            </a:r>
            <a:r>
              <a:rPr dirty="0" spc="-35">
                <a:solidFill>
                  <a:srgbClr val="990000"/>
                </a:solidFill>
              </a:rPr>
              <a:t>概</a:t>
            </a:r>
            <a:r>
              <a:rPr dirty="0" spc="-50">
                <a:solidFill>
                  <a:srgbClr val="990000"/>
                </a:solidFill>
              </a:rPr>
              <a:t>念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71473" y="1267790"/>
            <a:ext cx="10271760" cy="447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(4</a:t>
            </a:r>
            <a:r>
              <a:rPr dirty="0" sz="2400" spc="-20" b="1">
                <a:solidFill>
                  <a:srgbClr val="C00000"/>
                </a:solidFill>
                <a:latin typeface="微软雅黑"/>
                <a:cs typeface="微软雅黑"/>
              </a:rPr>
              <a:t>) 页表</a:t>
            </a:r>
            <a:endParaRPr sz="2400">
              <a:latin typeface="微软雅黑"/>
              <a:cs typeface="微软雅黑"/>
            </a:endParaRPr>
          </a:p>
          <a:p>
            <a:pPr marL="105410">
              <a:lnSpc>
                <a:spcPct val="100000"/>
              </a:lnSpc>
              <a:spcBef>
                <a:spcPts val="2225"/>
              </a:spcBef>
            </a:pPr>
            <a:r>
              <a:rPr dirty="0" sz="2400" spc="-15" b="1">
                <a:solidFill>
                  <a:srgbClr val="1F517B"/>
                </a:solidFill>
                <a:latin typeface="微软雅黑"/>
                <a:cs typeface="微软雅黑"/>
              </a:rPr>
              <a:t>① 什么是页表</a:t>
            </a:r>
            <a:endParaRPr sz="2400">
              <a:latin typeface="微软雅黑"/>
              <a:cs typeface="微软雅黑"/>
            </a:endParaRPr>
          </a:p>
          <a:p>
            <a:pPr marL="367665">
              <a:lnSpc>
                <a:spcPct val="100000"/>
              </a:lnSpc>
              <a:spcBef>
                <a:spcPts val="2180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了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实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从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物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映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，系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立的记录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关</a:t>
            </a:r>
            <a:endParaRPr sz="2200">
              <a:latin typeface="微软雅黑"/>
              <a:cs typeface="微软雅黑"/>
            </a:endParaRPr>
          </a:p>
          <a:p>
            <a:pPr marL="367665">
              <a:lnSpc>
                <a:spcPct val="100000"/>
              </a:lnSpc>
              <a:spcBef>
                <a:spcPts val="159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映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表，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简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62865">
              <a:lnSpc>
                <a:spcPct val="100000"/>
              </a:lnSpc>
              <a:spcBef>
                <a:spcPts val="1985"/>
              </a:spcBef>
            </a:pPr>
            <a:r>
              <a:rPr dirty="0" sz="2400" spc="-20" b="1">
                <a:solidFill>
                  <a:srgbClr val="1F517B"/>
                </a:solidFill>
                <a:latin typeface="微软雅黑"/>
                <a:cs typeface="微软雅黑"/>
              </a:rPr>
              <a:t>② 页表的组成</a:t>
            </a:r>
            <a:endParaRPr sz="2400">
              <a:latin typeface="微软雅黑"/>
              <a:cs typeface="微软雅黑"/>
            </a:endParaRPr>
          </a:p>
          <a:p>
            <a:pPr marL="748665" indent="-342265">
              <a:lnSpc>
                <a:spcPct val="100000"/>
              </a:lnSpc>
              <a:spcBef>
                <a:spcPts val="1980"/>
              </a:spcBef>
              <a:buClr>
                <a:srgbClr val="1F517B"/>
              </a:buClr>
              <a:buSzPct val="93181"/>
              <a:buFont typeface="Arial"/>
              <a:buChar char="•"/>
              <a:tabLst>
                <a:tab pos="748665" algn="l"/>
                <a:tab pos="749300" algn="l"/>
              </a:tabLst>
            </a:pP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高</a:t>
            </a: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速</a:t>
            </a: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缓</a:t>
            </a: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冲</a:t>
            </a: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转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缓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冲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 (Translation</a:t>
            </a:r>
            <a:r>
              <a:rPr dirty="0" sz="2200" spc="-6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Lookaside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Buffer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,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TLB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) 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2200">
              <a:latin typeface="微软雅黑"/>
              <a:cs typeface="微软雅黑"/>
            </a:endParaRPr>
          </a:p>
          <a:p>
            <a:pPr marL="748665">
              <a:lnSpc>
                <a:spcPct val="100000"/>
              </a:lnSpc>
              <a:spcBef>
                <a:spcPts val="1320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缓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冲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，CPU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于存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放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项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缓存。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变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度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快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但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本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较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高。</a:t>
            </a:r>
            <a:endParaRPr sz="2200">
              <a:latin typeface="微软雅黑"/>
              <a:cs typeface="微软雅黑"/>
            </a:endParaRPr>
          </a:p>
          <a:p>
            <a:pPr marL="748665" indent="-342265">
              <a:lnSpc>
                <a:spcPct val="100000"/>
              </a:lnSpc>
              <a:spcBef>
                <a:spcPts val="1920"/>
              </a:spcBef>
              <a:buClr>
                <a:srgbClr val="1F517B"/>
              </a:buClr>
              <a:buSzPct val="93181"/>
              <a:buFont typeface="Arial"/>
              <a:buChar char="•"/>
              <a:tabLst>
                <a:tab pos="748665" algn="l"/>
                <a:tab pos="749300" algn="l"/>
              </a:tabLst>
            </a:pP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主</a:t>
            </a: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存</a:t>
            </a:r>
            <a:r>
              <a:rPr dirty="0" sz="2200" spc="-30" b="1">
                <a:solidFill>
                  <a:srgbClr val="C00000"/>
                </a:solidFill>
                <a:latin typeface="微软雅黑"/>
                <a:cs typeface="微软雅黑"/>
              </a:rPr>
              <a:t>区</a:t>
            </a:r>
            <a:r>
              <a:rPr dirty="0" sz="2200" b="1">
                <a:solidFill>
                  <a:srgbClr val="C00000"/>
                </a:solidFill>
                <a:latin typeface="微软雅黑"/>
                <a:cs typeface="微软雅黑"/>
              </a:rPr>
              <a:t>域</a:t>
            </a:r>
            <a:r>
              <a:rPr dirty="0" sz="2200" spc="135" b="1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度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比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硬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成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本较低。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4196715" cy="787400"/>
            <a:chOff x="338327" y="211836"/>
            <a:chExt cx="4196715" cy="787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1000506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727" y="211836"/>
              <a:ext cx="3662934" cy="78714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37579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5465" algn="l"/>
              </a:tabLst>
            </a:pPr>
            <a:r>
              <a:rPr dirty="0" spc="-25">
                <a:solidFill>
                  <a:srgbClr val="990000"/>
                </a:solidFill>
              </a:rPr>
              <a:t>1.</a:t>
            </a:r>
            <a:r>
              <a:rPr dirty="0">
                <a:solidFill>
                  <a:srgbClr val="990000"/>
                </a:solidFill>
              </a:rPr>
              <a:t>	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系</a:t>
            </a:r>
            <a:r>
              <a:rPr dirty="0" spc="-35">
                <a:solidFill>
                  <a:srgbClr val="990000"/>
                </a:solidFill>
              </a:rPr>
              <a:t>统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基</a:t>
            </a:r>
            <a:r>
              <a:rPr dirty="0" spc="-35">
                <a:solidFill>
                  <a:srgbClr val="990000"/>
                </a:solidFill>
              </a:rPr>
              <a:t>本</a:t>
            </a:r>
            <a:r>
              <a:rPr dirty="0" spc="-35">
                <a:solidFill>
                  <a:srgbClr val="990000"/>
                </a:solidFill>
              </a:rPr>
              <a:t>概</a:t>
            </a:r>
            <a:r>
              <a:rPr dirty="0" spc="-50">
                <a:solidFill>
                  <a:srgbClr val="990000"/>
                </a:solidFill>
              </a:rPr>
              <a:t>念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73886" y="1191005"/>
            <a:ext cx="2981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(5)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分页映像存储举例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114865" y="2055685"/>
            <a:ext cx="6093460" cy="3422015"/>
            <a:chOff x="3114865" y="2055685"/>
            <a:chExt cx="6093460" cy="3422015"/>
          </a:xfrm>
        </p:grpSpPr>
        <p:sp>
          <p:nvSpPr>
            <p:cNvPr id="4" name="object 4" descr=""/>
            <p:cNvSpPr/>
            <p:nvPr/>
          </p:nvSpPr>
          <p:spPr>
            <a:xfrm>
              <a:off x="3119627" y="2060448"/>
              <a:ext cx="6083935" cy="3412490"/>
            </a:xfrm>
            <a:custGeom>
              <a:avLst/>
              <a:gdLst/>
              <a:ahLst/>
              <a:cxnLst/>
              <a:rect l="l" t="t" r="r" b="b"/>
              <a:pathLst>
                <a:path w="6083934" h="3412490">
                  <a:moveTo>
                    <a:pt x="0" y="2212847"/>
                  </a:moveTo>
                  <a:lnTo>
                    <a:pt x="1258824" y="2212847"/>
                  </a:lnTo>
                  <a:lnTo>
                    <a:pt x="1258824" y="1377695"/>
                  </a:lnTo>
                  <a:lnTo>
                    <a:pt x="0" y="1377695"/>
                  </a:lnTo>
                  <a:lnTo>
                    <a:pt x="0" y="2212847"/>
                  </a:lnTo>
                  <a:close/>
                </a:path>
                <a:path w="6083934" h="3412490">
                  <a:moveTo>
                    <a:pt x="4680204" y="3412236"/>
                  </a:moveTo>
                  <a:lnTo>
                    <a:pt x="6083808" y="3412236"/>
                  </a:lnTo>
                  <a:lnTo>
                    <a:pt x="6083808" y="0"/>
                  </a:lnTo>
                  <a:lnTo>
                    <a:pt x="4680204" y="0"/>
                  </a:lnTo>
                  <a:lnTo>
                    <a:pt x="4680204" y="34122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9831" y="2401824"/>
              <a:ext cx="1403985" cy="2729865"/>
            </a:xfrm>
            <a:custGeom>
              <a:avLst/>
              <a:gdLst/>
              <a:ahLst/>
              <a:cxnLst/>
              <a:rect l="l" t="t" r="r" b="b"/>
              <a:pathLst>
                <a:path w="1403984" h="2729865">
                  <a:moveTo>
                    <a:pt x="0" y="0"/>
                  </a:moveTo>
                  <a:lnTo>
                    <a:pt x="1403603" y="0"/>
                  </a:lnTo>
                </a:path>
                <a:path w="1403984" h="2729865">
                  <a:moveTo>
                    <a:pt x="0" y="341375"/>
                  </a:moveTo>
                  <a:lnTo>
                    <a:pt x="1403603" y="341375"/>
                  </a:lnTo>
                </a:path>
                <a:path w="1403984" h="2729865">
                  <a:moveTo>
                    <a:pt x="0" y="1365503"/>
                  </a:moveTo>
                  <a:lnTo>
                    <a:pt x="1403603" y="1365503"/>
                  </a:lnTo>
                </a:path>
                <a:path w="1403984" h="2729865">
                  <a:moveTo>
                    <a:pt x="0" y="2388108"/>
                  </a:moveTo>
                  <a:lnTo>
                    <a:pt x="1403603" y="2388108"/>
                  </a:lnTo>
                </a:path>
                <a:path w="1403984" h="2729865">
                  <a:moveTo>
                    <a:pt x="0" y="1705356"/>
                  </a:moveTo>
                  <a:lnTo>
                    <a:pt x="1403603" y="1705356"/>
                  </a:lnTo>
                </a:path>
                <a:path w="1403984" h="2729865">
                  <a:moveTo>
                    <a:pt x="0" y="1024127"/>
                  </a:moveTo>
                  <a:lnTo>
                    <a:pt x="1403603" y="1024127"/>
                  </a:lnTo>
                </a:path>
                <a:path w="1403984" h="2729865">
                  <a:moveTo>
                    <a:pt x="0" y="2729484"/>
                  </a:moveTo>
                  <a:lnTo>
                    <a:pt x="1403603" y="2729484"/>
                  </a:lnTo>
                </a:path>
                <a:path w="1403984" h="2729865">
                  <a:moveTo>
                    <a:pt x="0" y="682751"/>
                  </a:moveTo>
                  <a:lnTo>
                    <a:pt x="1403603" y="682751"/>
                  </a:lnTo>
                </a:path>
                <a:path w="1403984" h="2729865">
                  <a:moveTo>
                    <a:pt x="0" y="2046732"/>
                  </a:moveTo>
                  <a:lnTo>
                    <a:pt x="1403603" y="20467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119627" y="2154936"/>
              <a:ext cx="1259205" cy="614680"/>
            </a:xfrm>
            <a:custGeom>
              <a:avLst/>
              <a:gdLst/>
              <a:ahLst/>
              <a:cxnLst/>
              <a:rect l="l" t="t" r="r" b="b"/>
              <a:pathLst>
                <a:path w="1259204" h="614680">
                  <a:moveTo>
                    <a:pt x="0" y="614172"/>
                  </a:moveTo>
                  <a:lnTo>
                    <a:pt x="1258824" y="614172"/>
                  </a:lnTo>
                  <a:lnTo>
                    <a:pt x="1258824" y="0"/>
                  </a:lnTo>
                  <a:lnTo>
                    <a:pt x="0" y="0"/>
                  </a:lnTo>
                  <a:lnTo>
                    <a:pt x="0" y="6141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19627" y="2462784"/>
              <a:ext cx="1262380" cy="0"/>
            </a:xfrm>
            <a:custGeom>
              <a:avLst/>
              <a:gdLst/>
              <a:ahLst/>
              <a:cxnLst/>
              <a:rect l="l" t="t" r="r" b="b"/>
              <a:pathLst>
                <a:path w="1262379" h="0">
                  <a:moveTo>
                    <a:pt x="0" y="0"/>
                  </a:moveTo>
                  <a:lnTo>
                    <a:pt x="126187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8345551" y="5603849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269730" y="1894992"/>
            <a:ext cx="754380" cy="3980179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53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26670">
              <a:lnSpc>
                <a:spcPct val="100000"/>
              </a:lnSpc>
              <a:spcBef>
                <a:spcPts val="43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1KB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2KB</a:t>
            </a:r>
            <a:endParaRPr sz="1600">
              <a:latin typeface="微软雅黑"/>
              <a:cs typeface="微软雅黑"/>
            </a:endParaRPr>
          </a:p>
          <a:p>
            <a:pPr marL="26670">
              <a:lnSpc>
                <a:spcPct val="100000"/>
              </a:lnSpc>
              <a:spcBef>
                <a:spcPts val="65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3KB</a:t>
            </a:r>
            <a:endParaRPr sz="1600">
              <a:latin typeface="微软雅黑"/>
              <a:cs typeface="微软雅黑"/>
            </a:endParaRPr>
          </a:p>
          <a:p>
            <a:pPr marL="26670">
              <a:lnSpc>
                <a:spcPct val="100000"/>
              </a:lnSpc>
              <a:spcBef>
                <a:spcPts val="88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4KB</a:t>
            </a:r>
            <a:endParaRPr sz="1600">
              <a:latin typeface="微软雅黑"/>
              <a:cs typeface="微软雅黑"/>
            </a:endParaRPr>
          </a:p>
          <a:p>
            <a:pPr marL="41275">
              <a:lnSpc>
                <a:spcPct val="100000"/>
              </a:lnSpc>
              <a:spcBef>
                <a:spcPts val="77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5KB</a:t>
            </a:r>
            <a:endParaRPr sz="1600">
              <a:latin typeface="微软雅黑"/>
              <a:cs typeface="微软雅黑"/>
            </a:endParaRPr>
          </a:p>
          <a:p>
            <a:pPr marL="41275">
              <a:lnSpc>
                <a:spcPct val="100000"/>
              </a:lnSpc>
              <a:spcBef>
                <a:spcPts val="88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6KB</a:t>
            </a:r>
            <a:endParaRPr sz="1600">
              <a:latin typeface="微软雅黑"/>
              <a:cs typeface="微软雅黑"/>
            </a:endParaRPr>
          </a:p>
          <a:p>
            <a:pPr marL="41275">
              <a:lnSpc>
                <a:spcPct val="100000"/>
              </a:lnSpc>
              <a:spcBef>
                <a:spcPts val="64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7KB</a:t>
            </a:r>
            <a:endParaRPr sz="1600">
              <a:latin typeface="微软雅黑"/>
              <a:cs typeface="微软雅黑"/>
            </a:endParaRPr>
          </a:p>
          <a:p>
            <a:pPr marL="41275">
              <a:lnSpc>
                <a:spcPct val="100000"/>
              </a:lnSpc>
              <a:spcBef>
                <a:spcPts val="77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8KB</a:t>
            </a:r>
            <a:endParaRPr sz="1600">
              <a:latin typeface="微软雅黑"/>
              <a:cs typeface="微软雅黑"/>
            </a:endParaRPr>
          </a:p>
          <a:p>
            <a:pPr marL="41275">
              <a:lnSpc>
                <a:spcPct val="100000"/>
              </a:lnSpc>
              <a:spcBef>
                <a:spcPts val="77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9KB</a:t>
            </a:r>
            <a:endParaRPr sz="1600">
              <a:latin typeface="微软雅黑"/>
              <a:cs typeface="微软雅黑"/>
            </a:endParaRPr>
          </a:p>
          <a:p>
            <a:pPr marL="26670">
              <a:lnSpc>
                <a:spcPts val="1914"/>
              </a:lnSpc>
              <a:spcBef>
                <a:spcPts val="1005"/>
              </a:spcBef>
            </a:pPr>
            <a:r>
              <a:rPr dirty="0" sz="1600" spc="95">
                <a:solidFill>
                  <a:srgbClr val="1F517B"/>
                </a:solidFill>
                <a:latin typeface="微软雅黑"/>
                <a:cs typeface="微软雅黑"/>
              </a:rPr>
              <a:t>10</a:t>
            </a:r>
            <a:r>
              <a:rPr dirty="0" sz="1600" spc="-254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95">
                <a:solidFill>
                  <a:srgbClr val="1F517B"/>
                </a:solidFill>
                <a:latin typeface="微软雅黑"/>
                <a:cs typeface="微软雅黑"/>
              </a:rPr>
              <a:t>KB</a:t>
            </a:r>
            <a:r>
              <a:rPr dirty="0" sz="1600" spc="-254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5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endParaRPr sz="1600">
              <a:latin typeface="Symbol"/>
              <a:cs typeface="Symbol"/>
            </a:endParaRPr>
          </a:p>
          <a:p>
            <a:pPr marL="26670">
              <a:lnSpc>
                <a:spcPts val="1914"/>
              </a:lnSpc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82088" y="1884646"/>
            <a:ext cx="629285" cy="1029969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85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algn="r" marR="38100">
              <a:lnSpc>
                <a:spcPct val="100000"/>
              </a:lnSpc>
              <a:spcBef>
                <a:spcPts val="75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1KB</a:t>
            </a:r>
            <a:endParaRPr sz="1600">
              <a:latin typeface="微软雅黑"/>
              <a:cs typeface="微软雅黑"/>
            </a:endParaRPr>
          </a:p>
          <a:p>
            <a:pPr algn="r" marR="5080">
              <a:lnSpc>
                <a:spcPct val="100000"/>
              </a:lnSpc>
              <a:spcBef>
                <a:spcPts val="64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074542" y="2863087"/>
            <a:ext cx="13716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119627" y="5074920"/>
            <a:ext cx="1259205" cy="341630"/>
          </a:xfrm>
          <a:custGeom>
            <a:avLst/>
            <a:gdLst/>
            <a:ahLst/>
            <a:cxnLst/>
            <a:rect l="l" t="t" r="r" b="b"/>
            <a:pathLst>
              <a:path w="1259204" h="341629">
                <a:moveTo>
                  <a:pt x="0" y="341375"/>
                </a:moveTo>
                <a:lnTo>
                  <a:pt x="1258824" y="341375"/>
                </a:lnTo>
                <a:lnTo>
                  <a:pt x="1258824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456688" y="3222396"/>
            <a:ext cx="2019300" cy="265493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515"/>
              </a:spcBef>
              <a:tabLst>
                <a:tab pos="1507490" algn="l"/>
              </a:tabLst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0 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  <a:p>
            <a:pPr marL="234950">
              <a:lnSpc>
                <a:spcPct val="100000"/>
              </a:lnSpc>
              <a:spcBef>
                <a:spcPts val="420"/>
              </a:spcBef>
              <a:tabLst>
                <a:tab pos="1980564" algn="l"/>
              </a:tabLst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1KB 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  <a:p>
            <a:pPr marL="234950">
              <a:lnSpc>
                <a:spcPct val="100000"/>
              </a:lnSpc>
              <a:spcBef>
                <a:spcPts val="114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2KB</a:t>
            </a:r>
            <a:endParaRPr sz="1600">
              <a:latin typeface="微软雅黑"/>
              <a:cs typeface="微软雅黑"/>
            </a:endParaRPr>
          </a:p>
          <a:p>
            <a:pPr marL="38100">
              <a:lnSpc>
                <a:spcPct val="100000"/>
              </a:lnSpc>
              <a:spcBef>
                <a:spcPts val="58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3KB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algn="r" marR="74295">
              <a:lnSpc>
                <a:spcPct val="100000"/>
              </a:lnSpc>
              <a:spcBef>
                <a:spcPts val="315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  <a:p>
            <a:pPr marL="473075">
              <a:lnSpc>
                <a:spcPct val="100000"/>
              </a:lnSpc>
              <a:spcBef>
                <a:spcPts val="187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52069">
              <a:lnSpc>
                <a:spcPct val="100000"/>
              </a:lnSpc>
              <a:spcBef>
                <a:spcPts val="118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marL="584200">
              <a:lnSpc>
                <a:spcPct val="100000"/>
              </a:lnSpc>
              <a:spcBef>
                <a:spcPts val="440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919281" y="2205037"/>
            <a:ext cx="1271905" cy="555625"/>
            <a:chOff x="4919281" y="2205037"/>
            <a:chExt cx="1271905" cy="555625"/>
          </a:xfrm>
        </p:grpSpPr>
        <p:sp>
          <p:nvSpPr>
            <p:cNvPr id="15" name="object 15" descr=""/>
            <p:cNvSpPr/>
            <p:nvPr/>
          </p:nvSpPr>
          <p:spPr>
            <a:xfrm>
              <a:off x="4924044" y="2209800"/>
              <a:ext cx="1259205" cy="546100"/>
            </a:xfrm>
            <a:custGeom>
              <a:avLst/>
              <a:gdLst/>
              <a:ahLst/>
              <a:cxnLst/>
              <a:rect l="l" t="t" r="r" b="b"/>
              <a:pathLst>
                <a:path w="1259204" h="546100">
                  <a:moveTo>
                    <a:pt x="0" y="545591"/>
                  </a:moveTo>
                  <a:lnTo>
                    <a:pt x="1258824" y="545591"/>
                  </a:lnTo>
                  <a:lnTo>
                    <a:pt x="1258824" y="0"/>
                  </a:lnTo>
                  <a:lnTo>
                    <a:pt x="0" y="0"/>
                  </a:lnTo>
                  <a:lnTo>
                    <a:pt x="0" y="5455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924044" y="2209800"/>
              <a:ext cx="1262380" cy="546100"/>
            </a:xfrm>
            <a:custGeom>
              <a:avLst/>
              <a:gdLst/>
              <a:ahLst/>
              <a:cxnLst/>
              <a:rect l="l" t="t" r="r" b="b"/>
              <a:pathLst>
                <a:path w="1262379" h="546100">
                  <a:moveTo>
                    <a:pt x="0" y="272796"/>
                  </a:moveTo>
                  <a:lnTo>
                    <a:pt x="1261871" y="272796"/>
                  </a:lnTo>
                </a:path>
                <a:path w="1262379" h="546100">
                  <a:moveTo>
                    <a:pt x="560831" y="0"/>
                  </a:moveTo>
                  <a:lnTo>
                    <a:pt x="560831" y="5455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046345" y="1863369"/>
            <a:ext cx="431165" cy="641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220" marR="5080" indent="-97155">
              <a:lnSpc>
                <a:spcPct val="126299"/>
              </a:lnSpc>
              <a:spcBef>
                <a:spcPts val="1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 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649595" y="1898167"/>
            <a:ext cx="431165" cy="606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7645" marR="5080" indent="-195580">
              <a:lnSpc>
                <a:spcPct val="119100"/>
              </a:lnSpc>
              <a:spcBef>
                <a:spcPts val="1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 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4924044" y="3425952"/>
            <a:ext cx="1275715" cy="2047239"/>
          </a:xfrm>
          <a:custGeom>
            <a:avLst/>
            <a:gdLst/>
            <a:ahLst/>
            <a:cxnLst/>
            <a:rect l="l" t="t" r="r" b="b"/>
            <a:pathLst>
              <a:path w="1275714" h="2047239">
                <a:moveTo>
                  <a:pt x="0" y="2046732"/>
                </a:moveTo>
                <a:lnTo>
                  <a:pt x="1258824" y="2046732"/>
                </a:lnTo>
                <a:lnTo>
                  <a:pt x="1258824" y="1705356"/>
                </a:lnTo>
                <a:lnTo>
                  <a:pt x="0" y="1705356"/>
                </a:lnTo>
                <a:lnTo>
                  <a:pt x="0" y="2046732"/>
                </a:lnTo>
                <a:close/>
              </a:path>
              <a:path w="1275714" h="2047239">
                <a:moveTo>
                  <a:pt x="16763" y="885444"/>
                </a:moveTo>
                <a:lnTo>
                  <a:pt x="1275588" y="885444"/>
                </a:lnTo>
                <a:lnTo>
                  <a:pt x="1275588" y="0"/>
                </a:lnTo>
                <a:lnTo>
                  <a:pt x="16763" y="0"/>
                </a:lnTo>
                <a:lnTo>
                  <a:pt x="16763" y="88544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4924044" y="3425952"/>
          <a:ext cx="1280160" cy="906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705"/>
                <a:gridCol w="719455"/>
              </a:tblGrid>
              <a:tr h="294640">
                <a:tc>
                  <a:txBody>
                    <a:bodyPr/>
                    <a:lstStyle/>
                    <a:p>
                      <a:pPr algn="ctr" marL="56515">
                        <a:lnSpc>
                          <a:spcPts val="1745"/>
                        </a:lnSpc>
                        <a:spcBef>
                          <a:spcPts val="30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1745"/>
                        </a:lnSpc>
                        <a:spcBef>
                          <a:spcPts val="30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marL="565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73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9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73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 marL="21590">
                        <a:lnSpc>
                          <a:spcPts val="1920"/>
                        </a:lnSpc>
                        <a:spcBef>
                          <a:spcPts val="30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73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37490">
                        <a:lnSpc>
                          <a:spcPts val="1920"/>
                        </a:lnSpc>
                        <a:spcBef>
                          <a:spcPts val="30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73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1" name="object 21" descr=""/>
          <p:cNvSpPr/>
          <p:nvPr/>
        </p:nvSpPr>
        <p:spPr>
          <a:xfrm>
            <a:off x="5484876" y="5131308"/>
            <a:ext cx="0" cy="341630"/>
          </a:xfrm>
          <a:custGeom>
            <a:avLst/>
            <a:gdLst/>
            <a:ahLst/>
            <a:cxnLst/>
            <a:rect l="l" t="t" r="r" b="b"/>
            <a:pathLst>
              <a:path w="0" h="341629">
                <a:moveTo>
                  <a:pt x="0" y="0"/>
                </a:moveTo>
                <a:lnTo>
                  <a:pt x="0" y="34137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078095" y="2397912"/>
            <a:ext cx="991869" cy="734060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77470">
              <a:lnSpc>
                <a:spcPct val="100000"/>
              </a:lnSpc>
              <a:spcBef>
                <a:spcPts val="970"/>
              </a:spcBef>
              <a:tabLst>
                <a:tab pos="762000" algn="l"/>
              </a:tabLst>
            </a:pP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  <a:p>
            <a:pPr marL="50800">
              <a:lnSpc>
                <a:spcPct val="100000"/>
              </a:lnSpc>
              <a:spcBef>
                <a:spcPts val="86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119370" y="4435221"/>
            <a:ext cx="96646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106670" y="5157596"/>
            <a:ext cx="991869" cy="761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95"/>
              </a:spcBef>
              <a:tabLst>
                <a:tab pos="750570" algn="l"/>
              </a:tabLst>
            </a:pP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8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微软雅黑"/>
              <a:cs typeface="微软雅黑"/>
            </a:endParaRPr>
          </a:p>
          <a:p>
            <a:pPr marL="50800">
              <a:lnSpc>
                <a:spcPct val="100000"/>
              </a:lnSpc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371078" y="1986762"/>
            <a:ext cx="304800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os os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38327" y="211836"/>
            <a:ext cx="7462520" cy="5134610"/>
            <a:chOff x="338327" y="211836"/>
            <a:chExt cx="7462520" cy="5134610"/>
          </a:xfrm>
        </p:grpSpPr>
        <p:sp>
          <p:nvSpPr>
            <p:cNvPr id="27" name="object 27" descr=""/>
            <p:cNvSpPr/>
            <p:nvPr/>
          </p:nvSpPr>
          <p:spPr>
            <a:xfrm>
              <a:off x="6179820" y="2326893"/>
              <a:ext cx="1621155" cy="3019425"/>
            </a:xfrm>
            <a:custGeom>
              <a:avLst/>
              <a:gdLst/>
              <a:ahLst/>
              <a:cxnLst/>
              <a:rect l="l" t="t" r="r" b="b"/>
              <a:pathLst>
                <a:path w="1621154" h="3019425">
                  <a:moveTo>
                    <a:pt x="1620774" y="2599436"/>
                  </a:moveTo>
                  <a:lnTo>
                    <a:pt x="1540637" y="2593594"/>
                  </a:lnTo>
                  <a:lnTo>
                    <a:pt x="1544472" y="2608656"/>
                  </a:lnTo>
                  <a:lnTo>
                    <a:pt x="4445" y="2999740"/>
                  </a:lnTo>
                  <a:lnTo>
                    <a:pt x="9271" y="3019044"/>
                  </a:lnTo>
                  <a:lnTo>
                    <a:pt x="1549374" y="2627846"/>
                  </a:lnTo>
                  <a:lnTo>
                    <a:pt x="1553210" y="2642870"/>
                  </a:lnTo>
                  <a:lnTo>
                    <a:pt x="1611287" y="2605532"/>
                  </a:lnTo>
                  <a:lnTo>
                    <a:pt x="1620774" y="2599436"/>
                  </a:lnTo>
                  <a:close/>
                </a:path>
                <a:path w="1621154" h="3019425">
                  <a:moveTo>
                    <a:pt x="1620774" y="2258060"/>
                  </a:moveTo>
                  <a:lnTo>
                    <a:pt x="1608569" y="2249551"/>
                  </a:lnTo>
                  <a:lnTo>
                    <a:pt x="1554861" y="2212086"/>
                  </a:lnTo>
                  <a:lnTo>
                    <a:pt x="1550504" y="2226894"/>
                  </a:lnTo>
                  <a:lnTo>
                    <a:pt x="9652" y="1771523"/>
                  </a:lnTo>
                  <a:lnTo>
                    <a:pt x="4064" y="1790573"/>
                  </a:lnTo>
                  <a:lnTo>
                    <a:pt x="1544878" y="2245969"/>
                  </a:lnTo>
                  <a:lnTo>
                    <a:pt x="1540510" y="2260854"/>
                  </a:lnTo>
                  <a:lnTo>
                    <a:pt x="1620774" y="2258060"/>
                  </a:lnTo>
                  <a:close/>
                </a:path>
                <a:path w="1621154" h="3019425">
                  <a:moveTo>
                    <a:pt x="1620774" y="485648"/>
                  </a:moveTo>
                  <a:lnTo>
                    <a:pt x="1541018" y="494792"/>
                  </a:lnTo>
                  <a:lnTo>
                    <a:pt x="1547495" y="508812"/>
                  </a:lnTo>
                  <a:lnTo>
                    <a:pt x="863447" y="827252"/>
                  </a:lnTo>
                  <a:lnTo>
                    <a:pt x="13716" y="0"/>
                  </a:lnTo>
                  <a:lnTo>
                    <a:pt x="0" y="14224"/>
                  </a:lnTo>
                  <a:lnTo>
                    <a:pt x="844245" y="836206"/>
                  </a:lnTo>
                  <a:lnTo>
                    <a:pt x="627024" y="937323"/>
                  </a:lnTo>
                  <a:lnTo>
                    <a:pt x="13716" y="341376"/>
                  </a:lnTo>
                  <a:lnTo>
                    <a:pt x="0" y="355600"/>
                  </a:lnTo>
                  <a:lnTo>
                    <a:pt x="607822" y="946264"/>
                  </a:lnTo>
                  <a:lnTo>
                    <a:pt x="2667" y="1227975"/>
                  </a:lnTo>
                  <a:lnTo>
                    <a:pt x="11049" y="1245997"/>
                  </a:lnTo>
                  <a:lnTo>
                    <a:pt x="623074" y="961085"/>
                  </a:lnTo>
                  <a:lnTo>
                    <a:pt x="968082" y="1296352"/>
                  </a:lnTo>
                  <a:lnTo>
                    <a:pt x="4826" y="1500124"/>
                  </a:lnTo>
                  <a:lnTo>
                    <a:pt x="8890" y="1519428"/>
                  </a:lnTo>
                  <a:lnTo>
                    <a:pt x="985189" y="1312976"/>
                  </a:lnTo>
                  <a:lnTo>
                    <a:pt x="1559140" y="1870697"/>
                  </a:lnTo>
                  <a:lnTo>
                    <a:pt x="1548384" y="1881759"/>
                  </a:lnTo>
                  <a:lnTo>
                    <a:pt x="1620774" y="1916684"/>
                  </a:lnTo>
                  <a:lnTo>
                    <a:pt x="1601571" y="1879600"/>
                  </a:lnTo>
                  <a:lnTo>
                    <a:pt x="1583817" y="1845310"/>
                  </a:lnTo>
                  <a:lnTo>
                    <a:pt x="1572971" y="1856460"/>
                  </a:lnTo>
                  <a:lnTo>
                    <a:pt x="1008545" y="1308036"/>
                  </a:lnTo>
                  <a:lnTo>
                    <a:pt x="1271701" y="1252385"/>
                  </a:lnTo>
                  <a:lnTo>
                    <a:pt x="1559280" y="1532356"/>
                  </a:lnTo>
                  <a:lnTo>
                    <a:pt x="1548511" y="1543431"/>
                  </a:lnTo>
                  <a:lnTo>
                    <a:pt x="1620774" y="1578356"/>
                  </a:lnTo>
                  <a:lnTo>
                    <a:pt x="1601571" y="1541145"/>
                  </a:lnTo>
                  <a:lnTo>
                    <a:pt x="1583944" y="1506982"/>
                  </a:lnTo>
                  <a:lnTo>
                    <a:pt x="1573110" y="1518119"/>
                  </a:lnTo>
                  <a:lnTo>
                    <a:pt x="1295057" y="1247444"/>
                  </a:lnTo>
                  <a:lnTo>
                    <a:pt x="1548257" y="1193901"/>
                  </a:lnTo>
                  <a:lnTo>
                    <a:pt x="1551432" y="1209052"/>
                  </a:lnTo>
                  <a:lnTo>
                    <a:pt x="1614919" y="1171829"/>
                  </a:lnTo>
                  <a:lnTo>
                    <a:pt x="1620774" y="1168400"/>
                  </a:lnTo>
                  <a:lnTo>
                    <a:pt x="1541018" y="1159256"/>
                  </a:lnTo>
                  <a:lnTo>
                    <a:pt x="1544193" y="1174470"/>
                  </a:lnTo>
                  <a:lnTo>
                    <a:pt x="1277950" y="1230795"/>
                  </a:lnTo>
                  <a:lnTo>
                    <a:pt x="1254607" y="1208074"/>
                  </a:lnTo>
                  <a:lnTo>
                    <a:pt x="1254607" y="1235735"/>
                  </a:lnTo>
                  <a:lnTo>
                    <a:pt x="991425" y="1291412"/>
                  </a:lnTo>
                  <a:lnTo>
                    <a:pt x="642277" y="952144"/>
                  </a:lnTo>
                  <a:lnTo>
                    <a:pt x="859485" y="851039"/>
                  </a:lnTo>
                  <a:lnTo>
                    <a:pt x="1254607" y="1235735"/>
                  </a:lnTo>
                  <a:lnTo>
                    <a:pt x="1254607" y="1208074"/>
                  </a:lnTo>
                  <a:lnTo>
                    <a:pt x="878687" y="842098"/>
                  </a:lnTo>
                  <a:lnTo>
                    <a:pt x="1555851" y="526859"/>
                  </a:lnTo>
                  <a:lnTo>
                    <a:pt x="1562354" y="540893"/>
                  </a:lnTo>
                  <a:lnTo>
                    <a:pt x="1601965" y="503428"/>
                  </a:lnTo>
                  <a:lnTo>
                    <a:pt x="1620774" y="485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1000506" cy="78714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727" y="211836"/>
              <a:ext cx="3662934" cy="787145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37579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5465" algn="l"/>
              </a:tabLst>
            </a:pPr>
            <a:r>
              <a:rPr dirty="0" spc="-25">
                <a:solidFill>
                  <a:srgbClr val="990000"/>
                </a:solidFill>
              </a:rPr>
              <a:t>1.</a:t>
            </a:r>
            <a:r>
              <a:rPr dirty="0">
                <a:solidFill>
                  <a:srgbClr val="990000"/>
                </a:solidFill>
              </a:rPr>
              <a:t>	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系</a:t>
            </a:r>
            <a:r>
              <a:rPr dirty="0" spc="-35">
                <a:solidFill>
                  <a:srgbClr val="990000"/>
                </a:solidFill>
              </a:rPr>
              <a:t>统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基</a:t>
            </a:r>
            <a:r>
              <a:rPr dirty="0" spc="-35">
                <a:solidFill>
                  <a:srgbClr val="990000"/>
                </a:solidFill>
              </a:rPr>
              <a:t>本</a:t>
            </a:r>
            <a:r>
              <a:rPr dirty="0" spc="-35">
                <a:solidFill>
                  <a:srgbClr val="990000"/>
                </a:solidFill>
              </a:rPr>
              <a:t>概</a:t>
            </a:r>
            <a:r>
              <a:rPr dirty="0" spc="-50">
                <a:solidFill>
                  <a:srgbClr val="990000"/>
                </a:solidFill>
              </a:rPr>
              <a:t>念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7796" y="1163192"/>
            <a:ext cx="10342245" cy="2700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529590" algn="l"/>
              </a:tabLst>
            </a:pPr>
            <a:r>
              <a:rPr dirty="0" sz="2400" spc="-25" b="1">
                <a:solidFill>
                  <a:srgbClr val="C00000"/>
                </a:solidFill>
                <a:latin typeface="微软雅黑"/>
                <a:cs typeface="微软雅黑"/>
              </a:rPr>
              <a:t>页表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639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关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微软雅黑"/>
              <a:cs typeface="微软雅黑"/>
            </a:endParaRPr>
          </a:p>
          <a:p>
            <a:pPr marL="528955" indent="-516890">
              <a:lnSpc>
                <a:spcPct val="100000"/>
              </a:lnSpc>
              <a:buAutoNum type="arabicParenBoth" startAt="2"/>
              <a:tabLst>
                <a:tab pos="529590" algn="l"/>
              </a:tabLst>
            </a:pP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虚地址结构</a:t>
            </a:r>
            <a:endParaRPr sz="2400">
              <a:latin typeface="微软雅黑"/>
              <a:cs typeface="微软雅黑"/>
            </a:endParaRPr>
          </a:p>
          <a:p>
            <a:pPr marL="546100" marR="5080">
              <a:lnSpc>
                <a:spcPct val="153600"/>
              </a:lnSpc>
              <a:spcBef>
                <a:spcPts val="22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当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CPU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度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16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位，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大小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1KB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结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构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格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下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905821" y="4553521"/>
            <a:ext cx="3845560" cy="441325"/>
            <a:chOff x="3905821" y="4553521"/>
            <a:chExt cx="3845560" cy="441325"/>
          </a:xfrm>
        </p:grpSpPr>
        <p:sp>
          <p:nvSpPr>
            <p:cNvPr id="4" name="object 4" descr=""/>
            <p:cNvSpPr/>
            <p:nvPr/>
          </p:nvSpPr>
          <p:spPr>
            <a:xfrm>
              <a:off x="3910584" y="4558284"/>
              <a:ext cx="3836035" cy="431800"/>
            </a:xfrm>
            <a:custGeom>
              <a:avLst/>
              <a:gdLst/>
              <a:ahLst/>
              <a:cxnLst/>
              <a:rect l="l" t="t" r="r" b="b"/>
              <a:pathLst>
                <a:path w="3836034" h="431800">
                  <a:moveTo>
                    <a:pt x="0" y="431292"/>
                  </a:moveTo>
                  <a:lnTo>
                    <a:pt x="3835908" y="431292"/>
                  </a:lnTo>
                  <a:lnTo>
                    <a:pt x="3835908" y="0"/>
                  </a:lnTo>
                  <a:lnTo>
                    <a:pt x="0" y="0"/>
                  </a:lnTo>
                  <a:lnTo>
                    <a:pt x="0" y="4312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434584" y="4558284"/>
              <a:ext cx="0" cy="429895"/>
            </a:xfrm>
            <a:custGeom>
              <a:avLst/>
              <a:gdLst/>
              <a:ahLst/>
              <a:cxnLst/>
              <a:rect l="l" t="t" r="r" b="b"/>
              <a:pathLst>
                <a:path w="0" h="429895">
                  <a:moveTo>
                    <a:pt x="0" y="0"/>
                  </a:moveTo>
                  <a:lnTo>
                    <a:pt x="0" y="4297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777488" y="5015306"/>
            <a:ext cx="2635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15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161279" y="5015306"/>
            <a:ext cx="5048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10</a:t>
            </a:r>
            <a:r>
              <a:rPr dirty="0" sz="1600" spc="45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9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691755" y="5015306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29505" y="4138447"/>
            <a:ext cx="554990" cy="715010"/>
          </a:xfrm>
          <a:prstGeom prst="rect">
            <a:avLst/>
          </a:prstGeom>
        </p:spPr>
        <p:txBody>
          <a:bodyPr wrap="square" lIns="0" tIns="113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P</a:t>
            </a:r>
            <a:endParaRPr sz="1600">
              <a:latin typeface="微软雅黑"/>
              <a:cs typeface="微软雅黑"/>
            </a:endParaRPr>
          </a:p>
          <a:p>
            <a:pPr marL="296545">
              <a:lnSpc>
                <a:spcPct val="100000"/>
              </a:lnSpc>
              <a:spcBef>
                <a:spcPts val="79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p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198489" y="4138447"/>
            <a:ext cx="1042669" cy="715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marR="5080" indent="-215265">
              <a:lnSpc>
                <a:spcPct val="141400"/>
              </a:lnSpc>
              <a:spcBef>
                <a:spcPts val="1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移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W w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38327" y="211836"/>
            <a:ext cx="3042920" cy="788670"/>
            <a:chOff x="338327" y="211836"/>
            <a:chExt cx="3042920" cy="78867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1887474" cy="78714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3704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601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2.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变</a:t>
            </a:r>
            <a:r>
              <a:rPr dirty="0" spc="-50">
                <a:solidFill>
                  <a:srgbClr val="990000"/>
                </a:solidFill>
              </a:rPr>
              <a:t>换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81455" y="4210401"/>
            <a:ext cx="1219835" cy="75692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23545" algn="l"/>
              </a:tabLst>
            </a:pP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+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452</a:t>
            </a:r>
            <a:endParaRPr sz="2000">
              <a:latin typeface="微软雅黑"/>
              <a:cs typeface="微软雅黑"/>
            </a:endParaRPr>
          </a:p>
          <a:p>
            <a:pPr marL="368300">
              <a:lnSpc>
                <a:spcPct val="100000"/>
              </a:lnSpc>
              <a:spcBef>
                <a:spcPts val="480"/>
              </a:spcBef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w=452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47490" y="4210401"/>
            <a:ext cx="6318885" cy="112268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575"/>
              </a:spcBef>
              <a:buSzPct val="95000"/>
              <a:buFont typeface="Arial"/>
              <a:buChar char="•"/>
              <a:tabLst>
                <a:tab pos="545465" algn="l"/>
                <a:tab pos="546100" algn="l"/>
                <a:tab pos="3092450" algn="l"/>
                <a:tab pos="3495675" algn="l"/>
              </a:tabLst>
            </a:pP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2500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→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2×1024</a:t>
            </a:r>
            <a:endParaRPr sz="2000">
              <a:latin typeface="微软雅黑"/>
              <a:cs typeface="微软雅黑"/>
            </a:endParaRPr>
          </a:p>
          <a:p>
            <a:pPr marL="3754120" indent="-3741420">
              <a:lnSpc>
                <a:spcPct val="100000"/>
              </a:lnSpc>
              <a:spcBef>
                <a:spcPts val="480"/>
              </a:spcBef>
              <a:buSzPct val="95000"/>
              <a:buFont typeface="Arial"/>
              <a:buChar char="•"/>
              <a:tabLst>
                <a:tab pos="3754120" algn="l"/>
                <a:tab pos="3754754" algn="l"/>
              </a:tabLst>
            </a:pPr>
            <a:r>
              <a:rPr dirty="0" sz="2000" spc="-25">
                <a:solidFill>
                  <a:srgbClr val="1F517B"/>
                </a:solidFill>
                <a:latin typeface="微软雅黑"/>
                <a:cs typeface="微软雅黑"/>
              </a:rPr>
              <a:t>p=2</a:t>
            </a:r>
            <a:endParaRPr sz="2000">
              <a:latin typeface="微软雅黑"/>
              <a:cs typeface="微软雅黑"/>
            </a:endParaRPr>
          </a:p>
          <a:p>
            <a:pPr marL="545465" indent="-532765">
              <a:lnSpc>
                <a:spcPct val="100000"/>
              </a:lnSpc>
              <a:spcBef>
                <a:spcPts val="480"/>
              </a:spcBef>
              <a:buSzPct val="95000"/>
              <a:buFont typeface="Arial"/>
              <a:buChar char="•"/>
              <a:tabLst>
                <a:tab pos="545465" algn="l"/>
                <a:tab pos="546100" algn="l"/>
                <a:tab pos="3536315" algn="l"/>
                <a:tab pos="4808855" algn="l"/>
              </a:tabLst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0000100111000100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000010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0111000100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225039" y="3724655"/>
            <a:ext cx="1103630" cy="1623060"/>
          </a:xfrm>
          <a:custGeom>
            <a:avLst/>
            <a:gdLst/>
            <a:ahLst/>
            <a:cxnLst/>
            <a:rect l="l" t="t" r="r" b="b"/>
            <a:pathLst>
              <a:path w="1103629" h="1623060">
                <a:moveTo>
                  <a:pt x="0" y="1623060"/>
                </a:moveTo>
                <a:lnTo>
                  <a:pt x="1103376" y="1623060"/>
                </a:lnTo>
                <a:lnTo>
                  <a:pt x="1103376" y="0"/>
                </a:lnTo>
                <a:lnTo>
                  <a:pt x="0" y="0"/>
                </a:lnTo>
                <a:lnTo>
                  <a:pt x="0" y="16230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303779" y="3994226"/>
            <a:ext cx="636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[2500]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03779" y="4970145"/>
            <a:ext cx="382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123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38327" y="211836"/>
            <a:ext cx="3042920" cy="4624070"/>
            <a:chOff x="338327" y="211836"/>
            <a:chExt cx="3042920" cy="4624070"/>
          </a:xfrm>
        </p:grpSpPr>
        <p:sp>
          <p:nvSpPr>
            <p:cNvPr id="8" name="object 8" descr=""/>
            <p:cNvSpPr/>
            <p:nvPr/>
          </p:nvSpPr>
          <p:spPr>
            <a:xfrm>
              <a:off x="2205227" y="4314444"/>
              <a:ext cx="1118870" cy="516890"/>
            </a:xfrm>
            <a:custGeom>
              <a:avLst/>
              <a:gdLst/>
              <a:ahLst/>
              <a:cxnLst/>
              <a:rect l="l" t="t" r="r" b="b"/>
              <a:pathLst>
                <a:path w="1118870" h="516889">
                  <a:moveTo>
                    <a:pt x="0" y="0"/>
                  </a:moveTo>
                  <a:lnTo>
                    <a:pt x="1118616" y="0"/>
                  </a:lnTo>
                </a:path>
                <a:path w="1118870" h="516889">
                  <a:moveTo>
                    <a:pt x="0" y="516635"/>
                  </a:moveTo>
                  <a:lnTo>
                    <a:pt x="1118616" y="5166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597657" cy="787146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38453" y="1171447"/>
            <a:ext cx="8723630" cy="284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(3)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页式地址变换</a:t>
            </a:r>
            <a:endParaRPr sz="2400">
              <a:latin typeface="微软雅黑"/>
              <a:cs typeface="微软雅黑"/>
            </a:endParaRPr>
          </a:p>
          <a:p>
            <a:pPr marL="190500">
              <a:lnSpc>
                <a:spcPct val="100000"/>
              </a:lnSpc>
              <a:spcBef>
                <a:spcPts val="2215"/>
              </a:spcBef>
            </a:pPr>
            <a:r>
              <a:rPr dirty="0" sz="2200" spc="-5" b="1">
                <a:solidFill>
                  <a:srgbClr val="1F517B"/>
                </a:solidFill>
                <a:latin typeface="微软雅黑"/>
                <a:cs typeface="微软雅黑"/>
              </a:rPr>
              <a:t>① 页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式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变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举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例</a:t>
            </a:r>
            <a:endParaRPr sz="2200">
              <a:latin typeface="微软雅黑"/>
              <a:cs typeface="微软雅黑"/>
            </a:endParaRPr>
          </a:p>
          <a:p>
            <a:pPr marL="615950">
              <a:lnSpc>
                <a:spcPct val="100000"/>
              </a:lnSpc>
              <a:spcBef>
                <a:spcPts val="194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设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100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单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元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令：</a:t>
            </a:r>
            <a:endParaRPr sz="2200">
              <a:latin typeface="微软雅黑"/>
              <a:cs typeface="微软雅黑"/>
            </a:endParaRPr>
          </a:p>
          <a:p>
            <a:pPr marL="615950">
              <a:lnSpc>
                <a:spcPct val="100000"/>
              </a:lnSpc>
              <a:spcBef>
                <a:spcPts val="1850"/>
              </a:spcBef>
              <a:tabLst>
                <a:tab pos="1367155" algn="l"/>
              </a:tabLst>
            </a:pP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r1,[2500]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当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正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确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变换？</a:t>
            </a:r>
            <a:endParaRPr sz="2200">
              <a:latin typeface="微软雅黑"/>
              <a:cs typeface="微软雅黑"/>
            </a:endParaRPr>
          </a:p>
          <a:p>
            <a:pPr marL="940435">
              <a:lnSpc>
                <a:spcPts val="1830"/>
              </a:lnSpc>
              <a:spcBef>
                <a:spcPts val="175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7620">
              <a:lnSpc>
                <a:spcPts val="1830"/>
              </a:lnSpc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1600" spc="43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r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baseline="-21164" sz="1575" spc="-1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,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60982" y="4123435"/>
            <a:ext cx="3994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60982" y="4652517"/>
            <a:ext cx="3994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35430" y="5228590"/>
            <a:ext cx="6292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3KB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099817" y="5503875"/>
            <a:ext cx="13716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6009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2.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变</a:t>
            </a:r>
            <a:r>
              <a:rPr dirty="0" spc="-50">
                <a:solidFill>
                  <a:srgbClr val="990000"/>
                </a:solidFill>
              </a:rPr>
              <a:t>换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28015" y="1019683"/>
            <a:ext cx="2861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② 页式地址变换过程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57573" y="2577211"/>
            <a:ext cx="1444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表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始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寄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存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器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433827" y="2299716"/>
            <a:ext cx="2849880" cy="1536700"/>
          </a:xfrm>
          <a:custGeom>
            <a:avLst/>
            <a:gdLst/>
            <a:ahLst/>
            <a:cxnLst/>
            <a:rect l="l" t="t" r="r" b="b"/>
            <a:pathLst>
              <a:path w="2849879" h="1536700">
                <a:moveTo>
                  <a:pt x="1773936" y="925068"/>
                </a:moveTo>
                <a:lnTo>
                  <a:pt x="2849879" y="925068"/>
                </a:lnTo>
                <a:lnTo>
                  <a:pt x="2849879" y="627888"/>
                </a:lnTo>
                <a:lnTo>
                  <a:pt x="1773936" y="627888"/>
                </a:lnTo>
                <a:lnTo>
                  <a:pt x="1773936" y="925068"/>
                </a:lnTo>
                <a:close/>
              </a:path>
              <a:path w="2849879" h="1536700">
                <a:moveTo>
                  <a:pt x="0" y="1536192"/>
                </a:moveTo>
                <a:lnTo>
                  <a:pt x="1057655" y="1536192"/>
                </a:lnTo>
                <a:lnTo>
                  <a:pt x="1057655" y="0"/>
                </a:lnTo>
                <a:lnTo>
                  <a:pt x="0" y="0"/>
                </a:lnTo>
                <a:lnTo>
                  <a:pt x="0" y="15361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487422" y="2327910"/>
            <a:ext cx="7613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mov</a:t>
            </a:r>
            <a:r>
              <a:rPr dirty="0" sz="1600" spc="38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r</a:t>
            </a:r>
            <a:r>
              <a:rPr dirty="0" baseline="-21164" sz="1575">
                <a:solidFill>
                  <a:srgbClr val="1F517B"/>
                </a:solidFill>
                <a:latin typeface="Times New Roman"/>
                <a:cs typeface="Times New Roman"/>
              </a:rPr>
              <a:t>1 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,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512822" y="3547364"/>
            <a:ext cx="332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123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415539" y="3346703"/>
            <a:ext cx="1076325" cy="0"/>
          </a:xfrm>
          <a:custGeom>
            <a:avLst/>
            <a:gdLst/>
            <a:ahLst/>
            <a:cxnLst/>
            <a:rect l="l" t="t" r="r" b="b"/>
            <a:pathLst>
              <a:path w="1076325" h="0">
                <a:moveTo>
                  <a:pt x="0" y="0"/>
                </a:moveTo>
                <a:lnTo>
                  <a:pt x="10759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190369" y="2118105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68119" y="2571445"/>
            <a:ext cx="15614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522730" algn="l"/>
              </a:tabLst>
            </a:pPr>
            <a:r>
              <a:rPr dirty="0" baseline="-32986" sz="2400">
                <a:solidFill>
                  <a:srgbClr val="1F517B"/>
                </a:solidFill>
                <a:latin typeface="Times New Roman"/>
                <a:cs typeface="Times New Roman"/>
              </a:rPr>
              <a:t>1KB</a:t>
            </a:r>
            <a:r>
              <a:rPr dirty="0" baseline="-32986" sz="2400" spc="-30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u="sng" sz="1600" spc="42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600" spc="-1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[2500]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93519" y="3164281"/>
            <a:ext cx="4095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2KB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793494" y="3706114"/>
            <a:ext cx="622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3KB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282698" y="4093590"/>
            <a:ext cx="13614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Times New Roman"/>
                <a:cs typeface="Times New Roman"/>
              </a:rPr>
              <a:t>2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地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间</a:t>
            </a:r>
            <a:endParaRPr sz="1600">
              <a:latin typeface="宋体"/>
              <a:cs typeface="宋体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629977" y="2435161"/>
            <a:ext cx="2088514" cy="1303655"/>
            <a:chOff x="3629977" y="2435161"/>
            <a:chExt cx="2088514" cy="1303655"/>
          </a:xfrm>
        </p:grpSpPr>
        <p:sp>
          <p:nvSpPr>
            <p:cNvPr id="14" name="object 14" descr=""/>
            <p:cNvSpPr/>
            <p:nvPr/>
          </p:nvSpPr>
          <p:spPr>
            <a:xfrm>
              <a:off x="5713476" y="2439923"/>
              <a:ext cx="0" cy="1115695"/>
            </a:xfrm>
            <a:custGeom>
              <a:avLst/>
              <a:gdLst/>
              <a:ahLst/>
              <a:cxnLst/>
              <a:rect l="l" t="t" r="r" b="b"/>
              <a:pathLst>
                <a:path w="0" h="1115695">
                  <a:moveTo>
                    <a:pt x="0" y="0"/>
                  </a:moveTo>
                  <a:lnTo>
                    <a:pt x="0" y="11155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994404" y="3530091"/>
              <a:ext cx="1719580" cy="50800"/>
            </a:xfrm>
            <a:custGeom>
              <a:avLst/>
              <a:gdLst/>
              <a:ahLst/>
              <a:cxnLst/>
              <a:rect l="l" t="t" r="r" b="b"/>
              <a:pathLst>
                <a:path w="1719579" h="50800">
                  <a:moveTo>
                    <a:pt x="76200" y="0"/>
                  </a:moveTo>
                  <a:lnTo>
                    <a:pt x="0" y="25400"/>
                  </a:lnTo>
                  <a:lnTo>
                    <a:pt x="76200" y="50800"/>
                  </a:lnTo>
                  <a:lnTo>
                    <a:pt x="76200" y="31750"/>
                  </a:lnTo>
                  <a:lnTo>
                    <a:pt x="63500" y="31750"/>
                  </a:lnTo>
                  <a:lnTo>
                    <a:pt x="63500" y="19050"/>
                  </a:lnTo>
                  <a:lnTo>
                    <a:pt x="76200" y="19050"/>
                  </a:lnTo>
                  <a:lnTo>
                    <a:pt x="76200" y="0"/>
                  </a:lnTo>
                  <a:close/>
                </a:path>
                <a:path w="1719579" h="50800">
                  <a:moveTo>
                    <a:pt x="76200" y="19050"/>
                  </a:moveTo>
                  <a:lnTo>
                    <a:pt x="63500" y="190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19050"/>
                  </a:lnTo>
                  <a:close/>
                </a:path>
                <a:path w="1719579" h="50800">
                  <a:moveTo>
                    <a:pt x="1719072" y="19050"/>
                  </a:moveTo>
                  <a:lnTo>
                    <a:pt x="76200" y="19050"/>
                  </a:lnTo>
                  <a:lnTo>
                    <a:pt x="76200" y="31750"/>
                  </a:lnTo>
                  <a:lnTo>
                    <a:pt x="1719072" y="31750"/>
                  </a:lnTo>
                  <a:lnTo>
                    <a:pt x="1719072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634740" y="3067811"/>
              <a:ext cx="617220" cy="666115"/>
            </a:xfrm>
            <a:custGeom>
              <a:avLst/>
              <a:gdLst/>
              <a:ahLst/>
              <a:cxnLst/>
              <a:rect l="l" t="t" r="r" b="b"/>
              <a:pathLst>
                <a:path w="617220" h="666114">
                  <a:moveTo>
                    <a:pt x="185927" y="0"/>
                  </a:moveTo>
                  <a:lnTo>
                    <a:pt x="617220" y="0"/>
                  </a:lnTo>
                </a:path>
                <a:path w="617220" h="666114">
                  <a:moveTo>
                    <a:pt x="0" y="507491"/>
                  </a:moveTo>
                  <a:lnTo>
                    <a:pt x="6424" y="465368"/>
                  </a:lnTo>
                  <a:lnTo>
                    <a:pt x="24553" y="427510"/>
                  </a:lnTo>
                  <a:lnTo>
                    <a:pt x="52673" y="395430"/>
                  </a:lnTo>
                  <a:lnTo>
                    <a:pt x="89069" y="370642"/>
                  </a:lnTo>
                  <a:lnTo>
                    <a:pt x="132027" y="354659"/>
                  </a:lnTo>
                  <a:lnTo>
                    <a:pt x="179832" y="348996"/>
                  </a:lnTo>
                  <a:lnTo>
                    <a:pt x="227636" y="354659"/>
                  </a:lnTo>
                  <a:lnTo>
                    <a:pt x="270594" y="370642"/>
                  </a:lnTo>
                  <a:lnTo>
                    <a:pt x="306990" y="395430"/>
                  </a:lnTo>
                  <a:lnTo>
                    <a:pt x="335110" y="427510"/>
                  </a:lnTo>
                  <a:lnTo>
                    <a:pt x="353239" y="465368"/>
                  </a:lnTo>
                  <a:lnTo>
                    <a:pt x="359663" y="507491"/>
                  </a:lnTo>
                  <a:lnTo>
                    <a:pt x="353239" y="549615"/>
                  </a:lnTo>
                  <a:lnTo>
                    <a:pt x="335110" y="587473"/>
                  </a:lnTo>
                  <a:lnTo>
                    <a:pt x="306990" y="619553"/>
                  </a:lnTo>
                  <a:lnTo>
                    <a:pt x="270594" y="644341"/>
                  </a:lnTo>
                  <a:lnTo>
                    <a:pt x="227636" y="660324"/>
                  </a:lnTo>
                  <a:lnTo>
                    <a:pt x="179832" y="665988"/>
                  </a:lnTo>
                  <a:lnTo>
                    <a:pt x="132027" y="660324"/>
                  </a:lnTo>
                  <a:lnTo>
                    <a:pt x="89069" y="644341"/>
                  </a:lnTo>
                  <a:lnTo>
                    <a:pt x="52673" y="619553"/>
                  </a:lnTo>
                  <a:lnTo>
                    <a:pt x="24553" y="587473"/>
                  </a:lnTo>
                  <a:lnTo>
                    <a:pt x="6424" y="549615"/>
                  </a:lnTo>
                  <a:lnTo>
                    <a:pt x="0" y="5074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795521" y="3443681"/>
            <a:ext cx="1403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796791" y="3067811"/>
            <a:ext cx="4355465" cy="2867025"/>
            <a:chOff x="3796791" y="3067811"/>
            <a:chExt cx="4355465" cy="2867025"/>
          </a:xfrm>
        </p:grpSpPr>
        <p:sp>
          <p:nvSpPr>
            <p:cNvPr id="19" name="object 19" descr=""/>
            <p:cNvSpPr/>
            <p:nvPr/>
          </p:nvSpPr>
          <p:spPr>
            <a:xfrm>
              <a:off x="3796791" y="3067811"/>
              <a:ext cx="50800" cy="349250"/>
            </a:xfrm>
            <a:custGeom>
              <a:avLst/>
              <a:gdLst/>
              <a:ahLst/>
              <a:cxnLst/>
              <a:rect l="l" t="t" r="r" b="b"/>
              <a:pathLst>
                <a:path w="50800" h="349250">
                  <a:moveTo>
                    <a:pt x="19050" y="272796"/>
                  </a:moveTo>
                  <a:lnTo>
                    <a:pt x="0" y="272796"/>
                  </a:lnTo>
                  <a:lnTo>
                    <a:pt x="25400" y="348996"/>
                  </a:lnTo>
                  <a:lnTo>
                    <a:pt x="46566" y="285496"/>
                  </a:lnTo>
                  <a:lnTo>
                    <a:pt x="19050" y="285496"/>
                  </a:lnTo>
                  <a:lnTo>
                    <a:pt x="19050" y="272796"/>
                  </a:lnTo>
                  <a:close/>
                </a:path>
                <a:path w="50800" h="349250">
                  <a:moveTo>
                    <a:pt x="31750" y="0"/>
                  </a:moveTo>
                  <a:lnTo>
                    <a:pt x="19050" y="0"/>
                  </a:lnTo>
                  <a:lnTo>
                    <a:pt x="19050" y="285496"/>
                  </a:lnTo>
                  <a:lnTo>
                    <a:pt x="31750" y="285496"/>
                  </a:lnTo>
                  <a:lnTo>
                    <a:pt x="31750" y="0"/>
                  </a:lnTo>
                  <a:close/>
                </a:path>
                <a:path w="50800" h="349250">
                  <a:moveTo>
                    <a:pt x="50800" y="272796"/>
                  </a:moveTo>
                  <a:lnTo>
                    <a:pt x="31750" y="272796"/>
                  </a:lnTo>
                  <a:lnTo>
                    <a:pt x="31750" y="285496"/>
                  </a:lnTo>
                  <a:lnTo>
                    <a:pt x="46566" y="285496"/>
                  </a:lnTo>
                  <a:lnTo>
                    <a:pt x="50800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835907" y="3750563"/>
              <a:ext cx="0" cy="1885314"/>
            </a:xfrm>
            <a:custGeom>
              <a:avLst/>
              <a:gdLst/>
              <a:ahLst/>
              <a:cxnLst/>
              <a:rect l="l" t="t" r="r" b="b"/>
              <a:pathLst>
                <a:path w="0" h="1885314">
                  <a:moveTo>
                    <a:pt x="0" y="0"/>
                  </a:moveTo>
                  <a:lnTo>
                    <a:pt x="0" y="18851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849624" y="4179950"/>
              <a:ext cx="4302760" cy="1495425"/>
            </a:xfrm>
            <a:custGeom>
              <a:avLst/>
              <a:gdLst/>
              <a:ahLst/>
              <a:cxnLst/>
              <a:rect l="l" t="t" r="r" b="b"/>
              <a:pathLst>
                <a:path w="4302759" h="1495425">
                  <a:moveTo>
                    <a:pt x="501396" y="1469517"/>
                  </a:moveTo>
                  <a:lnTo>
                    <a:pt x="482346" y="1463167"/>
                  </a:lnTo>
                  <a:lnTo>
                    <a:pt x="425196" y="1444117"/>
                  </a:lnTo>
                  <a:lnTo>
                    <a:pt x="425196" y="1463167"/>
                  </a:lnTo>
                  <a:lnTo>
                    <a:pt x="0" y="1463167"/>
                  </a:lnTo>
                  <a:lnTo>
                    <a:pt x="0" y="1475867"/>
                  </a:lnTo>
                  <a:lnTo>
                    <a:pt x="425196" y="1475867"/>
                  </a:lnTo>
                  <a:lnTo>
                    <a:pt x="425196" y="1494917"/>
                  </a:lnTo>
                  <a:lnTo>
                    <a:pt x="482346" y="1475867"/>
                  </a:lnTo>
                  <a:lnTo>
                    <a:pt x="501396" y="1469517"/>
                  </a:lnTo>
                  <a:close/>
                </a:path>
                <a:path w="4302759" h="1495425">
                  <a:moveTo>
                    <a:pt x="4302252" y="283845"/>
                  </a:moveTo>
                  <a:lnTo>
                    <a:pt x="4279531" y="249809"/>
                  </a:lnTo>
                  <a:lnTo>
                    <a:pt x="4257675" y="217043"/>
                  </a:lnTo>
                  <a:lnTo>
                    <a:pt x="4246029" y="232003"/>
                  </a:lnTo>
                  <a:lnTo>
                    <a:pt x="3948049" y="0"/>
                  </a:lnTo>
                  <a:lnTo>
                    <a:pt x="3940175" y="9906"/>
                  </a:lnTo>
                  <a:lnTo>
                    <a:pt x="4238256" y="242011"/>
                  </a:lnTo>
                  <a:lnTo>
                    <a:pt x="4226560" y="257048"/>
                  </a:lnTo>
                  <a:lnTo>
                    <a:pt x="4302252" y="283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85459" y="5775960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 h="0">
                  <a:moveTo>
                    <a:pt x="0" y="0"/>
                  </a:moveTo>
                  <a:lnTo>
                    <a:pt x="2865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846571" y="4828032"/>
              <a:ext cx="50800" cy="948055"/>
            </a:xfrm>
            <a:custGeom>
              <a:avLst/>
              <a:gdLst/>
              <a:ahLst/>
              <a:cxnLst/>
              <a:rect l="l" t="t" r="r" b="b"/>
              <a:pathLst>
                <a:path w="50800" h="948054">
                  <a:moveTo>
                    <a:pt x="31750" y="63500"/>
                  </a:moveTo>
                  <a:lnTo>
                    <a:pt x="19050" y="63500"/>
                  </a:lnTo>
                  <a:lnTo>
                    <a:pt x="19050" y="947928"/>
                  </a:lnTo>
                  <a:lnTo>
                    <a:pt x="31750" y="947928"/>
                  </a:lnTo>
                  <a:lnTo>
                    <a:pt x="31750" y="63500"/>
                  </a:lnTo>
                  <a:close/>
                </a:path>
                <a:path w="50800" h="948054">
                  <a:moveTo>
                    <a:pt x="25400" y="0"/>
                  </a:moveTo>
                  <a:lnTo>
                    <a:pt x="0" y="76200"/>
                  </a:lnTo>
                  <a:lnTo>
                    <a:pt x="19050" y="76200"/>
                  </a:lnTo>
                  <a:lnTo>
                    <a:pt x="19050" y="63500"/>
                  </a:lnTo>
                  <a:lnTo>
                    <a:pt x="46566" y="63500"/>
                  </a:lnTo>
                  <a:lnTo>
                    <a:pt x="25400" y="0"/>
                  </a:lnTo>
                  <a:close/>
                </a:path>
                <a:path w="50800" h="948054">
                  <a:moveTo>
                    <a:pt x="46566" y="63500"/>
                  </a:moveTo>
                  <a:lnTo>
                    <a:pt x="31750" y="63500"/>
                  </a:lnTo>
                  <a:lnTo>
                    <a:pt x="31750" y="76200"/>
                  </a:lnTo>
                  <a:lnTo>
                    <a:pt x="50800" y="76200"/>
                  </a:lnTo>
                  <a:lnTo>
                    <a:pt x="46566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351019" y="5023104"/>
              <a:ext cx="1287780" cy="906780"/>
            </a:xfrm>
            <a:custGeom>
              <a:avLst/>
              <a:gdLst/>
              <a:ahLst/>
              <a:cxnLst/>
              <a:rect l="l" t="t" r="r" b="b"/>
              <a:pathLst>
                <a:path w="1287779" h="906779">
                  <a:moveTo>
                    <a:pt x="0" y="906780"/>
                  </a:moveTo>
                  <a:lnTo>
                    <a:pt x="1287779" y="906780"/>
                  </a:lnTo>
                  <a:lnTo>
                    <a:pt x="1287779" y="0"/>
                  </a:lnTo>
                  <a:lnTo>
                    <a:pt x="0" y="0"/>
                  </a:lnTo>
                  <a:lnTo>
                    <a:pt x="0" y="9067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369307" y="5301995"/>
              <a:ext cx="1292860" cy="0"/>
            </a:xfrm>
            <a:custGeom>
              <a:avLst/>
              <a:gdLst/>
              <a:ahLst/>
              <a:cxnLst/>
              <a:rect l="l" t="t" r="r" b="b"/>
              <a:pathLst>
                <a:path w="1292860" h="0">
                  <a:moveTo>
                    <a:pt x="0" y="0"/>
                  </a:moveTo>
                  <a:lnTo>
                    <a:pt x="12923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4351020" y="5023103"/>
            <a:ext cx="574675" cy="279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ctr" marL="34925">
              <a:lnSpc>
                <a:spcPts val="1880"/>
              </a:lnSpc>
              <a:spcBef>
                <a:spcPts val="315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925567" y="5023103"/>
            <a:ext cx="713740" cy="279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397510">
              <a:lnSpc>
                <a:spcPts val="1880"/>
              </a:lnSpc>
              <a:spcBef>
                <a:spcPts val="315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351020" y="5301996"/>
            <a:ext cx="574675" cy="34925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ctr" marL="34925">
              <a:lnSpc>
                <a:spcPct val="100000"/>
              </a:lnSpc>
              <a:spcBef>
                <a:spcPts val="320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925567" y="5301996"/>
            <a:ext cx="713740" cy="34925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377825">
              <a:lnSpc>
                <a:spcPct val="100000"/>
              </a:lnSpc>
              <a:spcBef>
                <a:spcPts val="320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4351020" y="5023103"/>
            <a:ext cx="1292860" cy="906780"/>
          </a:xfrm>
          <a:custGeom>
            <a:avLst/>
            <a:gdLst/>
            <a:ahLst/>
            <a:cxnLst/>
            <a:rect l="l" t="t" r="r" b="b"/>
            <a:pathLst>
              <a:path w="1292860" h="906779">
                <a:moveTo>
                  <a:pt x="0" y="627888"/>
                </a:moveTo>
                <a:lnTo>
                  <a:pt x="1292352" y="627888"/>
                </a:lnTo>
              </a:path>
              <a:path w="1292860" h="906779">
                <a:moveTo>
                  <a:pt x="574547" y="0"/>
                </a:moveTo>
                <a:lnTo>
                  <a:pt x="574547" y="90678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4351020" y="5650991"/>
            <a:ext cx="574675" cy="2794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ctr">
              <a:lnSpc>
                <a:spcPts val="1875"/>
              </a:lnSpc>
              <a:spcBef>
                <a:spcPts val="320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273802" y="5679440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7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718050" y="6027216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表</a:t>
            </a:r>
            <a:endParaRPr sz="1600">
              <a:latin typeface="宋体"/>
              <a:cs typeface="宋体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847653" y="1638109"/>
            <a:ext cx="2950845" cy="497205"/>
            <a:chOff x="4847653" y="1638109"/>
            <a:chExt cx="2950845" cy="497205"/>
          </a:xfrm>
        </p:grpSpPr>
        <p:sp>
          <p:nvSpPr>
            <p:cNvPr id="35" name="object 35" descr=""/>
            <p:cNvSpPr/>
            <p:nvPr/>
          </p:nvSpPr>
          <p:spPr>
            <a:xfrm>
              <a:off x="4852415" y="1642872"/>
              <a:ext cx="2941320" cy="487680"/>
            </a:xfrm>
            <a:custGeom>
              <a:avLst/>
              <a:gdLst/>
              <a:ahLst/>
              <a:cxnLst/>
              <a:rect l="l" t="t" r="r" b="b"/>
              <a:pathLst>
                <a:path w="2941320" h="487680">
                  <a:moveTo>
                    <a:pt x="0" y="487679"/>
                  </a:moveTo>
                  <a:lnTo>
                    <a:pt x="2941319" y="487679"/>
                  </a:lnTo>
                  <a:lnTo>
                    <a:pt x="2941319" y="0"/>
                  </a:lnTo>
                  <a:lnTo>
                    <a:pt x="0" y="0"/>
                  </a:lnTo>
                  <a:lnTo>
                    <a:pt x="0" y="4876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021323" y="1642872"/>
              <a:ext cx="0" cy="487680"/>
            </a:xfrm>
            <a:custGeom>
              <a:avLst/>
              <a:gdLst/>
              <a:ahLst/>
              <a:cxnLst/>
              <a:rect l="l" t="t" r="r" b="b"/>
              <a:pathLst>
                <a:path w="0" h="487680">
                  <a:moveTo>
                    <a:pt x="0" y="0"/>
                  </a:moveTo>
                  <a:lnTo>
                    <a:pt x="0" y="4876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4930902" y="1693291"/>
            <a:ext cx="2617470" cy="70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130935" algn="l"/>
              </a:tabLst>
            </a:pP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	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855980" algn="l"/>
                <a:tab pos="1210945" algn="l"/>
              </a:tabLst>
            </a:pPr>
            <a:r>
              <a:rPr dirty="0" sz="1400" spc="-25">
                <a:solidFill>
                  <a:srgbClr val="1F517B"/>
                </a:solidFill>
                <a:latin typeface="Times New Roman"/>
                <a:cs typeface="Times New Roman"/>
              </a:rPr>
              <a:t>15</a:t>
            </a:r>
            <a:r>
              <a:rPr dirty="0" sz="1400">
                <a:solidFill>
                  <a:srgbClr val="1F517B"/>
                </a:solidFill>
                <a:latin typeface="Times New Roman"/>
                <a:cs typeface="Times New Roman"/>
              </a:rPr>
              <a:t>	</a:t>
            </a:r>
            <a:r>
              <a:rPr dirty="0" sz="1400" spc="-25">
                <a:solidFill>
                  <a:srgbClr val="1F517B"/>
                </a:solidFill>
                <a:latin typeface="Times New Roman"/>
                <a:cs typeface="Times New Roman"/>
              </a:rPr>
              <a:t>10</a:t>
            </a:r>
            <a:r>
              <a:rPr dirty="0" sz="1400">
                <a:solidFill>
                  <a:srgbClr val="1F517B"/>
                </a:solidFill>
                <a:latin typeface="Times New Roman"/>
                <a:cs typeface="Times New Roman"/>
              </a:rPr>
              <a:t>	</a:t>
            </a:r>
            <a:r>
              <a:rPr dirty="0" sz="1400" spc="-50">
                <a:solidFill>
                  <a:srgbClr val="1F517B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640470" y="2159635"/>
            <a:ext cx="1149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148453" y="1279905"/>
            <a:ext cx="5435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号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P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439027" y="1279905"/>
            <a:ext cx="10280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内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位</a:t>
            </a:r>
            <a:r>
              <a:rPr dirty="0" sz="1600" spc="-35">
                <a:solidFill>
                  <a:srgbClr val="1F517B"/>
                </a:solidFill>
                <a:latin typeface="宋体"/>
                <a:cs typeface="宋体"/>
              </a:rPr>
              <a:t>移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3778758" y="1855977"/>
            <a:ext cx="4020185" cy="2652395"/>
            <a:chOff x="3778758" y="1855977"/>
            <a:chExt cx="4020185" cy="2652395"/>
          </a:xfrm>
        </p:grpSpPr>
        <p:sp>
          <p:nvSpPr>
            <p:cNvPr id="42" name="object 42" descr=""/>
            <p:cNvSpPr/>
            <p:nvPr/>
          </p:nvSpPr>
          <p:spPr>
            <a:xfrm>
              <a:off x="3778758" y="1855977"/>
              <a:ext cx="1074420" cy="50800"/>
            </a:xfrm>
            <a:custGeom>
              <a:avLst/>
              <a:gdLst/>
              <a:ahLst/>
              <a:cxnLst/>
              <a:rect l="l" t="t" r="r" b="b"/>
              <a:pathLst>
                <a:path w="1074420" h="50800">
                  <a:moveTo>
                    <a:pt x="998219" y="0"/>
                  </a:moveTo>
                  <a:lnTo>
                    <a:pt x="998219" y="50800"/>
                  </a:lnTo>
                  <a:lnTo>
                    <a:pt x="1044701" y="35306"/>
                  </a:lnTo>
                  <a:lnTo>
                    <a:pt x="1010919" y="35306"/>
                  </a:lnTo>
                  <a:lnTo>
                    <a:pt x="1010919" y="15494"/>
                  </a:lnTo>
                  <a:lnTo>
                    <a:pt x="1044702" y="15494"/>
                  </a:lnTo>
                  <a:lnTo>
                    <a:pt x="998219" y="0"/>
                  </a:lnTo>
                  <a:close/>
                </a:path>
                <a:path w="1074420" h="50800">
                  <a:moveTo>
                    <a:pt x="998219" y="15494"/>
                  </a:moveTo>
                  <a:lnTo>
                    <a:pt x="0" y="15494"/>
                  </a:lnTo>
                  <a:lnTo>
                    <a:pt x="0" y="35306"/>
                  </a:lnTo>
                  <a:lnTo>
                    <a:pt x="998219" y="35306"/>
                  </a:lnTo>
                  <a:lnTo>
                    <a:pt x="998219" y="15494"/>
                  </a:lnTo>
                  <a:close/>
                </a:path>
                <a:path w="1074420" h="50800">
                  <a:moveTo>
                    <a:pt x="1044702" y="15494"/>
                  </a:moveTo>
                  <a:lnTo>
                    <a:pt x="1010919" y="15494"/>
                  </a:lnTo>
                  <a:lnTo>
                    <a:pt x="1010919" y="35306"/>
                  </a:lnTo>
                  <a:lnTo>
                    <a:pt x="1044701" y="35306"/>
                  </a:lnTo>
                  <a:lnTo>
                    <a:pt x="1074419" y="25400"/>
                  </a:lnTo>
                  <a:lnTo>
                    <a:pt x="1044702" y="1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864604" y="2439923"/>
              <a:ext cx="50800" cy="1186180"/>
            </a:xfrm>
            <a:custGeom>
              <a:avLst/>
              <a:gdLst/>
              <a:ahLst/>
              <a:cxnLst/>
              <a:rect l="l" t="t" r="r" b="b"/>
              <a:pathLst>
                <a:path w="50800" h="1186179">
                  <a:moveTo>
                    <a:pt x="19050" y="1109472"/>
                  </a:moveTo>
                  <a:lnTo>
                    <a:pt x="0" y="1109472"/>
                  </a:lnTo>
                  <a:lnTo>
                    <a:pt x="25400" y="1185671"/>
                  </a:lnTo>
                  <a:lnTo>
                    <a:pt x="46566" y="1122172"/>
                  </a:lnTo>
                  <a:lnTo>
                    <a:pt x="19050" y="1122172"/>
                  </a:lnTo>
                  <a:lnTo>
                    <a:pt x="19050" y="1109472"/>
                  </a:lnTo>
                  <a:close/>
                </a:path>
                <a:path w="50800" h="1186179">
                  <a:moveTo>
                    <a:pt x="31750" y="0"/>
                  </a:moveTo>
                  <a:lnTo>
                    <a:pt x="19050" y="0"/>
                  </a:lnTo>
                  <a:lnTo>
                    <a:pt x="19050" y="1122172"/>
                  </a:lnTo>
                  <a:lnTo>
                    <a:pt x="31750" y="1122172"/>
                  </a:lnTo>
                  <a:lnTo>
                    <a:pt x="31750" y="0"/>
                  </a:lnTo>
                  <a:close/>
                </a:path>
                <a:path w="50800" h="1186179">
                  <a:moveTo>
                    <a:pt x="50800" y="1109472"/>
                  </a:moveTo>
                  <a:lnTo>
                    <a:pt x="31750" y="1109472"/>
                  </a:lnTo>
                  <a:lnTo>
                    <a:pt x="31750" y="1122172"/>
                  </a:lnTo>
                  <a:lnTo>
                    <a:pt x="46566" y="1122172"/>
                  </a:lnTo>
                  <a:lnTo>
                    <a:pt x="50800" y="1109472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852416" y="4015739"/>
              <a:ext cx="2941320" cy="487680"/>
            </a:xfrm>
            <a:custGeom>
              <a:avLst/>
              <a:gdLst/>
              <a:ahLst/>
              <a:cxnLst/>
              <a:rect l="l" t="t" r="r" b="b"/>
              <a:pathLst>
                <a:path w="2941320" h="487679">
                  <a:moveTo>
                    <a:pt x="0" y="487680"/>
                  </a:moveTo>
                  <a:lnTo>
                    <a:pt x="2941319" y="487680"/>
                  </a:lnTo>
                  <a:lnTo>
                    <a:pt x="2941319" y="0"/>
                  </a:lnTo>
                  <a:lnTo>
                    <a:pt x="0" y="0"/>
                  </a:lnTo>
                  <a:lnTo>
                    <a:pt x="0" y="4876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021324" y="4015739"/>
              <a:ext cx="0" cy="487680"/>
            </a:xfrm>
            <a:custGeom>
              <a:avLst/>
              <a:gdLst/>
              <a:ahLst/>
              <a:cxnLst/>
              <a:rect l="l" t="t" r="r" b="b"/>
              <a:pathLst>
                <a:path w="0" h="487679">
                  <a:moveTo>
                    <a:pt x="0" y="0"/>
                  </a:moveTo>
                  <a:lnTo>
                    <a:pt x="0" y="4876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4071873" y="1489329"/>
            <a:ext cx="434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Times New Roman"/>
                <a:cs typeface="Times New Roman"/>
              </a:rPr>
              <a:t>2500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726805" y="5384088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主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存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650983" y="1564411"/>
            <a:ext cx="724535" cy="390969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930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830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1KB</a:t>
            </a:r>
            <a:endParaRPr sz="16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830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2KB</a:t>
            </a:r>
            <a:endParaRPr sz="16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105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3KB</a:t>
            </a:r>
            <a:endParaRPr sz="16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830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4KB</a:t>
            </a:r>
            <a:endParaRPr sz="16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819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5KB</a:t>
            </a:r>
            <a:endParaRPr sz="16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830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6KB</a:t>
            </a:r>
            <a:endParaRPr sz="16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60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7KB</a:t>
            </a:r>
            <a:endParaRPr sz="16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944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8KB</a:t>
            </a:r>
            <a:endParaRPr sz="16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720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9KB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10KB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graphicFrame>
        <p:nvGraphicFramePr>
          <p:cNvPr id="49" name="object 49" descr=""/>
          <p:cNvGraphicFramePr>
            <a:graphicFrameLocks noGrp="1"/>
          </p:cNvGraphicFramePr>
          <p:nvPr/>
        </p:nvGraphicFramePr>
        <p:xfrm>
          <a:off x="8147304" y="1807464"/>
          <a:ext cx="1443355" cy="3486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3830"/>
              </a:tblGrid>
              <a:tr h="348615">
                <a:tc>
                  <a:txBody>
                    <a:bodyPr/>
                    <a:lstStyle/>
                    <a:p>
                      <a:pPr algn="ctr" marR="9525">
                        <a:lnSpc>
                          <a:spcPts val="2210"/>
                        </a:lnSpc>
                      </a:pPr>
                      <a:r>
                        <a:rPr dirty="0" sz="2000" spc="-25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os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algn="ctr" marR="9525">
                        <a:lnSpc>
                          <a:spcPts val="2210"/>
                        </a:lnSpc>
                      </a:pPr>
                      <a:r>
                        <a:rPr dirty="0" sz="2000" spc="-25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os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mov</a:t>
                      </a:r>
                      <a:r>
                        <a:rPr dirty="0" sz="1600" spc="1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baseline="-21164" sz="1575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baseline="-21164" sz="1575" spc="-15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baseline="-21164" sz="1575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dirty="0" baseline="-21164" sz="1575" spc="165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[2500]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第</a:t>
                      </a:r>
                      <a:r>
                        <a:rPr dirty="0" sz="1600" spc="-1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页</a:t>
                      </a:r>
                      <a:endParaRPr sz="1600">
                        <a:latin typeface="宋体"/>
                        <a:cs typeface="宋体"/>
                      </a:endParaRPr>
                    </a:p>
                  </a:txBody>
                  <a:tcPr marL="0" marR="0" marB="0" marT="571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123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0" name="object 50" descr=""/>
          <p:cNvSpPr txBox="1"/>
          <p:nvPr/>
        </p:nvSpPr>
        <p:spPr>
          <a:xfrm>
            <a:off x="7570620" y="4531867"/>
            <a:ext cx="1149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861052" y="3653790"/>
            <a:ext cx="1313815" cy="1117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72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号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P</a:t>
            </a:r>
            <a:endParaRPr sz="16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1695"/>
              </a:spcBef>
            </a:pP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1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  <a:tabLst>
                <a:tab pos="855980" algn="l"/>
                <a:tab pos="1210945" algn="l"/>
              </a:tabLst>
            </a:pPr>
            <a:r>
              <a:rPr dirty="0" sz="1400" spc="-25">
                <a:solidFill>
                  <a:srgbClr val="1F517B"/>
                </a:solidFill>
                <a:latin typeface="Times New Roman"/>
                <a:cs typeface="Times New Roman"/>
              </a:rPr>
              <a:t>15</a:t>
            </a:r>
            <a:r>
              <a:rPr dirty="0" sz="1400">
                <a:solidFill>
                  <a:srgbClr val="1F517B"/>
                </a:solidFill>
                <a:latin typeface="Times New Roman"/>
                <a:cs typeface="Times New Roman"/>
              </a:rPr>
              <a:t>	</a:t>
            </a:r>
            <a:r>
              <a:rPr dirty="0" sz="1400" spc="-25">
                <a:solidFill>
                  <a:srgbClr val="1F517B"/>
                </a:solidFill>
                <a:latin typeface="Times New Roman"/>
                <a:cs typeface="Times New Roman"/>
              </a:rPr>
              <a:t>10</a:t>
            </a:r>
            <a:r>
              <a:rPr dirty="0" sz="1400">
                <a:solidFill>
                  <a:srgbClr val="1F517B"/>
                </a:solidFill>
                <a:latin typeface="Times New Roman"/>
                <a:cs typeface="Times New Roman"/>
              </a:rPr>
              <a:t>	</a:t>
            </a:r>
            <a:r>
              <a:rPr dirty="0" sz="1400" spc="-50">
                <a:solidFill>
                  <a:srgbClr val="1F517B"/>
                </a:solidFill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150102" y="3653790"/>
            <a:ext cx="1497965" cy="7150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1625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内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位</a:t>
            </a:r>
            <a:r>
              <a:rPr dirty="0" sz="1600" spc="-35">
                <a:solidFill>
                  <a:srgbClr val="1F517B"/>
                </a:solidFill>
                <a:latin typeface="宋体"/>
                <a:cs typeface="宋体"/>
              </a:rPr>
              <a:t>移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W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1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1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839204" y="5116195"/>
            <a:ext cx="11576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7</a:t>
            </a:r>
            <a:r>
              <a:rPr dirty="0" sz="1600" spc="-10">
                <a:solidFill>
                  <a:srgbClr val="1F517B"/>
                </a:solidFill>
                <a:latin typeface="宋体"/>
                <a:cs typeface="宋体"/>
              </a:rPr>
              <a:t>×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1024+452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=7620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338327" y="211836"/>
            <a:ext cx="7615555" cy="4958715"/>
            <a:chOff x="338327" y="211836"/>
            <a:chExt cx="7615555" cy="4958715"/>
          </a:xfrm>
        </p:grpSpPr>
        <p:sp>
          <p:nvSpPr>
            <p:cNvPr id="55" name="object 55" descr=""/>
            <p:cNvSpPr/>
            <p:nvPr/>
          </p:nvSpPr>
          <p:spPr>
            <a:xfrm>
              <a:off x="7627873" y="4411980"/>
              <a:ext cx="326390" cy="758825"/>
            </a:xfrm>
            <a:custGeom>
              <a:avLst/>
              <a:gdLst/>
              <a:ahLst/>
              <a:cxnLst/>
              <a:rect l="l" t="t" r="r" b="b"/>
              <a:pathLst>
                <a:path w="326390" h="758825">
                  <a:moveTo>
                    <a:pt x="290321" y="67706"/>
                  </a:moveTo>
                  <a:lnTo>
                    <a:pt x="0" y="753491"/>
                  </a:lnTo>
                  <a:lnTo>
                    <a:pt x="11683" y="758317"/>
                  </a:lnTo>
                  <a:lnTo>
                    <a:pt x="302016" y="72632"/>
                  </a:lnTo>
                  <a:lnTo>
                    <a:pt x="290321" y="67706"/>
                  </a:lnTo>
                  <a:close/>
                </a:path>
                <a:path w="326390" h="758825">
                  <a:moveTo>
                    <a:pt x="321436" y="56007"/>
                  </a:moveTo>
                  <a:lnTo>
                    <a:pt x="295275" y="56007"/>
                  </a:lnTo>
                  <a:lnTo>
                    <a:pt x="306958" y="60960"/>
                  </a:lnTo>
                  <a:lnTo>
                    <a:pt x="302016" y="72632"/>
                  </a:lnTo>
                  <a:lnTo>
                    <a:pt x="319531" y="80010"/>
                  </a:lnTo>
                  <a:lnTo>
                    <a:pt x="321436" y="56007"/>
                  </a:lnTo>
                  <a:close/>
                </a:path>
                <a:path w="326390" h="758825">
                  <a:moveTo>
                    <a:pt x="295275" y="56007"/>
                  </a:moveTo>
                  <a:lnTo>
                    <a:pt x="290321" y="67706"/>
                  </a:lnTo>
                  <a:lnTo>
                    <a:pt x="302016" y="72632"/>
                  </a:lnTo>
                  <a:lnTo>
                    <a:pt x="306958" y="60960"/>
                  </a:lnTo>
                  <a:lnTo>
                    <a:pt x="295275" y="56007"/>
                  </a:lnTo>
                  <a:close/>
                </a:path>
                <a:path w="326390" h="758825">
                  <a:moveTo>
                    <a:pt x="325881" y="0"/>
                  </a:moveTo>
                  <a:lnTo>
                    <a:pt x="272796" y="60325"/>
                  </a:lnTo>
                  <a:lnTo>
                    <a:pt x="290321" y="67706"/>
                  </a:lnTo>
                  <a:lnTo>
                    <a:pt x="295275" y="56007"/>
                  </a:lnTo>
                  <a:lnTo>
                    <a:pt x="321436" y="56007"/>
                  </a:lnTo>
                  <a:lnTo>
                    <a:pt x="325881" y="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597657" cy="787146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6009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2.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变</a:t>
            </a:r>
            <a:r>
              <a:rPr dirty="0" spc="-50">
                <a:solidFill>
                  <a:srgbClr val="990000"/>
                </a:solidFill>
              </a:rPr>
              <a:t>换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83665" y="1322323"/>
            <a:ext cx="9987915" cy="438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③ 页式地址变换步骤</a:t>
            </a:r>
            <a:endParaRPr sz="2400">
              <a:latin typeface="微软雅黑"/>
              <a:cs typeface="微软雅黑"/>
            </a:endParaRPr>
          </a:p>
          <a:p>
            <a:pPr marL="926465" indent="-341630">
              <a:lnSpc>
                <a:spcPct val="100000"/>
              </a:lnSpc>
              <a:spcBef>
                <a:spcPts val="1625"/>
              </a:spcBef>
              <a:buSzPct val="93181"/>
              <a:buAutoNum type="romanUcPeriod"/>
              <a:tabLst>
                <a:tab pos="926465" algn="l"/>
                <a:tab pos="927735" algn="l"/>
              </a:tabLst>
            </a:pP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CPU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作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 (为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2500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) ；</a:t>
            </a:r>
            <a:endParaRPr sz="2200">
              <a:latin typeface="微软雅黑"/>
              <a:cs typeface="微软雅黑"/>
            </a:endParaRPr>
          </a:p>
          <a:p>
            <a:pPr marL="927100" indent="-342265">
              <a:lnSpc>
                <a:spcPct val="100000"/>
              </a:lnSpc>
              <a:spcBef>
                <a:spcPts val="1585"/>
              </a:spcBef>
              <a:buSzPct val="95454"/>
              <a:buAutoNum type="romanUcPeriod"/>
              <a:tabLst>
                <a:tab pos="927735" algn="l"/>
              </a:tabLst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由分页机构自动地把逻辑地址分为两部分，得到页号p和页内相对位移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w</a:t>
            </a:r>
            <a:endParaRPr sz="2200">
              <a:latin typeface="微软雅黑"/>
              <a:cs typeface="微软雅黑"/>
            </a:endParaRPr>
          </a:p>
          <a:p>
            <a:pPr marL="927100">
              <a:lnSpc>
                <a:spcPct val="100000"/>
              </a:lnSpc>
              <a:spcBef>
                <a:spcPts val="795"/>
              </a:spcBef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(p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=2，</a:t>
            </a:r>
            <a:r>
              <a:rPr dirty="0" sz="2200" spc="-1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w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=452)；</a:t>
            </a:r>
            <a:endParaRPr sz="2200">
              <a:latin typeface="微软雅黑"/>
              <a:cs typeface="微软雅黑"/>
            </a:endParaRPr>
          </a:p>
          <a:p>
            <a:pPr marL="927100" indent="-342265">
              <a:lnSpc>
                <a:spcPct val="100000"/>
              </a:lnSpc>
              <a:spcBef>
                <a:spcPts val="1585"/>
              </a:spcBef>
              <a:buSzPct val="93181"/>
              <a:buAutoNum type="romanUcPeriod" startAt="3"/>
              <a:tabLst>
                <a:tab pos="927735" algn="l"/>
              </a:tabLst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根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页表始址寄存器指示的页表始地址，以页号为索引，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找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第2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页所对</a:t>
            </a:r>
            <a:endParaRPr sz="2200">
              <a:latin typeface="微软雅黑"/>
              <a:cs typeface="微软雅黑"/>
            </a:endParaRPr>
          </a:p>
          <a:p>
            <a:pPr marL="927100">
              <a:lnSpc>
                <a:spcPct val="100000"/>
              </a:lnSpc>
              <a:spcBef>
                <a:spcPts val="79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 (为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7</a:t>
            </a:r>
            <a:r>
              <a:rPr dirty="0" sz="2200" spc="-15">
                <a:solidFill>
                  <a:srgbClr val="1F517B"/>
                </a:solidFill>
                <a:latin typeface="微软雅黑"/>
                <a:cs typeface="微软雅黑"/>
              </a:rPr>
              <a:t>) ；</a:t>
            </a:r>
            <a:endParaRPr sz="2200">
              <a:latin typeface="微软雅黑"/>
              <a:cs typeface="微软雅黑"/>
            </a:endParaRPr>
          </a:p>
          <a:p>
            <a:pPr marL="927100" indent="-342265">
              <a:lnSpc>
                <a:spcPct val="100000"/>
              </a:lnSpc>
              <a:spcBef>
                <a:spcPts val="1585"/>
              </a:spcBef>
              <a:buSzPct val="93181"/>
              <a:buAutoNum type="romanUcPeriod" startAt="4"/>
              <a:tabLst>
                <a:tab pos="927735" algn="l"/>
              </a:tabLst>
            </a:pPr>
            <a:r>
              <a:rPr dirty="0" sz="2200" spc="190">
                <a:solidFill>
                  <a:srgbClr val="1F517B"/>
                </a:solidFill>
                <a:latin typeface="微软雅黑"/>
                <a:cs typeface="微软雅黑"/>
              </a:rPr>
              <a:t>将</a:t>
            </a:r>
            <a:r>
              <a:rPr dirty="0" sz="2200" spc="19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 spc="19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2200" spc="200">
                <a:solidFill>
                  <a:srgbClr val="1F517B"/>
                </a:solidFill>
                <a:latin typeface="微软雅黑"/>
                <a:cs typeface="微软雅黑"/>
              </a:rPr>
              <a:t>b</a:t>
            </a:r>
            <a:r>
              <a:rPr dirty="0" sz="2200" spc="190">
                <a:solidFill>
                  <a:srgbClr val="1F517B"/>
                </a:solidFill>
                <a:latin typeface="微软雅黑"/>
                <a:cs typeface="微软雅黑"/>
              </a:rPr>
              <a:t>和页内位移量w</a:t>
            </a:r>
            <a:r>
              <a:rPr dirty="0" sz="2200" spc="125">
                <a:solidFill>
                  <a:srgbClr val="1F517B"/>
                </a:solidFill>
                <a:latin typeface="微软雅黑"/>
                <a:cs typeface="微软雅黑"/>
              </a:rPr>
              <a:t>拼接在一起， 就形成了访问主存</a:t>
            </a:r>
            <a:r>
              <a:rPr dirty="0" sz="2200" spc="19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190">
                <a:solidFill>
                  <a:srgbClr val="1F517B"/>
                </a:solidFill>
                <a:latin typeface="微软雅黑"/>
                <a:cs typeface="微软雅黑"/>
              </a:rPr>
              <a:t>物</a:t>
            </a:r>
            <a:r>
              <a:rPr dirty="0" sz="2200" spc="190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200" spc="20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15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endParaRPr sz="2200">
              <a:latin typeface="微软雅黑"/>
              <a:cs typeface="微软雅黑"/>
            </a:endParaRPr>
          </a:p>
          <a:p>
            <a:pPr marL="927100">
              <a:lnSpc>
                <a:spcPct val="100000"/>
              </a:lnSpc>
              <a:spcBef>
                <a:spcPts val="790"/>
              </a:spcBef>
            </a:pP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(7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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1024+452=7620)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缺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点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每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次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取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据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都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需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两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次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内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存</a:t>
            </a:r>
            <a:r>
              <a:rPr dirty="0" sz="2200" spc="-50">
                <a:solidFill>
                  <a:srgbClr val="C00000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042920" cy="788670"/>
            <a:chOff x="338327" y="211836"/>
            <a:chExt cx="3042920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597657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6009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2.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变</a:t>
            </a:r>
            <a:r>
              <a:rPr dirty="0" spc="-50">
                <a:solidFill>
                  <a:srgbClr val="990000"/>
                </a:solidFill>
              </a:rPr>
              <a:t>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08024" y="1434465"/>
            <a:ext cx="3074035" cy="3903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533400" marR="386080" indent="-534035">
              <a:lnSpc>
                <a:spcPct val="100000"/>
              </a:lnSpc>
              <a:spcBef>
                <a:spcPts val="100"/>
              </a:spcBef>
              <a:buClr>
                <a:srgbClr val="1F517B"/>
              </a:buClr>
              <a:buSzPct val="93750"/>
              <a:buFont typeface="Arial"/>
              <a:buChar char="•"/>
              <a:tabLst>
                <a:tab pos="533400" algn="l"/>
                <a:tab pos="534035" algn="l"/>
              </a:tabLst>
            </a:pP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大小不等的区域</a:t>
            </a:r>
            <a:endParaRPr sz="2400">
              <a:latin typeface="微软雅黑"/>
              <a:cs typeface="微软雅黑"/>
            </a:endParaRPr>
          </a:p>
          <a:p>
            <a:pPr algn="r" lvl="1" marL="340995" marR="309880" indent="-341630">
              <a:lnSpc>
                <a:spcPct val="100000"/>
              </a:lnSpc>
              <a:spcBef>
                <a:spcPts val="1725"/>
              </a:spcBef>
              <a:buSzPct val="93750"/>
              <a:buFont typeface="Arial"/>
              <a:buChar char="•"/>
              <a:tabLst>
                <a:tab pos="340995" algn="l"/>
                <a:tab pos="341630" algn="l"/>
              </a:tabLst>
            </a:pPr>
            <a:r>
              <a:rPr dirty="0" sz="2400" spc="-20">
                <a:solidFill>
                  <a:srgbClr val="1F517B"/>
                </a:solidFill>
                <a:latin typeface="微软雅黑"/>
                <a:cs typeface="微软雅黑"/>
              </a:rPr>
              <a:t>分区存储管理</a:t>
            </a:r>
            <a:endParaRPr sz="2400">
              <a:latin typeface="微软雅黑"/>
              <a:cs typeface="微软雅黑"/>
            </a:endParaRPr>
          </a:p>
          <a:p>
            <a:pPr algn="r" lvl="1" marL="340995" marR="309880" indent="-341630">
              <a:lnSpc>
                <a:spcPct val="100000"/>
              </a:lnSpc>
              <a:spcBef>
                <a:spcPts val="1735"/>
              </a:spcBef>
              <a:buSzPct val="93750"/>
              <a:buFont typeface="Arial"/>
              <a:buChar char="•"/>
              <a:tabLst>
                <a:tab pos="340995" algn="l"/>
                <a:tab pos="341630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段式存储管理</a:t>
            </a:r>
            <a:endParaRPr sz="2400">
              <a:latin typeface="微软雅黑"/>
              <a:cs typeface="微软雅黑"/>
            </a:endParaRPr>
          </a:p>
          <a:p>
            <a:pPr algn="r" marL="533400" marR="386715" indent="-534035">
              <a:lnSpc>
                <a:spcPct val="100000"/>
              </a:lnSpc>
              <a:spcBef>
                <a:spcPts val="1725"/>
              </a:spcBef>
              <a:buClr>
                <a:srgbClr val="1F517B"/>
              </a:buClr>
              <a:buSzPct val="93750"/>
              <a:buFont typeface="Arial"/>
              <a:buChar char="•"/>
              <a:tabLst>
                <a:tab pos="533400" algn="l"/>
                <a:tab pos="534035" algn="l"/>
              </a:tabLst>
            </a:pPr>
            <a:r>
              <a:rPr dirty="0" sz="2400" spc="-20" b="1">
                <a:solidFill>
                  <a:srgbClr val="A40020"/>
                </a:solidFill>
                <a:latin typeface="微软雅黑"/>
                <a:cs typeface="微软雅黑"/>
              </a:rPr>
              <a:t>大小相等的区域</a:t>
            </a:r>
            <a:endParaRPr sz="2400">
              <a:latin typeface="微软雅黑"/>
              <a:cs typeface="微软雅黑"/>
            </a:endParaRPr>
          </a:p>
          <a:p>
            <a:pPr algn="r" lvl="1" marL="340995" marR="309880" indent="-341630">
              <a:lnSpc>
                <a:spcPct val="100000"/>
              </a:lnSpc>
              <a:spcBef>
                <a:spcPts val="1730"/>
              </a:spcBef>
              <a:buSzPct val="93750"/>
              <a:buFont typeface="Arial"/>
              <a:buChar char="•"/>
              <a:tabLst>
                <a:tab pos="340995" algn="l"/>
                <a:tab pos="341630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页式存储管理</a:t>
            </a:r>
            <a:endParaRPr sz="2400">
              <a:latin typeface="微软雅黑"/>
              <a:cs typeface="微软雅黑"/>
            </a:endParaRPr>
          </a:p>
          <a:p>
            <a:pPr marL="546100" indent="-534035">
              <a:lnSpc>
                <a:spcPct val="100000"/>
              </a:lnSpc>
              <a:spcBef>
                <a:spcPts val="1730"/>
              </a:spcBef>
              <a:buClr>
                <a:srgbClr val="1F517B"/>
              </a:buClr>
              <a:buSzPct val="93750"/>
              <a:buFont typeface="Arial"/>
              <a:buChar char="•"/>
              <a:tabLst>
                <a:tab pos="546100" algn="l"/>
                <a:tab pos="546735" algn="l"/>
              </a:tabLst>
            </a:pPr>
            <a:r>
              <a:rPr dirty="0" sz="2400" spc="-20" b="1">
                <a:solidFill>
                  <a:srgbClr val="A40020"/>
                </a:solidFill>
                <a:latin typeface="微软雅黑"/>
                <a:cs typeface="微软雅黑"/>
              </a:rPr>
              <a:t>二者结合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1730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段页式存储管理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024505" cy="787400"/>
            <a:chOff x="338327" y="211836"/>
            <a:chExt cx="3024505" cy="787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93826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047" y="211836"/>
              <a:ext cx="1177289" cy="78714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231" y="211836"/>
              <a:ext cx="1887473" cy="78714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25831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2.</a:t>
            </a:r>
            <a:r>
              <a:rPr dirty="0" spc="-15">
                <a:solidFill>
                  <a:srgbClr val="990000"/>
                </a:solidFill>
              </a:rPr>
              <a:t> 主</a:t>
            </a:r>
            <a:r>
              <a:rPr dirty="0" spc="-35">
                <a:solidFill>
                  <a:srgbClr val="990000"/>
                </a:solidFill>
              </a:rPr>
              <a:t>存</a:t>
            </a:r>
            <a:r>
              <a:rPr dirty="0" spc="-35">
                <a:solidFill>
                  <a:srgbClr val="990000"/>
                </a:solidFill>
              </a:rPr>
              <a:t>共</a:t>
            </a:r>
            <a:r>
              <a:rPr dirty="0" spc="-35">
                <a:solidFill>
                  <a:srgbClr val="990000"/>
                </a:solidFill>
              </a:rPr>
              <a:t>享</a:t>
            </a:r>
            <a:r>
              <a:rPr dirty="0" spc="-35">
                <a:solidFill>
                  <a:srgbClr val="990000"/>
                </a:solidFill>
              </a:rPr>
              <a:t>方</a:t>
            </a:r>
            <a:r>
              <a:rPr dirty="0" spc="-50">
                <a:solidFill>
                  <a:srgbClr val="990000"/>
                </a:solidFill>
              </a:rPr>
              <a:t>式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6018" y="1081785"/>
            <a:ext cx="10503535" cy="9347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(4)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采用联想存储器加快查表速度</a:t>
            </a:r>
            <a:endParaRPr sz="2400">
              <a:latin typeface="微软雅黑"/>
              <a:cs typeface="微软雅黑"/>
            </a:endParaRPr>
          </a:p>
          <a:p>
            <a:pPr marL="426720">
              <a:lnSpc>
                <a:spcPct val="100000"/>
              </a:lnSpc>
              <a:spcBef>
                <a:spcPts val="1639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在联想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放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正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运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当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前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号和对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为快表。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042920" cy="788670"/>
            <a:chOff x="338327" y="211836"/>
            <a:chExt cx="3042920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597657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6009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2.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变</a:t>
            </a:r>
            <a:r>
              <a:rPr dirty="0" spc="-50">
                <a:solidFill>
                  <a:srgbClr val="990000"/>
                </a:solidFill>
              </a:rPr>
              <a:t>换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2645473" y="2279713"/>
            <a:ext cx="945515" cy="408940"/>
            <a:chOff x="2645473" y="2279713"/>
            <a:chExt cx="945515" cy="408940"/>
          </a:xfrm>
        </p:grpSpPr>
        <p:sp>
          <p:nvSpPr>
            <p:cNvPr id="8" name="object 8" descr=""/>
            <p:cNvSpPr/>
            <p:nvPr/>
          </p:nvSpPr>
          <p:spPr>
            <a:xfrm>
              <a:off x="2650235" y="2284476"/>
              <a:ext cx="935990" cy="399415"/>
            </a:xfrm>
            <a:custGeom>
              <a:avLst/>
              <a:gdLst/>
              <a:ahLst/>
              <a:cxnLst/>
              <a:rect l="l" t="t" r="r" b="b"/>
              <a:pathLst>
                <a:path w="935989" h="399414">
                  <a:moveTo>
                    <a:pt x="935736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935736" y="399288"/>
                  </a:lnTo>
                  <a:lnTo>
                    <a:pt x="935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650235" y="2284476"/>
              <a:ext cx="935990" cy="399415"/>
            </a:xfrm>
            <a:custGeom>
              <a:avLst/>
              <a:gdLst/>
              <a:ahLst/>
              <a:cxnLst/>
              <a:rect l="l" t="t" r="r" b="b"/>
              <a:pathLst>
                <a:path w="935989" h="399414">
                  <a:moveTo>
                    <a:pt x="0" y="399288"/>
                  </a:moveTo>
                  <a:lnTo>
                    <a:pt x="935736" y="399288"/>
                  </a:lnTo>
                  <a:lnTo>
                    <a:pt x="935736" y="0"/>
                  </a:lnTo>
                  <a:lnTo>
                    <a:pt x="0" y="0"/>
                  </a:lnTo>
                  <a:lnTo>
                    <a:pt x="0" y="399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650235" y="2284476"/>
            <a:ext cx="935990" cy="3994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R="29845">
              <a:lnSpc>
                <a:spcPct val="100000"/>
              </a:lnSpc>
              <a:spcBef>
                <a:spcPts val="30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a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078545" y="2924365"/>
            <a:ext cx="2076450" cy="2651125"/>
            <a:chOff x="2078545" y="2924365"/>
            <a:chExt cx="2076450" cy="2651125"/>
          </a:xfrm>
        </p:grpSpPr>
        <p:sp>
          <p:nvSpPr>
            <p:cNvPr id="12" name="object 12" descr=""/>
            <p:cNvSpPr/>
            <p:nvPr/>
          </p:nvSpPr>
          <p:spPr>
            <a:xfrm>
              <a:off x="3020567" y="3334511"/>
              <a:ext cx="1129665" cy="2235835"/>
            </a:xfrm>
            <a:custGeom>
              <a:avLst/>
              <a:gdLst/>
              <a:ahLst/>
              <a:cxnLst/>
              <a:rect l="l" t="t" r="r" b="b"/>
              <a:pathLst>
                <a:path w="1129664" h="2235835">
                  <a:moveTo>
                    <a:pt x="1129283" y="0"/>
                  </a:moveTo>
                  <a:lnTo>
                    <a:pt x="0" y="0"/>
                  </a:lnTo>
                  <a:lnTo>
                    <a:pt x="0" y="2235708"/>
                  </a:lnTo>
                  <a:lnTo>
                    <a:pt x="1129283" y="2235708"/>
                  </a:lnTo>
                  <a:lnTo>
                    <a:pt x="1129283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20567" y="3334511"/>
              <a:ext cx="1129665" cy="2235835"/>
            </a:xfrm>
            <a:custGeom>
              <a:avLst/>
              <a:gdLst/>
              <a:ahLst/>
              <a:cxnLst/>
              <a:rect l="l" t="t" r="r" b="b"/>
              <a:pathLst>
                <a:path w="1129664" h="2235835">
                  <a:moveTo>
                    <a:pt x="0" y="2235708"/>
                  </a:moveTo>
                  <a:lnTo>
                    <a:pt x="1129283" y="2235708"/>
                  </a:lnTo>
                  <a:lnTo>
                    <a:pt x="1129283" y="0"/>
                  </a:lnTo>
                  <a:lnTo>
                    <a:pt x="0" y="0"/>
                  </a:lnTo>
                  <a:lnTo>
                    <a:pt x="0" y="22357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020567" y="3861816"/>
              <a:ext cx="1129665" cy="1461770"/>
            </a:xfrm>
            <a:custGeom>
              <a:avLst/>
              <a:gdLst/>
              <a:ahLst/>
              <a:cxnLst/>
              <a:rect l="l" t="t" r="r" b="b"/>
              <a:pathLst>
                <a:path w="1129664" h="1461770">
                  <a:moveTo>
                    <a:pt x="0" y="0"/>
                  </a:moveTo>
                  <a:lnTo>
                    <a:pt x="1129283" y="0"/>
                  </a:lnTo>
                </a:path>
                <a:path w="1129664" h="1461770">
                  <a:moveTo>
                    <a:pt x="0" y="387095"/>
                  </a:moveTo>
                  <a:lnTo>
                    <a:pt x="1129283" y="387095"/>
                  </a:lnTo>
                </a:path>
                <a:path w="1129664" h="1461770">
                  <a:moveTo>
                    <a:pt x="0" y="618743"/>
                  </a:moveTo>
                  <a:lnTo>
                    <a:pt x="1129283" y="618743"/>
                  </a:lnTo>
                </a:path>
                <a:path w="1129664" h="1461770">
                  <a:moveTo>
                    <a:pt x="0" y="1461515"/>
                  </a:moveTo>
                  <a:lnTo>
                    <a:pt x="1129283" y="14615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083307" y="2929127"/>
              <a:ext cx="424180" cy="352425"/>
            </a:xfrm>
            <a:custGeom>
              <a:avLst/>
              <a:gdLst/>
              <a:ahLst/>
              <a:cxnLst/>
              <a:rect l="l" t="t" r="r" b="b"/>
              <a:pathLst>
                <a:path w="424180" h="352425">
                  <a:moveTo>
                    <a:pt x="211836" y="0"/>
                  </a:moveTo>
                  <a:lnTo>
                    <a:pt x="163272" y="4651"/>
                  </a:lnTo>
                  <a:lnTo>
                    <a:pt x="118687" y="17901"/>
                  </a:lnTo>
                  <a:lnTo>
                    <a:pt x="79354" y="38688"/>
                  </a:lnTo>
                  <a:lnTo>
                    <a:pt x="46546" y="65954"/>
                  </a:lnTo>
                  <a:lnTo>
                    <a:pt x="21535" y="98637"/>
                  </a:lnTo>
                  <a:lnTo>
                    <a:pt x="5596" y="135680"/>
                  </a:lnTo>
                  <a:lnTo>
                    <a:pt x="0" y="176022"/>
                  </a:lnTo>
                  <a:lnTo>
                    <a:pt x="5596" y="216363"/>
                  </a:lnTo>
                  <a:lnTo>
                    <a:pt x="21535" y="253406"/>
                  </a:lnTo>
                  <a:lnTo>
                    <a:pt x="46546" y="286089"/>
                  </a:lnTo>
                  <a:lnTo>
                    <a:pt x="79354" y="313355"/>
                  </a:lnTo>
                  <a:lnTo>
                    <a:pt x="118687" y="334142"/>
                  </a:lnTo>
                  <a:lnTo>
                    <a:pt x="163272" y="347392"/>
                  </a:lnTo>
                  <a:lnTo>
                    <a:pt x="211836" y="352044"/>
                  </a:lnTo>
                  <a:lnTo>
                    <a:pt x="260399" y="347392"/>
                  </a:lnTo>
                  <a:lnTo>
                    <a:pt x="304984" y="334142"/>
                  </a:lnTo>
                  <a:lnTo>
                    <a:pt x="344317" y="313355"/>
                  </a:lnTo>
                  <a:lnTo>
                    <a:pt x="377125" y="286089"/>
                  </a:lnTo>
                  <a:lnTo>
                    <a:pt x="402136" y="253406"/>
                  </a:lnTo>
                  <a:lnTo>
                    <a:pt x="418075" y="216363"/>
                  </a:lnTo>
                  <a:lnTo>
                    <a:pt x="423672" y="176022"/>
                  </a:lnTo>
                  <a:lnTo>
                    <a:pt x="418075" y="135680"/>
                  </a:lnTo>
                  <a:lnTo>
                    <a:pt x="402136" y="98637"/>
                  </a:lnTo>
                  <a:lnTo>
                    <a:pt x="377125" y="65954"/>
                  </a:lnTo>
                  <a:lnTo>
                    <a:pt x="344317" y="38688"/>
                  </a:lnTo>
                  <a:lnTo>
                    <a:pt x="304984" y="17901"/>
                  </a:lnTo>
                  <a:lnTo>
                    <a:pt x="260399" y="4651"/>
                  </a:lnTo>
                  <a:lnTo>
                    <a:pt x="211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3307" y="2929127"/>
              <a:ext cx="424180" cy="352425"/>
            </a:xfrm>
            <a:custGeom>
              <a:avLst/>
              <a:gdLst/>
              <a:ahLst/>
              <a:cxnLst/>
              <a:rect l="l" t="t" r="r" b="b"/>
              <a:pathLst>
                <a:path w="424180" h="352425">
                  <a:moveTo>
                    <a:pt x="0" y="176022"/>
                  </a:moveTo>
                  <a:lnTo>
                    <a:pt x="5596" y="135680"/>
                  </a:lnTo>
                  <a:lnTo>
                    <a:pt x="21535" y="98637"/>
                  </a:lnTo>
                  <a:lnTo>
                    <a:pt x="46546" y="65954"/>
                  </a:lnTo>
                  <a:lnTo>
                    <a:pt x="79354" y="38688"/>
                  </a:lnTo>
                  <a:lnTo>
                    <a:pt x="118687" y="17901"/>
                  </a:lnTo>
                  <a:lnTo>
                    <a:pt x="163272" y="4651"/>
                  </a:lnTo>
                  <a:lnTo>
                    <a:pt x="211836" y="0"/>
                  </a:lnTo>
                  <a:lnTo>
                    <a:pt x="260399" y="4651"/>
                  </a:lnTo>
                  <a:lnTo>
                    <a:pt x="304984" y="17901"/>
                  </a:lnTo>
                  <a:lnTo>
                    <a:pt x="344317" y="38688"/>
                  </a:lnTo>
                  <a:lnTo>
                    <a:pt x="377125" y="65954"/>
                  </a:lnTo>
                  <a:lnTo>
                    <a:pt x="402136" y="98637"/>
                  </a:lnTo>
                  <a:lnTo>
                    <a:pt x="418075" y="135680"/>
                  </a:lnTo>
                  <a:lnTo>
                    <a:pt x="423672" y="176022"/>
                  </a:lnTo>
                  <a:lnTo>
                    <a:pt x="418075" y="216363"/>
                  </a:lnTo>
                  <a:lnTo>
                    <a:pt x="402136" y="253406"/>
                  </a:lnTo>
                  <a:lnTo>
                    <a:pt x="377125" y="286089"/>
                  </a:lnTo>
                  <a:lnTo>
                    <a:pt x="344317" y="313355"/>
                  </a:lnTo>
                  <a:lnTo>
                    <a:pt x="304984" y="334142"/>
                  </a:lnTo>
                  <a:lnTo>
                    <a:pt x="260399" y="347392"/>
                  </a:lnTo>
                  <a:lnTo>
                    <a:pt x="211836" y="352044"/>
                  </a:lnTo>
                  <a:lnTo>
                    <a:pt x="163272" y="347392"/>
                  </a:lnTo>
                  <a:lnTo>
                    <a:pt x="118687" y="334142"/>
                  </a:lnTo>
                  <a:lnTo>
                    <a:pt x="79354" y="313355"/>
                  </a:lnTo>
                  <a:lnTo>
                    <a:pt x="46546" y="286089"/>
                  </a:lnTo>
                  <a:lnTo>
                    <a:pt x="21535" y="253406"/>
                  </a:lnTo>
                  <a:lnTo>
                    <a:pt x="5596" y="216363"/>
                  </a:lnTo>
                  <a:lnTo>
                    <a:pt x="0" y="17602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2221229" y="2939618"/>
            <a:ext cx="1765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+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421945" y="2273617"/>
            <a:ext cx="3274060" cy="378460"/>
            <a:chOff x="6421945" y="2273617"/>
            <a:chExt cx="3274060" cy="378460"/>
          </a:xfrm>
        </p:grpSpPr>
        <p:sp>
          <p:nvSpPr>
            <p:cNvPr id="19" name="object 19" descr=""/>
            <p:cNvSpPr/>
            <p:nvPr/>
          </p:nvSpPr>
          <p:spPr>
            <a:xfrm>
              <a:off x="6426708" y="2278379"/>
              <a:ext cx="3264535" cy="368935"/>
            </a:xfrm>
            <a:custGeom>
              <a:avLst/>
              <a:gdLst/>
              <a:ahLst/>
              <a:cxnLst/>
              <a:rect l="l" t="t" r="r" b="b"/>
              <a:pathLst>
                <a:path w="3264534" h="368935">
                  <a:moveTo>
                    <a:pt x="326440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264408" y="368808"/>
                  </a:lnTo>
                  <a:lnTo>
                    <a:pt x="3264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426708" y="2278379"/>
              <a:ext cx="3264535" cy="368935"/>
            </a:xfrm>
            <a:custGeom>
              <a:avLst/>
              <a:gdLst/>
              <a:ahLst/>
              <a:cxnLst/>
              <a:rect l="l" t="t" r="r" b="b"/>
              <a:pathLst>
                <a:path w="3264534" h="368935">
                  <a:moveTo>
                    <a:pt x="0" y="368808"/>
                  </a:moveTo>
                  <a:lnTo>
                    <a:pt x="3264408" y="368808"/>
                  </a:lnTo>
                  <a:lnTo>
                    <a:pt x="3264408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426708" y="2278379"/>
            <a:ext cx="1053465" cy="3689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7465" rIns="0" bIns="0" rtlCol="0" vert="horz">
            <a:spAutoFit/>
          </a:bodyPr>
          <a:lstStyle/>
          <a:p>
            <a:pPr algn="ctr" marL="220345">
              <a:lnSpc>
                <a:spcPct val="100000"/>
              </a:lnSpc>
              <a:spcBef>
                <a:spcPts val="2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P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90459" y="2278379"/>
            <a:ext cx="2200910" cy="3689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7465" rIns="0" bIns="0" rtlCol="0" vert="horz">
            <a:spAutoFit/>
          </a:bodyPr>
          <a:lstStyle/>
          <a:p>
            <a:pPr algn="ctr" marL="487045">
              <a:lnSpc>
                <a:spcPct val="100000"/>
              </a:lnSpc>
              <a:spcBef>
                <a:spcPts val="2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w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2289555" y="2273617"/>
            <a:ext cx="5624830" cy="2861310"/>
            <a:chOff x="2289555" y="2273617"/>
            <a:chExt cx="5624830" cy="2861310"/>
          </a:xfrm>
        </p:grpSpPr>
        <p:sp>
          <p:nvSpPr>
            <p:cNvPr id="24" name="object 24" descr=""/>
            <p:cNvSpPr/>
            <p:nvPr/>
          </p:nvSpPr>
          <p:spPr>
            <a:xfrm>
              <a:off x="7484364" y="2278379"/>
              <a:ext cx="1905" cy="363220"/>
            </a:xfrm>
            <a:custGeom>
              <a:avLst/>
              <a:gdLst/>
              <a:ahLst/>
              <a:cxnLst/>
              <a:rect l="l" t="t" r="r" b="b"/>
              <a:pathLst>
                <a:path w="1904" h="363219">
                  <a:moveTo>
                    <a:pt x="1524" y="0"/>
                  </a:moveTo>
                  <a:lnTo>
                    <a:pt x="0" y="3627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426708" y="3334511"/>
              <a:ext cx="1483360" cy="1795780"/>
            </a:xfrm>
            <a:custGeom>
              <a:avLst/>
              <a:gdLst/>
              <a:ahLst/>
              <a:cxnLst/>
              <a:rect l="l" t="t" r="r" b="b"/>
              <a:pathLst>
                <a:path w="1483359" h="1795779">
                  <a:moveTo>
                    <a:pt x="1482852" y="0"/>
                  </a:moveTo>
                  <a:lnTo>
                    <a:pt x="0" y="0"/>
                  </a:lnTo>
                  <a:lnTo>
                    <a:pt x="0" y="1795272"/>
                  </a:lnTo>
                  <a:lnTo>
                    <a:pt x="1482852" y="1795272"/>
                  </a:lnTo>
                  <a:lnTo>
                    <a:pt x="1482852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426708" y="3334511"/>
              <a:ext cx="1483360" cy="1795780"/>
            </a:xfrm>
            <a:custGeom>
              <a:avLst/>
              <a:gdLst/>
              <a:ahLst/>
              <a:cxnLst/>
              <a:rect l="l" t="t" r="r" b="b"/>
              <a:pathLst>
                <a:path w="1483359" h="1795779">
                  <a:moveTo>
                    <a:pt x="0" y="1795272"/>
                  </a:moveTo>
                  <a:lnTo>
                    <a:pt x="1482852" y="1795272"/>
                  </a:lnTo>
                  <a:lnTo>
                    <a:pt x="1482852" y="0"/>
                  </a:lnTo>
                  <a:lnTo>
                    <a:pt x="0" y="0"/>
                  </a:lnTo>
                  <a:lnTo>
                    <a:pt x="0" y="17952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862827" y="2543555"/>
              <a:ext cx="2047239" cy="2586355"/>
            </a:xfrm>
            <a:custGeom>
              <a:avLst/>
              <a:gdLst/>
              <a:ahLst/>
              <a:cxnLst/>
              <a:rect l="l" t="t" r="r" b="b"/>
              <a:pathLst>
                <a:path w="2047240" h="2586354">
                  <a:moveTo>
                    <a:pt x="563880" y="984504"/>
                  </a:moveTo>
                  <a:lnTo>
                    <a:pt x="2046731" y="984504"/>
                  </a:lnTo>
                </a:path>
                <a:path w="2047240" h="2586354">
                  <a:moveTo>
                    <a:pt x="563880" y="1356360"/>
                  </a:moveTo>
                  <a:lnTo>
                    <a:pt x="2046731" y="1356360"/>
                  </a:lnTo>
                </a:path>
                <a:path w="2047240" h="2586354">
                  <a:moveTo>
                    <a:pt x="563880" y="1618488"/>
                  </a:moveTo>
                  <a:lnTo>
                    <a:pt x="2046731" y="1618488"/>
                  </a:lnTo>
                </a:path>
                <a:path w="2047240" h="2586354">
                  <a:moveTo>
                    <a:pt x="563880" y="2305812"/>
                  </a:moveTo>
                  <a:lnTo>
                    <a:pt x="2046731" y="2305812"/>
                  </a:lnTo>
                </a:path>
                <a:path w="2047240" h="2586354">
                  <a:moveTo>
                    <a:pt x="1271016" y="790956"/>
                  </a:moveTo>
                  <a:lnTo>
                    <a:pt x="1271016" y="2586228"/>
                  </a:lnTo>
                </a:path>
                <a:path w="2047240" h="2586354">
                  <a:moveTo>
                    <a:pt x="563880" y="0"/>
                  </a:moveTo>
                  <a:lnTo>
                    <a:pt x="0" y="0"/>
                  </a:lnTo>
                </a:path>
                <a:path w="2047240" h="2586354">
                  <a:moveTo>
                    <a:pt x="0" y="0"/>
                  </a:moveTo>
                  <a:lnTo>
                    <a:pt x="0" y="23058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862828" y="3309111"/>
              <a:ext cx="563880" cy="1565910"/>
            </a:xfrm>
            <a:custGeom>
              <a:avLst/>
              <a:gdLst/>
              <a:ahLst/>
              <a:cxnLst/>
              <a:rect l="l" t="t" r="r" b="b"/>
              <a:pathLst>
                <a:path w="563879" h="1565910">
                  <a:moveTo>
                    <a:pt x="563880" y="1540256"/>
                  </a:moveTo>
                  <a:lnTo>
                    <a:pt x="544830" y="1533906"/>
                  </a:lnTo>
                  <a:lnTo>
                    <a:pt x="487680" y="1514856"/>
                  </a:lnTo>
                  <a:lnTo>
                    <a:pt x="487680" y="1533906"/>
                  </a:lnTo>
                  <a:lnTo>
                    <a:pt x="0" y="1533906"/>
                  </a:lnTo>
                  <a:lnTo>
                    <a:pt x="0" y="1546606"/>
                  </a:lnTo>
                  <a:lnTo>
                    <a:pt x="487680" y="1546606"/>
                  </a:lnTo>
                  <a:lnTo>
                    <a:pt x="487680" y="1565656"/>
                  </a:lnTo>
                  <a:lnTo>
                    <a:pt x="544830" y="1546606"/>
                  </a:lnTo>
                  <a:lnTo>
                    <a:pt x="563880" y="1540256"/>
                  </a:lnTo>
                  <a:close/>
                </a:path>
                <a:path w="563879" h="1565910">
                  <a:moveTo>
                    <a:pt x="563880" y="852932"/>
                  </a:moveTo>
                  <a:lnTo>
                    <a:pt x="551180" y="846582"/>
                  </a:lnTo>
                  <a:lnTo>
                    <a:pt x="513080" y="827532"/>
                  </a:lnTo>
                  <a:lnTo>
                    <a:pt x="513080" y="846582"/>
                  </a:lnTo>
                  <a:lnTo>
                    <a:pt x="0" y="846582"/>
                  </a:lnTo>
                  <a:lnTo>
                    <a:pt x="0" y="859282"/>
                  </a:lnTo>
                  <a:lnTo>
                    <a:pt x="513080" y="859282"/>
                  </a:lnTo>
                  <a:lnTo>
                    <a:pt x="513080" y="878332"/>
                  </a:lnTo>
                  <a:lnTo>
                    <a:pt x="551180" y="859282"/>
                  </a:lnTo>
                  <a:lnTo>
                    <a:pt x="563880" y="852932"/>
                  </a:lnTo>
                  <a:close/>
                </a:path>
                <a:path w="563879" h="1565910">
                  <a:moveTo>
                    <a:pt x="563880" y="590804"/>
                  </a:moveTo>
                  <a:lnTo>
                    <a:pt x="551180" y="584454"/>
                  </a:lnTo>
                  <a:lnTo>
                    <a:pt x="513080" y="565404"/>
                  </a:lnTo>
                  <a:lnTo>
                    <a:pt x="513080" y="584454"/>
                  </a:lnTo>
                  <a:lnTo>
                    <a:pt x="0" y="584454"/>
                  </a:lnTo>
                  <a:lnTo>
                    <a:pt x="0" y="597154"/>
                  </a:lnTo>
                  <a:lnTo>
                    <a:pt x="513080" y="597154"/>
                  </a:lnTo>
                  <a:lnTo>
                    <a:pt x="513080" y="616204"/>
                  </a:lnTo>
                  <a:lnTo>
                    <a:pt x="551180" y="597154"/>
                  </a:lnTo>
                  <a:lnTo>
                    <a:pt x="563880" y="590804"/>
                  </a:lnTo>
                  <a:close/>
                </a:path>
                <a:path w="563879" h="1565910">
                  <a:moveTo>
                    <a:pt x="563880" y="200660"/>
                  </a:moveTo>
                  <a:lnTo>
                    <a:pt x="551180" y="194310"/>
                  </a:lnTo>
                  <a:lnTo>
                    <a:pt x="513080" y="175260"/>
                  </a:lnTo>
                  <a:lnTo>
                    <a:pt x="513080" y="194310"/>
                  </a:lnTo>
                  <a:lnTo>
                    <a:pt x="0" y="194310"/>
                  </a:lnTo>
                  <a:lnTo>
                    <a:pt x="0" y="207010"/>
                  </a:lnTo>
                  <a:lnTo>
                    <a:pt x="513080" y="207010"/>
                  </a:lnTo>
                  <a:lnTo>
                    <a:pt x="513080" y="226060"/>
                  </a:lnTo>
                  <a:lnTo>
                    <a:pt x="551180" y="207010"/>
                  </a:lnTo>
                  <a:lnTo>
                    <a:pt x="563880" y="200660"/>
                  </a:lnTo>
                  <a:close/>
                </a:path>
                <a:path w="563879" h="1565910">
                  <a:moveTo>
                    <a:pt x="563880" y="25400"/>
                  </a:moveTo>
                  <a:lnTo>
                    <a:pt x="551180" y="19050"/>
                  </a:lnTo>
                  <a:lnTo>
                    <a:pt x="513080" y="0"/>
                  </a:lnTo>
                  <a:lnTo>
                    <a:pt x="513080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513080" y="31750"/>
                  </a:lnTo>
                  <a:lnTo>
                    <a:pt x="513080" y="50800"/>
                  </a:lnTo>
                  <a:lnTo>
                    <a:pt x="551180" y="31750"/>
                  </a:lnTo>
                  <a:lnTo>
                    <a:pt x="563880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296667" y="2490215"/>
              <a:ext cx="353695" cy="0"/>
            </a:xfrm>
            <a:custGeom>
              <a:avLst/>
              <a:gdLst/>
              <a:ahLst/>
              <a:cxnLst/>
              <a:rect l="l" t="t" r="r" b="b"/>
              <a:pathLst>
                <a:path w="353694" h="0">
                  <a:moveTo>
                    <a:pt x="3535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289555" y="2490215"/>
              <a:ext cx="50800" cy="403860"/>
            </a:xfrm>
            <a:custGeom>
              <a:avLst/>
              <a:gdLst/>
              <a:ahLst/>
              <a:cxnLst/>
              <a:rect l="l" t="t" r="r" b="b"/>
              <a:pathLst>
                <a:path w="50800" h="403860">
                  <a:moveTo>
                    <a:pt x="19050" y="327660"/>
                  </a:moveTo>
                  <a:lnTo>
                    <a:pt x="0" y="327660"/>
                  </a:lnTo>
                  <a:lnTo>
                    <a:pt x="25400" y="403860"/>
                  </a:lnTo>
                  <a:lnTo>
                    <a:pt x="46566" y="340360"/>
                  </a:lnTo>
                  <a:lnTo>
                    <a:pt x="19050" y="340360"/>
                  </a:lnTo>
                  <a:lnTo>
                    <a:pt x="19050" y="327660"/>
                  </a:lnTo>
                  <a:close/>
                </a:path>
                <a:path w="50800" h="403860">
                  <a:moveTo>
                    <a:pt x="31750" y="0"/>
                  </a:moveTo>
                  <a:lnTo>
                    <a:pt x="19050" y="0"/>
                  </a:lnTo>
                  <a:lnTo>
                    <a:pt x="19050" y="340360"/>
                  </a:lnTo>
                  <a:lnTo>
                    <a:pt x="31750" y="340360"/>
                  </a:lnTo>
                  <a:lnTo>
                    <a:pt x="31750" y="0"/>
                  </a:lnTo>
                  <a:close/>
                </a:path>
                <a:path w="50800" h="403860">
                  <a:moveTo>
                    <a:pt x="50800" y="327660"/>
                  </a:moveTo>
                  <a:lnTo>
                    <a:pt x="31750" y="327660"/>
                  </a:lnTo>
                  <a:lnTo>
                    <a:pt x="31750" y="340360"/>
                  </a:lnTo>
                  <a:lnTo>
                    <a:pt x="46566" y="340360"/>
                  </a:lnTo>
                  <a:lnTo>
                    <a:pt x="50800" y="327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296667" y="3265931"/>
              <a:ext cx="0" cy="954405"/>
            </a:xfrm>
            <a:custGeom>
              <a:avLst/>
              <a:gdLst/>
              <a:ahLst/>
              <a:cxnLst/>
              <a:rect l="l" t="t" r="r" b="b"/>
              <a:pathLst>
                <a:path w="0" h="954404">
                  <a:moveTo>
                    <a:pt x="0" y="0"/>
                  </a:moveTo>
                  <a:lnTo>
                    <a:pt x="0" y="9540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96668" y="3028695"/>
              <a:ext cx="3566160" cy="1236980"/>
            </a:xfrm>
            <a:custGeom>
              <a:avLst/>
              <a:gdLst/>
              <a:ahLst/>
              <a:cxnLst/>
              <a:rect l="l" t="t" r="r" b="b"/>
              <a:pathLst>
                <a:path w="3566160" h="1236979">
                  <a:moveTo>
                    <a:pt x="723900" y="1211072"/>
                  </a:moveTo>
                  <a:lnTo>
                    <a:pt x="704850" y="1204722"/>
                  </a:lnTo>
                  <a:lnTo>
                    <a:pt x="647700" y="1185672"/>
                  </a:lnTo>
                  <a:lnTo>
                    <a:pt x="647700" y="1204722"/>
                  </a:lnTo>
                  <a:lnTo>
                    <a:pt x="0" y="1204722"/>
                  </a:lnTo>
                  <a:lnTo>
                    <a:pt x="0" y="1217422"/>
                  </a:lnTo>
                  <a:lnTo>
                    <a:pt x="647700" y="1217422"/>
                  </a:lnTo>
                  <a:lnTo>
                    <a:pt x="647700" y="1236472"/>
                  </a:lnTo>
                  <a:lnTo>
                    <a:pt x="704850" y="1217422"/>
                  </a:lnTo>
                  <a:lnTo>
                    <a:pt x="723900" y="1211072"/>
                  </a:lnTo>
                  <a:close/>
                </a:path>
                <a:path w="3566160" h="1236979">
                  <a:moveTo>
                    <a:pt x="3566160" y="19050"/>
                  </a:moveTo>
                  <a:lnTo>
                    <a:pt x="286512" y="19050"/>
                  </a:lnTo>
                  <a:lnTo>
                    <a:pt x="286512" y="0"/>
                  </a:lnTo>
                  <a:lnTo>
                    <a:pt x="210312" y="25400"/>
                  </a:lnTo>
                  <a:lnTo>
                    <a:pt x="286512" y="50800"/>
                  </a:lnTo>
                  <a:lnTo>
                    <a:pt x="286512" y="31750"/>
                  </a:lnTo>
                  <a:lnTo>
                    <a:pt x="3566160" y="31750"/>
                  </a:lnTo>
                  <a:lnTo>
                    <a:pt x="3566160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2677160" y="2671470"/>
            <a:ext cx="2458085" cy="62547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仅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联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想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映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像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匹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endParaRPr sz="1600">
              <a:latin typeface="微软雅黑"/>
              <a:cs typeface="微软雅黑"/>
            </a:endParaRPr>
          </a:p>
          <a:p>
            <a:pPr marL="742315">
              <a:lnSpc>
                <a:spcPct val="100000"/>
              </a:lnSpc>
              <a:spcBef>
                <a:spcPts val="44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510337" y="5548693"/>
            <a:ext cx="3275965" cy="390525"/>
            <a:chOff x="6510337" y="5548693"/>
            <a:chExt cx="3275965" cy="390525"/>
          </a:xfrm>
        </p:grpSpPr>
        <p:sp>
          <p:nvSpPr>
            <p:cNvPr id="35" name="object 35" descr=""/>
            <p:cNvSpPr/>
            <p:nvPr/>
          </p:nvSpPr>
          <p:spPr>
            <a:xfrm>
              <a:off x="6515100" y="5553455"/>
              <a:ext cx="3266440" cy="381000"/>
            </a:xfrm>
            <a:custGeom>
              <a:avLst/>
              <a:gdLst/>
              <a:ahLst/>
              <a:cxnLst/>
              <a:rect l="l" t="t" r="r" b="b"/>
              <a:pathLst>
                <a:path w="3266440" h="381000">
                  <a:moveTo>
                    <a:pt x="3265932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265932" y="381000"/>
                  </a:lnTo>
                  <a:lnTo>
                    <a:pt x="3265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515100" y="5553455"/>
              <a:ext cx="3266440" cy="381000"/>
            </a:xfrm>
            <a:custGeom>
              <a:avLst/>
              <a:gdLst/>
              <a:ahLst/>
              <a:cxnLst/>
              <a:rect l="l" t="t" r="r" b="b"/>
              <a:pathLst>
                <a:path w="3266440" h="381000">
                  <a:moveTo>
                    <a:pt x="0" y="381000"/>
                  </a:moveTo>
                  <a:lnTo>
                    <a:pt x="3265932" y="381000"/>
                  </a:lnTo>
                  <a:lnTo>
                    <a:pt x="3265932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6515100" y="5553455"/>
            <a:ext cx="1106805" cy="3810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70" rIns="0" bIns="0" rtlCol="0" vert="horz">
            <a:spAutoFit/>
          </a:bodyPr>
          <a:lstStyle/>
          <a:p>
            <a:pPr algn="ctr" marL="173355">
              <a:lnSpc>
                <a:spcPct val="100000"/>
              </a:lnSpc>
              <a:spcBef>
                <a:spcPts val="31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633716" y="5553455"/>
            <a:ext cx="2147570" cy="3810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70" rIns="0" bIns="0" rtlCol="0" vert="horz">
            <a:spAutoFit/>
          </a:bodyPr>
          <a:lstStyle/>
          <a:p>
            <a:pPr algn="ctr" marL="443230">
              <a:lnSpc>
                <a:spcPct val="100000"/>
              </a:lnSpc>
              <a:spcBef>
                <a:spcPts val="31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w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6426708" y="2859023"/>
            <a:ext cx="2760980" cy="3080385"/>
            <a:chOff x="6426708" y="2859023"/>
            <a:chExt cx="2760980" cy="3080385"/>
          </a:xfrm>
        </p:grpSpPr>
        <p:sp>
          <p:nvSpPr>
            <p:cNvPr id="40" name="object 40" descr=""/>
            <p:cNvSpPr/>
            <p:nvPr/>
          </p:nvSpPr>
          <p:spPr>
            <a:xfrm>
              <a:off x="7133844" y="4020311"/>
              <a:ext cx="1236345" cy="1914525"/>
            </a:xfrm>
            <a:custGeom>
              <a:avLst/>
              <a:gdLst/>
              <a:ahLst/>
              <a:cxnLst/>
              <a:rect l="l" t="t" r="r" b="b"/>
              <a:pathLst>
                <a:path w="1236345" h="1914525">
                  <a:moveTo>
                    <a:pt x="492251" y="1533144"/>
                  </a:moveTo>
                  <a:lnTo>
                    <a:pt x="495300" y="1914144"/>
                  </a:lnTo>
                </a:path>
                <a:path w="1236345" h="1914525">
                  <a:moveTo>
                    <a:pt x="775715" y="0"/>
                  </a:moveTo>
                  <a:lnTo>
                    <a:pt x="1235963" y="0"/>
                  </a:lnTo>
                </a:path>
                <a:path w="1236345" h="1914525">
                  <a:moveTo>
                    <a:pt x="0" y="1251204"/>
                  </a:moveTo>
                  <a:lnTo>
                    <a:pt x="1235963" y="12512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108444" y="5271516"/>
              <a:ext cx="50800" cy="281940"/>
            </a:xfrm>
            <a:custGeom>
              <a:avLst/>
              <a:gdLst/>
              <a:ahLst/>
              <a:cxnLst/>
              <a:rect l="l" t="t" r="r" b="b"/>
              <a:pathLst>
                <a:path w="50800" h="281939">
                  <a:moveTo>
                    <a:pt x="19050" y="205740"/>
                  </a:moveTo>
                  <a:lnTo>
                    <a:pt x="0" y="205740"/>
                  </a:lnTo>
                  <a:lnTo>
                    <a:pt x="25400" y="281940"/>
                  </a:lnTo>
                  <a:lnTo>
                    <a:pt x="46566" y="218440"/>
                  </a:lnTo>
                  <a:lnTo>
                    <a:pt x="19050" y="218440"/>
                  </a:lnTo>
                  <a:lnTo>
                    <a:pt x="19050" y="205740"/>
                  </a:lnTo>
                  <a:close/>
                </a:path>
                <a:path w="50800" h="281939">
                  <a:moveTo>
                    <a:pt x="31750" y="0"/>
                  </a:moveTo>
                  <a:lnTo>
                    <a:pt x="19050" y="0"/>
                  </a:lnTo>
                  <a:lnTo>
                    <a:pt x="19050" y="218440"/>
                  </a:lnTo>
                  <a:lnTo>
                    <a:pt x="31750" y="218440"/>
                  </a:lnTo>
                  <a:lnTo>
                    <a:pt x="31750" y="0"/>
                  </a:lnTo>
                  <a:close/>
                </a:path>
                <a:path w="50800" h="281939">
                  <a:moveTo>
                    <a:pt x="50800" y="205740"/>
                  </a:moveTo>
                  <a:lnTo>
                    <a:pt x="31750" y="205740"/>
                  </a:lnTo>
                  <a:lnTo>
                    <a:pt x="31750" y="218440"/>
                  </a:lnTo>
                  <a:lnTo>
                    <a:pt x="46566" y="218440"/>
                  </a:lnTo>
                  <a:lnTo>
                    <a:pt x="50800" y="205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351520" y="4020311"/>
              <a:ext cx="0" cy="1251585"/>
            </a:xfrm>
            <a:custGeom>
              <a:avLst/>
              <a:gdLst/>
              <a:ahLst/>
              <a:cxnLst/>
              <a:rect l="l" t="t" r="r" b="b"/>
              <a:pathLst>
                <a:path w="0" h="1251585">
                  <a:moveTo>
                    <a:pt x="0" y="0"/>
                  </a:moveTo>
                  <a:lnTo>
                    <a:pt x="0" y="12512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136888" y="2859023"/>
              <a:ext cx="50800" cy="2653665"/>
            </a:xfrm>
            <a:custGeom>
              <a:avLst/>
              <a:gdLst/>
              <a:ahLst/>
              <a:cxnLst/>
              <a:rect l="l" t="t" r="r" b="b"/>
              <a:pathLst>
                <a:path w="50800" h="2653665">
                  <a:moveTo>
                    <a:pt x="19050" y="2577084"/>
                  </a:moveTo>
                  <a:lnTo>
                    <a:pt x="0" y="2577084"/>
                  </a:lnTo>
                  <a:lnTo>
                    <a:pt x="25400" y="2653284"/>
                  </a:lnTo>
                  <a:lnTo>
                    <a:pt x="46566" y="2589784"/>
                  </a:lnTo>
                  <a:lnTo>
                    <a:pt x="19050" y="2589784"/>
                  </a:lnTo>
                  <a:lnTo>
                    <a:pt x="19050" y="2577084"/>
                  </a:lnTo>
                  <a:close/>
                </a:path>
                <a:path w="50800" h="2653665">
                  <a:moveTo>
                    <a:pt x="31750" y="0"/>
                  </a:moveTo>
                  <a:lnTo>
                    <a:pt x="19050" y="0"/>
                  </a:lnTo>
                  <a:lnTo>
                    <a:pt x="19050" y="2589784"/>
                  </a:lnTo>
                  <a:lnTo>
                    <a:pt x="31750" y="2589784"/>
                  </a:lnTo>
                  <a:lnTo>
                    <a:pt x="31750" y="0"/>
                  </a:lnTo>
                  <a:close/>
                </a:path>
                <a:path w="50800" h="2653665">
                  <a:moveTo>
                    <a:pt x="50800" y="2577084"/>
                  </a:moveTo>
                  <a:lnTo>
                    <a:pt x="31750" y="2577084"/>
                  </a:lnTo>
                  <a:lnTo>
                    <a:pt x="31750" y="2589784"/>
                  </a:lnTo>
                  <a:lnTo>
                    <a:pt x="46566" y="2589784"/>
                  </a:lnTo>
                  <a:lnTo>
                    <a:pt x="50800" y="2577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426708" y="4162043"/>
              <a:ext cx="1483360" cy="0"/>
            </a:xfrm>
            <a:custGeom>
              <a:avLst/>
              <a:gdLst/>
              <a:ahLst/>
              <a:cxnLst/>
              <a:rect l="l" t="t" r="r" b="b"/>
              <a:pathLst>
                <a:path w="1483359" h="0">
                  <a:moveTo>
                    <a:pt x="0" y="0"/>
                  </a:moveTo>
                  <a:lnTo>
                    <a:pt x="148285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5377688" y="3244723"/>
            <a:ext cx="22860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首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先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选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择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520053" y="2991434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联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想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799333" y="5649874"/>
            <a:ext cx="16471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646669" y="6121095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物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681343" y="3825621"/>
            <a:ext cx="1549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p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438770" y="3878960"/>
            <a:ext cx="1549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425346" y="4316729"/>
            <a:ext cx="293370" cy="354965"/>
          </a:xfrm>
          <a:prstGeom prst="rect">
            <a:avLst/>
          </a:prstGeom>
        </p:spPr>
        <p:txBody>
          <a:bodyPr wrap="square" lIns="0" tIns="2349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……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025044" y="3589782"/>
            <a:ext cx="293370" cy="354965"/>
          </a:xfrm>
          <a:prstGeom prst="rect">
            <a:avLst/>
          </a:prstGeom>
        </p:spPr>
        <p:txBody>
          <a:bodyPr wrap="square" lIns="0" tIns="2349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……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037871" y="4326128"/>
            <a:ext cx="293370" cy="354965"/>
          </a:xfrm>
          <a:prstGeom prst="rect">
            <a:avLst/>
          </a:prstGeom>
        </p:spPr>
        <p:txBody>
          <a:bodyPr wrap="square" lIns="0" tIns="2349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……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656789" y="3566286"/>
            <a:ext cx="293370" cy="354965"/>
          </a:xfrm>
          <a:prstGeom prst="rect">
            <a:avLst/>
          </a:prstGeom>
        </p:spPr>
        <p:txBody>
          <a:bodyPr wrap="square" lIns="0" tIns="2413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……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7418869" y="3556761"/>
            <a:ext cx="293370" cy="354965"/>
          </a:xfrm>
          <a:prstGeom prst="rect">
            <a:avLst/>
          </a:prstGeom>
        </p:spPr>
        <p:txBody>
          <a:bodyPr wrap="square" lIns="0" tIns="2349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……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647217" y="4316729"/>
            <a:ext cx="293370" cy="354965"/>
          </a:xfrm>
          <a:prstGeom prst="rect">
            <a:avLst/>
          </a:prstGeom>
        </p:spPr>
        <p:txBody>
          <a:bodyPr wrap="square" lIns="0" tIns="2349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……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020567" y="4253484"/>
            <a:ext cx="1129665" cy="222885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45085">
              <a:lnSpc>
                <a:spcPts val="1750"/>
              </a:lnSpc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2625344" y="3993641"/>
            <a:ext cx="4191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a+p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2862452" y="3723513"/>
            <a:ext cx="137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a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59"/>
              <a:ext cx="2242566" cy="7871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795" y="213359"/>
              <a:ext cx="1177290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3.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请</a:t>
            </a:r>
            <a:r>
              <a:rPr dirty="0" spc="-35">
                <a:solidFill>
                  <a:srgbClr val="990000"/>
                </a:solidFill>
              </a:rPr>
              <a:t>调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面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50">
                <a:solidFill>
                  <a:srgbClr val="990000"/>
                </a:solidFill>
              </a:rPr>
              <a:t>制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161084" y="1064159"/>
            <a:ext cx="8469630" cy="486029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1300"/>
              </a:spcBef>
              <a:buAutoNum type="arabicParenBoth"/>
              <a:tabLst>
                <a:tab pos="529590" algn="l"/>
              </a:tabLst>
            </a:pPr>
            <a:r>
              <a:rPr dirty="0" sz="2400" spc="-20" b="1">
                <a:solidFill>
                  <a:srgbClr val="C00000"/>
                </a:solidFill>
                <a:latin typeface="微软雅黑"/>
                <a:cs typeface="微软雅黑"/>
              </a:rPr>
              <a:t>两种页式系统</a:t>
            </a:r>
            <a:endParaRPr sz="24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090"/>
              </a:spcBef>
            </a:pPr>
            <a:r>
              <a:rPr dirty="0" sz="2200" spc="80">
                <a:solidFill>
                  <a:srgbClr val="1F517B"/>
                </a:solidFill>
                <a:latin typeface="微软雅黑"/>
                <a:cs typeface="微软雅黑"/>
              </a:rPr>
              <a:t>① 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简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单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式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部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才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能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运行。</a:t>
            </a:r>
            <a:endParaRPr sz="2200">
              <a:latin typeface="微软雅黑"/>
              <a:cs typeface="微软雅黑"/>
            </a:endParaRPr>
          </a:p>
          <a:p>
            <a:pPr marL="545465">
              <a:lnSpc>
                <a:spcPct val="100000"/>
              </a:lnSpc>
              <a:spcBef>
                <a:spcPts val="1055"/>
              </a:spcBef>
            </a:pPr>
            <a:r>
              <a:rPr dirty="0" sz="2200" spc="80">
                <a:solidFill>
                  <a:srgbClr val="1F517B"/>
                </a:solidFill>
                <a:latin typeface="微软雅黑"/>
                <a:cs typeface="微软雅黑"/>
              </a:rPr>
              <a:t>② 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请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式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即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运行。</a:t>
            </a:r>
            <a:endParaRPr sz="2200">
              <a:latin typeface="微软雅黑"/>
              <a:cs typeface="微软雅黑"/>
            </a:endParaRPr>
          </a:p>
          <a:p>
            <a:pPr algn="ctr" marL="27940">
              <a:lnSpc>
                <a:spcPct val="100000"/>
              </a:lnSpc>
              <a:spcBef>
                <a:spcPts val="2100"/>
              </a:spcBef>
            </a:pP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Q：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如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何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判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断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某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一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页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是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否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在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内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存</a:t>
            </a:r>
            <a:r>
              <a:rPr dirty="0" sz="2200" spc="-50" b="1">
                <a:solidFill>
                  <a:srgbClr val="006FC0"/>
                </a:solidFill>
                <a:latin typeface="微软雅黑"/>
                <a:cs typeface="微软雅黑"/>
              </a:rPr>
              <a:t>？</a:t>
            </a:r>
            <a:endParaRPr sz="2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00">
              <a:latin typeface="微软雅黑"/>
              <a:cs typeface="微软雅黑"/>
            </a:endParaRPr>
          </a:p>
          <a:p>
            <a:pPr marL="528955" indent="-516890">
              <a:lnSpc>
                <a:spcPct val="100000"/>
              </a:lnSpc>
              <a:buAutoNum type="arabicParenBoth" startAt="2"/>
              <a:tabLst>
                <a:tab pos="529590" algn="l"/>
              </a:tabLst>
            </a:pP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扩充页表项功能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C00000"/>
              </a:buClr>
              <a:buFont typeface="΢"/>
              <a:buAutoNum type="arabicParenBoth" startAt="2"/>
            </a:pPr>
            <a:endParaRPr sz="3250">
              <a:latin typeface="微软雅黑"/>
              <a:cs typeface="微软雅黑"/>
            </a:endParaRPr>
          </a:p>
          <a:p>
            <a:pPr lvl="1" marL="737870" indent="-534035">
              <a:lnSpc>
                <a:spcPct val="100000"/>
              </a:lnSpc>
              <a:spcBef>
                <a:spcPts val="5"/>
              </a:spcBef>
              <a:buSzPct val="93181"/>
              <a:buFont typeface="Arial"/>
              <a:buChar char="•"/>
              <a:tabLst>
                <a:tab pos="737870" algn="l"/>
                <a:tab pos="738505" algn="l"/>
                <a:tab pos="2021839" algn="l"/>
              </a:tabLst>
            </a:pP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否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endParaRPr sz="2200">
              <a:latin typeface="微软雅黑"/>
              <a:cs typeface="微软雅黑"/>
            </a:endParaRPr>
          </a:p>
          <a:p>
            <a:pPr lvl="2" marL="872490" indent="-287655">
              <a:lnSpc>
                <a:spcPct val="100000"/>
              </a:lnSpc>
              <a:spcBef>
                <a:spcPts val="1055"/>
              </a:spcBef>
              <a:buSzPct val="93181"/>
              <a:buFont typeface="Arial"/>
              <a:buChar char="•"/>
              <a:tabLst>
                <a:tab pos="872490" algn="l"/>
                <a:tab pos="87312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1，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15">
                <a:solidFill>
                  <a:srgbClr val="1F517B"/>
                </a:solidFill>
                <a:latin typeface="微软雅黑"/>
                <a:cs typeface="微软雅黑"/>
              </a:rPr>
              <a:t>0，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lvl="1" marL="737870" indent="-534035">
              <a:lnSpc>
                <a:spcPct val="100000"/>
              </a:lnSpc>
              <a:spcBef>
                <a:spcPts val="1055"/>
              </a:spcBef>
              <a:buSzPct val="95454"/>
              <a:buFont typeface="Arial"/>
              <a:buChar char="•"/>
              <a:tabLst>
                <a:tab pos="737870" algn="l"/>
                <a:tab pos="738505" algn="l"/>
              </a:tabLst>
            </a:pP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辅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35" b="1">
                <a:solidFill>
                  <a:srgbClr val="1F517B"/>
                </a:solidFill>
                <a:latin typeface="微软雅黑"/>
                <a:cs typeface="微软雅黑"/>
              </a:rPr>
              <a:t>址 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endParaRPr sz="2200">
              <a:latin typeface="微软雅黑"/>
              <a:cs typeface="微软雅黑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3006470" y="4078604"/>
          <a:ext cx="543814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455"/>
                <a:gridCol w="1354455"/>
                <a:gridCol w="1354455"/>
                <a:gridCol w="1354454"/>
              </a:tblGrid>
              <a:tr h="395605"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25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页号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15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主存块号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20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中断位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15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辅存地址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80008" y="1166621"/>
            <a:ext cx="5099050" cy="95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(3)</a:t>
            </a:r>
            <a:r>
              <a:rPr dirty="0" sz="2400" spc="-15" b="1">
                <a:solidFill>
                  <a:srgbClr val="C00000"/>
                </a:solidFill>
                <a:latin typeface="微软雅黑"/>
                <a:cs typeface="微软雅黑"/>
              </a:rPr>
              <a:t> 缺页处理</a:t>
            </a:r>
            <a:endParaRPr sz="2400">
              <a:latin typeface="微软雅黑"/>
              <a:cs typeface="微软雅黑"/>
            </a:endParaRPr>
          </a:p>
          <a:p>
            <a:pPr marL="367665">
              <a:lnSpc>
                <a:spcPct val="100000"/>
              </a:lnSpc>
              <a:spcBef>
                <a:spcPts val="1795"/>
              </a:spcBef>
            </a:pPr>
            <a:r>
              <a:rPr dirty="0" sz="2200" spc="15" b="1">
                <a:solidFill>
                  <a:srgbClr val="1F517B"/>
                </a:solidFill>
                <a:latin typeface="微软雅黑"/>
                <a:cs typeface="微软雅黑"/>
              </a:rPr>
              <a:t>① 程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0" b="1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请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求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25" b="1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映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像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44761" y="2648521"/>
            <a:ext cx="1391920" cy="2275840"/>
            <a:chOff x="3044761" y="2648521"/>
            <a:chExt cx="1391920" cy="2275840"/>
          </a:xfrm>
        </p:grpSpPr>
        <p:sp>
          <p:nvSpPr>
            <p:cNvPr id="4" name="object 4" descr=""/>
            <p:cNvSpPr/>
            <p:nvPr/>
          </p:nvSpPr>
          <p:spPr>
            <a:xfrm>
              <a:off x="3049523" y="2653283"/>
              <a:ext cx="1376680" cy="2266315"/>
            </a:xfrm>
            <a:custGeom>
              <a:avLst/>
              <a:gdLst/>
              <a:ahLst/>
              <a:cxnLst/>
              <a:rect l="l" t="t" r="r" b="b"/>
              <a:pathLst>
                <a:path w="1376679" h="2266315">
                  <a:moveTo>
                    <a:pt x="0" y="2266188"/>
                  </a:moveTo>
                  <a:lnTo>
                    <a:pt x="1376172" y="2266188"/>
                  </a:lnTo>
                  <a:lnTo>
                    <a:pt x="1376172" y="0"/>
                  </a:lnTo>
                  <a:lnTo>
                    <a:pt x="0" y="0"/>
                  </a:lnTo>
                  <a:lnTo>
                    <a:pt x="0" y="22661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49523" y="3061715"/>
              <a:ext cx="1382395" cy="1350645"/>
            </a:xfrm>
            <a:custGeom>
              <a:avLst/>
              <a:gdLst/>
              <a:ahLst/>
              <a:cxnLst/>
              <a:rect l="l" t="t" r="r" b="b"/>
              <a:pathLst>
                <a:path w="1382395" h="1350645">
                  <a:moveTo>
                    <a:pt x="0" y="0"/>
                  </a:moveTo>
                  <a:lnTo>
                    <a:pt x="1382267" y="0"/>
                  </a:lnTo>
                </a:path>
                <a:path w="1382395" h="1350645">
                  <a:moveTo>
                    <a:pt x="0" y="1350264"/>
                  </a:moveTo>
                  <a:lnTo>
                    <a:pt x="1382267" y="13502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820161" y="2401061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588767" y="2883865"/>
            <a:ext cx="4095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1KB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35732" y="4845811"/>
            <a:ext cx="622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4KB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083941" y="5079314"/>
            <a:ext cx="13614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程</a:t>
            </a: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Times New Roman"/>
                <a:cs typeface="Times New Roman"/>
              </a:rPr>
              <a:t>2</a:t>
            </a: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地</a:t>
            </a: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址</a:t>
            </a: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间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28010" y="3174237"/>
            <a:ext cx="12014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mov</a:t>
            </a:r>
            <a:r>
              <a:rPr dirty="0" sz="1600" spc="-3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r1,[2120]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28010" y="3515309"/>
            <a:ext cx="11836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add</a:t>
            </a:r>
            <a:r>
              <a:rPr dirty="0" sz="1600" spc="37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r1,[3410]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04464" y="4439488"/>
            <a:ext cx="636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006251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88767" y="3513226"/>
            <a:ext cx="1903730" cy="78613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75"/>
              </a:spcBef>
              <a:tabLst>
                <a:tab pos="1877695" algn="l"/>
              </a:tabLst>
            </a:pPr>
            <a:r>
              <a:rPr dirty="0" sz="1600">
                <a:solidFill>
                  <a:srgbClr val="1F517B"/>
                </a:solidFill>
                <a:latin typeface="Times New Roman"/>
                <a:cs typeface="Times New Roman"/>
              </a:rPr>
              <a:t>2KB </a:t>
            </a:r>
            <a:r>
              <a:rPr dirty="0" u="sng" sz="1600">
                <a:solidFill>
                  <a:srgbClr val="1F517B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600">
              <a:latin typeface="Times New Roman"/>
              <a:cs typeface="Times New Roman"/>
            </a:endParaRPr>
          </a:p>
          <a:p>
            <a:pPr algn="ctr" marR="27305">
              <a:lnSpc>
                <a:spcPct val="100000"/>
              </a:lnSpc>
              <a:spcBef>
                <a:spcPts val="1075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006802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588767" y="4236211"/>
            <a:ext cx="4095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3KB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801933" y="2378773"/>
            <a:ext cx="4441825" cy="3531870"/>
            <a:chOff x="4801933" y="2378773"/>
            <a:chExt cx="4441825" cy="3531870"/>
          </a:xfrm>
        </p:grpSpPr>
        <p:sp>
          <p:nvSpPr>
            <p:cNvPr id="16" name="object 16" descr=""/>
            <p:cNvSpPr/>
            <p:nvPr/>
          </p:nvSpPr>
          <p:spPr>
            <a:xfrm>
              <a:off x="7801356" y="2383535"/>
              <a:ext cx="1437640" cy="3522345"/>
            </a:xfrm>
            <a:custGeom>
              <a:avLst/>
              <a:gdLst/>
              <a:ahLst/>
              <a:cxnLst/>
              <a:rect l="l" t="t" r="r" b="b"/>
              <a:pathLst>
                <a:path w="1437640" h="3522345">
                  <a:moveTo>
                    <a:pt x="0" y="3521964"/>
                  </a:moveTo>
                  <a:lnTo>
                    <a:pt x="1437131" y="3521964"/>
                  </a:lnTo>
                  <a:lnTo>
                    <a:pt x="1437131" y="0"/>
                  </a:lnTo>
                  <a:lnTo>
                    <a:pt x="0" y="0"/>
                  </a:lnTo>
                  <a:lnTo>
                    <a:pt x="0" y="35219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801356" y="2735579"/>
              <a:ext cx="1437640" cy="2818130"/>
            </a:xfrm>
            <a:custGeom>
              <a:avLst/>
              <a:gdLst/>
              <a:ahLst/>
              <a:cxnLst/>
              <a:rect l="l" t="t" r="r" b="b"/>
              <a:pathLst>
                <a:path w="1437640" h="2818129">
                  <a:moveTo>
                    <a:pt x="0" y="0"/>
                  </a:moveTo>
                  <a:lnTo>
                    <a:pt x="1437132" y="0"/>
                  </a:lnTo>
                </a:path>
                <a:path w="1437640" h="2818129">
                  <a:moveTo>
                    <a:pt x="0" y="350520"/>
                  </a:moveTo>
                  <a:lnTo>
                    <a:pt x="1437132" y="350520"/>
                  </a:lnTo>
                </a:path>
                <a:path w="1437640" h="2818129">
                  <a:moveTo>
                    <a:pt x="0" y="1409700"/>
                  </a:moveTo>
                  <a:lnTo>
                    <a:pt x="1437132" y="1409700"/>
                  </a:lnTo>
                </a:path>
                <a:path w="1437640" h="2818129">
                  <a:moveTo>
                    <a:pt x="0" y="2467356"/>
                  </a:moveTo>
                  <a:lnTo>
                    <a:pt x="1437132" y="2467356"/>
                  </a:lnTo>
                </a:path>
                <a:path w="1437640" h="2818129">
                  <a:moveTo>
                    <a:pt x="0" y="1760220"/>
                  </a:moveTo>
                  <a:lnTo>
                    <a:pt x="1437132" y="1760220"/>
                  </a:lnTo>
                </a:path>
                <a:path w="1437640" h="2818129">
                  <a:moveTo>
                    <a:pt x="0" y="1057656"/>
                  </a:moveTo>
                  <a:lnTo>
                    <a:pt x="1437132" y="1057656"/>
                  </a:lnTo>
                </a:path>
                <a:path w="1437640" h="2818129">
                  <a:moveTo>
                    <a:pt x="0" y="2817876"/>
                  </a:moveTo>
                  <a:lnTo>
                    <a:pt x="1437132" y="2817876"/>
                  </a:lnTo>
                </a:path>
                <a:path w="1437640" h="2818129">
                  <a:moveTo>
                    <a:pt x="0" y="702564"/>
                  </a:moveTo>
                  <a:lnTo>
                    <a:pt x="1437132" y="702564"/>
                  </a:lnTo>
                </a:path>
                <a:path w="1437640" h="2818129">
                  <a:moveTo>
                    <a:pt x="0" y="2112264"/>
                  </a:moveTo>
                  <a:lnTo>
                    <a:pt x="1437132" y="21122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806696" y="3127247"/>
              <a:ext cx="2350135" cy="1298575"/>
            </a:xfrm>
            <a:custGeom>
              <a:avLst/>
              <a:gdLst/>
              <a:ahLst/>
              <a:cxnLst/>
              <a:rect l="l" t="t" r="r" b="b"/>
              <a:pathLst>
                <a:path w="2350134" h="1298575">
                  <a:moveTo>
                    <a:pt x="0" y="1298447"/>
                  </a:moveTo>
                  <a:lnTo>
                    <a:pt x="2350007" y="1298447"/>
                  </a:lnTo>
                  <a:lnTo>
                    <a:pt x="2350007" y="0"/>
                  </a:lnTo>
                  <a:lnTo>
                    <a:pt x="0" y="0"/>
                  </a:lnTo>
                  <a:lnTo>
                    <a:pt x="0" y="12984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8241918" y="5989726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主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存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318497" y="2190394"/>
            <a:ext cx="724535" cy="381127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715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1KB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2KB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3KB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4KB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5KB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6KB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7KB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8KB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9KB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10KB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493765" y="4577537"/>
            <a:ext cx="9385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程</a:t>
            </a: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序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2</a:t>
            </a:r>
            <a:r>
              <a:rPr dirty="0" sz="1600" spc="-30">
                <a:solidFill>
                  <a:srgbClr val="1F517B"/>
                </a:solidFill>
                <a:latin typeface="宋体"/>
                <a:cs typeface="宋体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表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384793" y="2340610"/>
            <a:ext cx="207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os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384793" y="2763138"/>
            <a:ext cx="207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Times New Roman"/>
                <a:cs typeface="Times New Roman"/>
              </a:rPr>
              <a:t>os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312277" y="3947540"/>
            <a:ext cx="9334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5">
                <a:solidFill>
                  <a:srgbClr val="1F517B"/>
                </a:solidFill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906893" y="3831716"/>
            <a:ext cx="11614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8645" algn="l"/>
              </a:tabLst>
            </a:pP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程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序</a:t>
            </a:r>
            <a:r>
              <a:rPr dirty="0" sz="1600">
                <a:solidFill>
                  <a:srgbClr val="1F517B"/>
                </a:solidFill>
                <a:latin typeface="宋体"/>
                <a:cs typeface="宋体"/>
              </a:rPr>
              <a:t>	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第</a:t>
            </a:r>
            <a:r>
              <a:rPr dirty="0" sz="1600" spc="-380">
                <a:solidFill>
                  <a:srgbClr val="1F517B"/>
                </a:solidFill>
                <a:latin typeface="宋体"/>
                <a:cs typeface="宋体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页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872221" y="3128263"/>
            <a:ext cx="12750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676910" algn="l"/>
              </a:tabLst>
            </a:pP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序</a:t>
            </a:r>
            <a:r>
              <a:rPr dirty="0" baseline="-21164" sz="1575" spc="-75">
                <a:solidFill>
                  <a:srgbClr val="1F517B"/>
                </a:solidFill>
                <a:latin typeface="Times New Roman"/>
                <a:cs typeface="Times New Roman"/>
              </a:rPr>
              <a:t>2</a:t>
            </a:r>
            <a:r>
              <a:rPr dirty="0" baseline="-21164" sz="1575">
                <a:solidFill>
                  <a:srgbClr val="1F517B"/>
                </a:solidFill>
                <a:latin typeface="Times New Roman"/>
                <a:cs typeface="Times New Roman"/>
              </a:rPr>
              <a:t>	</a:t>
            </a:r>
            <a:r>
              <a:rPr dirty="0" sz="1600" spc="-25">
                <a:solidFill>
                  <a:srgbClr val="1F517B"/>
                </a:solidFill>
                <a:latin typeface="宋体"/>
                <a:cs typeface="宋体"/>
              </a:rPr>
              <a:t>第</a:t>
            </a:r>
            <a:r>
              <a:rPr dirty="0" sz="1600" spc="-380">
                <a:solidFill>
                  <a:srgbClr val="1F517B"/>
                </a:solidFill>
                <a:latin typeface="宋体"/>
                <a:cs typeface="宋体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r>
              <a:rPr dirty="0" sz="1600" spc="-50">
                <a:solidFill>
                  <a:srgbClr val="1F517B"/>
                </a:solidFill>
                <a:latin typeface="宋体"/>
                <a:cs typeface="宋体"/>
              </a:rPr>
              <a:t>页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804664" y="2806141"/>
            <a:ext cx="233807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>
                <a:solidFill>
                  <a:srgbClr val="1F517B"/>
                </a:solidFill>
                <a:latin typeface="宋体"/>
                <a:cs typeface="宋体"/>
              </a:rPr>
              <a:t>页号 辅存地址 中断位 块号</a:t>
            </a:r>
            <a:endParaRPr sz="1400">
              <a:latin typeface="宋体"/>
              <a:cs typeface="宋体"/>
            </a:endParaRPr>
          </a:p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4788408" y="3121151"/>
          <a:ext cx="2368550" cy="1303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675"/>
                <a:gridCol w="718185"/>
                <a:gridCol w="573404"/>
                <a:gridCol w="503555"/>
              </a:tblGrid>
              <a:tr h="316865"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6355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地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址</a:t>
                      </a:r>
                      <a:endParaRPr sz="1600">
                        <a:latin typeface="宋体"/>
                        <a:cs typeface="宋体"/>
                      </a:endParaRPr>
                    </a:p>
                  </a:txBody>
                  <a:tcPr marL="0" marR="0" marB="0" marT="158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7480">
                        <a:lnSpc>
                          <a:spcPts val="1795"/>
                        </a:lnSpc>
                        <a:spcBef>
                          <a:spcPts val="60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20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3210"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地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址</a:t>
                      </a:r>
                      <a:endParaRPr sz="1600">
                        <a:latin typeface="宋体"/>
                        <a:cs typeface="宋体"/>
                      </a:endParaRPr>
                    </a:p>
                  </a:txBody>
                  <a:tcPr marL="0" marR="0" marB="0" marT="101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65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7480">
                        <a:lnSpc>
                          <a:spcPts val="1810"/>
                        </a:lnSpc>
                        <a:spcBef>
                          <a:spcPts val="32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937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地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址</a:t>
                      </a:r>
                      <a:endParaRPr sz="1600">
                        <a:latin typeface="宋体"/>
                        <a:cs typeface="宋体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1790"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  <a:spcBef>
                          <a:spcPts val="88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176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地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宋体"/>
                          <a:cs typeface="宋体"/>
                        </a:rPr>
                        <a:t>址</a:t>
                      </a:r>
                      <a:endParaRPr sz="1600">
                        <a:latin typeface="宋体"/>
                        <a:cs typeface="宋体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29" name="object 29" descr=""/>
          <p:cNvGrpSpPr/>
          <p:nvPr/>
        </p:nvGrpSpPr>
        <p:grpSpPr>
          <a:xfrm>
            <a:off x="338327" y="211836"/>
            <a:ext cx="7463790" cy="3721100"/>
            <a:chOff x="338327" y="211836"/>
            <a:chExt cx="7463790" cy="3721100"/>
          </a:xfrm>
        </p:grpSpPr>
        <p:sp>
          <p:nvSpPr>
            <p:cNvPr id="30" name="object 30" descr=""/>
            <p:cNvSpPr/>
            <p:nvPr/>
          </p:nvSpPr>
          <p:spPr>
            <a:xfrm>
              <a:off x="7151243" y="3204209"/>
              <a:ext cx="650875" cy="728980"/>
            </a:xfrm>
            <a:custGeom>
              <a:avLst/>
              <a:gdLst/>
              <a:ahLst/>
              <a:cxnLst/>
              <a:rect l="l" t="t" r="r" b="b"/>
              <a:pathLst>
                <a:path w="650875" h="728979">
                  <a:moveTo>
                    <a:pt x="650875" y="728472"/>
                  </a:moveTo>
                  <a:lnTo>
                    <a:pt x="632561" y="708787"/>
                  </a:lnTo>
                  <a:lnTo>
                    <a:pt x="595122" y="668528"/>
                  </a:lnTo>
                  <a:lnTo>
                    <a:pt x="588899" y="679894"/>
                  </a:lnTo>
                  <a:lnTo>
                    <a:pt x="12446" y="365010"/>
                  </a:lnTo>
                  <a:lnTo>
                    <a:pt x="0" y="387858"/>
                  </a:lnTo>
                  <a:lnTo>
                    <a:pt x="576453" y="702627"/>
                  </a:lnTo>
                  <a:lnTo>
                    <a:pt x="570230" y="713994"/>
                  </a:lnTo>
                  <a:lnTo>
                    <a:pt x="650875" y="728472"/>
                  </a:lnTo>
                  <a:close/>
                </a:path>
                <a:path w="650875" h="728979">
                  <a:moveTo>
                    <a:pt x="650875" y="25908"/>
                  </a:moveTo>
                  <a:lnTo>
                    <a:pt x="612013" y="12954"/>
                  </a:lnTo>
                  <a:lnTo>
                    <a:pt x="573151" y="0"/>
                  </a:lnTo>
                  <a:lnTo>
                    <a:pt x="573151" y="12954"/>
                  </a:lnTo>
                  <a:lnTo>
                    <a:pt x="6223" y="12954"/>
                  </a:lnTo>
                  <a:lnTo>
                    <a:pt x="6223" y="38862"/>
                  </a:lnTo>
                  <a:lnTo>
                    <a:pt x="573151" y="38862"/>
                  </a:lnTo>
                  <a:lnTo>
                    <a:pt x="573151" y="51816"/>
                  </a:lnTo>
                  <a:lnTo>
                    <a:pt x="612013" y="38862"/>
                  </a:lnTo>
                  <a:lnTo>
                    <a:pt x="650875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952750" cy="78714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3.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请</a:t>
            </a:r>
            <a:r>
              <a:rPr dirty="0" spc="-35">
                <a:solidFill>
                  <a:srgbClr val="990000"/>
                </a:solidFill>
              </a:rPr>
              <a:t>调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面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50">
                <a:solidFill>
                  <a:srgbClr val="990000"/>
                </a:solidFill>
              </a:rPr>
              <a:t>制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14730" y="887247"/>
            <a:ext cx="10518140" cy="1083945"/>
          </a:xfrm>
          <a:prstGeom prst="rect">
            <a:avLst/>
          </a:prstGeom>
        </p:spPr>
        <p:txBody>
          <a:bodyPr wrap="square" lIns="0" tIns="2063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25"/>
              </a:spcBef>
            </a:pPr>
            <a:r>
              <a:rPr dirty="0" sz="2200" spc="-10" b="1">
                <a:solidFill>
                  <a:srgbClr val="1F517B"/>
                </a:solidFill>
                <a:latin typeface="微软雅黑"/>
                <a:cs typeface="微软雅黑"/>
              </a:rPr>
              <a:t>② 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例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子</a:t>
            </a:r>
            <a:endParaRPr sz="2200">
              <a:latin typeface="微软雅黑"/>
              <a:cs typeface="微软雅黑"/>
            </a:endParaRPr>
          </a:p>
          <a:p>
            <a:pPr marL="511809">
              <a:lnSpc>
                <a:spcPct val="100000"/>
              </a:lnSpc>
              <a:spcBef>
                <a:spcPts val="153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5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m</a:t>
            </a:r>
            <a:r>
              <a:rPr dirty="0" baseline="-21072" sz="2175" spc="-3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=3，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讨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执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2200" spc="25">
                <a:solidFill>
                  <a:srgbClr val="1F517B"/>
                </a:solidFill>
                <a:latin typeface="微软雅黑"/>
                <a:cs typeface="微软雅黑"/>
              </a:rPr>
              <a:t> “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2200" spc="3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r</a:t>
            </a:r>
            <a:r>
              <a:rPr dirty="0" baseline="-21072" sz="2175" spc="-3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，[2120］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”指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情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况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646929" y="2448813"/>
            <a:ext cx="6555740" cy="3479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9095" indent="-341630">
              <a:lnSpc>
                <a:spcPct val="100000"/>
              </a:lnSpc>
              <a:spcBef>
                <a:spcPts val="95"/>
              </a:spcBef>
              <a:buSzPct val="93181"/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CPU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2120</a:t>
            </a:r>
            <a:endParaRPr sz="2200">
              <a:latin typeface="微软雅黑"/>
              <a:cs typeface="微软雅黑"/>
            </a:endParaRPr>
          </a:p>
          <a:p>
            <a:pPr marL="379095" indent="-341630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构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得</a:t>
            </a:r>
            <a:r>
              <a:rPr dirty="0" sz="2200" spc="2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p=2，w=72</a:t>
            </a:r>
            <a:endParaRPr sz="2200">
              <a:latin typeface="微软雅黑"/>
              <a:cs typeface="微软雅黑"/>
            </a:endParaRPr>
          </a:p>
          <a:p>
            <a:pPr marL="379095" indent="-341630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i=1</a:t>
            </a:r>
            <a:endParaRPr sz="2200">
              <a:latin typeface="微软雅黑"/>
              <a:cs typeface="微软雅黑"/>
            </a:endParaRPr>
          </a:p>
          <a:p>
            <a:pPr marL="379095" indent="-341630">
              <a:lnSpc>
                <a:spcPct val="100000"/>
              </a:lnSpc>
              <a:spcBef>
                <a:spcPts val="1585"/>
              </a:spcBef>
              <a:buClr>
                <a:srgbClr val="1F517B"/>
              </a:buClr>
              <a:buSzPct val="93181"/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2200" spc="-30">
                <a:solidFill>
                  <a:srgbClr val="CC0000"/>
                </a:solidFill>
                <a:latin typeface="微软雅黑"/>
                <a:cs typeface="微软雅黑"/>
              </a:rPr>
              <a:t>发</a:t>
            </a:r>
            <a:r>
              <a:rPr dirty="0" sz="2200" spc="-30">
                <a:solidFill>
                  <a:srgbClr val="CC0000"/>
                </a:solidFill>
                <a:latin typeface="微软雅黑"/>
                <a:cs typeface="微软雅黑"/>
              </a:rPr>
              <a:t>生</a:t>
            </a:r>
            <a:r>
              <a:rPr dirty="0" sz="2200" spc="-30">
                <a:solidFill>
                  <a:srgbClr val="CC0000"/>
                </a:solidFill>
                <a:latin typeface="微软雅黑"/>
                <a:cs typeface="微软雅黑"/>
              </a:rPr>
              <a:t>缺</a:t>
            </a:r>
            <a:r>
              <a:rPr dirty="0" sz="2200" spc="-35">
                <a:solidFill>
                  <a:srgbClr val="CC0000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CC0000"/>
                </a:solidFill>
                <a:latin typeface="微软雅黑"/>
                <a:cs typeface="微软雅黑"/>
              </a:rPr>
              <a:t>中</a:t>
            </a:r>
            <a:r>
              <a:rPr dirty="0" sz="2200" spc="-60">
                <a:solidFill>
                  <a:srgbClr val="CC0000"/>
                </a:solidFill>
                <a:latin typeface="微软雅黑"/>
                <a:cs typeface="微软雅黑"/>
              </a:rPr>
              <a:t>断</a:t>
            </a:r>
            <a:endParaRPr sz="2200">
              <a:latin typeface="微软雅黑"/>
              <a:cs typeface="微软雅黑"/>
            </a:endParaRPr>
          </a:p>
          <a:p>
            <a:pPr marL="379095" indent="-341630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白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块，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且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n</a:t>
            </a:r>
            <a:r>
              <a:rPr dirty="0" sz="2200" spc="-25">
                <a:solidFill>
                  <a:srgbClr val="1F517B"/>
                </a:solidFill>
                <a:latin typeface="Symbol"/>
                <a:cs typeface="Symbol"/>
              </a:rPr>
              <a:t>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m</a:t>
            </a:r>
            <a:r>
              <a:rPr dirty="0" baseline="-21072" sz="2175" spc="-37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，则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接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调入</a:t>
            </a:r>
            <a:endParaRPr sz="2200">
              <a:latin typeface="微软雅黑"/>
              <a:cs typeface="微软雅黑"/>
            </a:endParaRPr>
          </a:p>
          <a:p>
            <a:pPr marL="379095" indent="-341630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无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白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块，或n</a:t>
            </a:r>
            <a:r>
              <a:rPr dirty="0" sz="2200">
                <a:solidFill>
                  <a:srgbClr val="1F517B"/>
                </a:solidFill>
                <a:latin typeface="Symbol"/>
                <a:cs typeface="Symbol"/>
              </a:rPr>
              <a:t>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m</a:t>
            </a:r>
            <a:r>
              <a:rPr dirty="0" baseline="-21072" sz="21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，则需淘汰该程序在</a:t>
            </a:r>
            <a:endParaRPr sz="2200">
              <a:latin typeface="微软雅黑"/>
              <a:cs typeface="微软雅黑"/>
            </a:endParaRPr>
          </a:p>
          <a:p>
            <a:pPr marL="379095">
              <a:lnSpc>
                <a:spcPct val="100000"/>
              </a:lnSpc>
              <a:spcBef>
                <a:spcPts val="79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45">
                <a:solidFill>
                  <a:srgbClr val="1F517B"/>
                </a:solidFill>
                <a:latin typeface="微软雅黑"/>
                <a:cs typeface="微软雅黑"/>
              </a:rPr>
              <a:t>一页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19109" y="2803969"/>
            <a:ext cx="1759585" cy="2277745"/>
            <a:chOff x="2019109" y="2803969"/>
            <a:chExt cx="1759585" cy="2277745"/>
          </a:xfrm>
        </p:grpSpPr>
        <p:sp>
          <p:nvSpPr>
            <p:cNvPr id="5" name="object 5" descr=""/>
            <p:cNvSpPr/>
            <p:nvPr/>
          </p:nvSpPr>
          <p:spPr>
            <a:xfrm>
              <a:off x="2023872" y="2808732"/>
              <a:ext cx="1742439" cy="2268220"/>
            </a:xfrm>
            <a:custGeom>
              <a:avLst/>
              <a:gdLst/>
              <a:ahLst/>
              <a:cxnLst/>
              <a:rect l="l" t="t" r="r" b="b"/>
              <a:pathLst>
                <a:path w="1742439" h="2268220">
                  <a:moveTo>
                    <a:pt x="0" y="2267712"/>
                  </a:moveTo>
                  <a:lnTo>
                    <a:pt x="1741931" y="2267712"/>
                  </a:lnTo>
                  <a:lnTo>
                    <a:pt x="1741931" y="0"/>
                  </a:lnTo>
                  <a:lnTo>
                    <a:pt x="0" y="0"/>
                  </a:lnTo>
                  <a:lnTo>
                    <a:pt x="0" y="22677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23872" y="3218688"/>
              <a:ext cx="1750060" cy="1348740"/>
            </a:xfrm>
            <a:custGeom>
              <a:avLst/>
              <a:gdLst/>
              <a:ahLst/>
              <a:cxnLst/>
              <a:rect l="l" t="t" r="r" b="b"/>
              <a:pathLst>
                <a:path w="1750060" h="1348739">
                  <a:moveTo>
                    <a:pt x="0" y="0"/>
                  </a:moveTo>
                  <a:lnTo>
                    <a:pt x="1749552" y="0"/>
                  </a:lnTo>
                </a:path>
                <a:path w="1750060" h="1348739">
                  <a:moveTo>
                    <a:pt x="0" y="1348739"/>
                  </a:moveTo>
                  <a:lnTo>
                    <a:pt x="1749552" y="1348739"/>
                  </a:lnTo>
                </a:path>
                <a:path w="1750060" h="1348739">
                  <a:moveTo>
                    <a:pt x="0" y="839724"/>
                  </a:moveTo>
                  <a:lnTo>
                    <a:pt x="1749552" y="8397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420749" y="2555874"/>
            <a:ext cx="436880" cy="751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20749" y="3804920"/>
            <a:ext cx="3994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2KB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27226" y="5001895"/>
            <a:ext cx="6292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4KB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053717" y="5234432"/>
            <a:ext cx="13716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baseline="-21164" sz="157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102866" y="3232556"/>
            <a:ext cx="1375410" cy="708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mov</a:t>
            </a:r>
            <a:r>
              <a:rPr dirty="0" sz="1600" spc="-3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r1,[2120] 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add</a:t>
            </a:r>
            <a:r>
              <a:rPr dirty="0" sz="1600" spc="45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r1,[3410]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99513" y="4594605"/>
            <a:ext cx="739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006251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199513" y="4185665"/>
            <a:ext cx="739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006802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20749" y="4390466"/>
            <a:ext cx="3994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3KB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38327" y="211836"/>
            <a:ext cx="3397885" cy="788670"/>
            <a:chOff x="338327" y="211836"/>
            <a:chExt cx="3397885" cy="788670"/>
          </a:xfrm>
        </p:grpSpPr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952750" cy="787146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3.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请</a:t>
            </a:r>
            <a:r>
              <a:rPr dirty="0" spc="-35">
                <a:solidFill>
                  <a:srgbClr val="990000"/>
                </a:solidFill>
              </a:rPr>
              <a:t>调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面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50">
                <a:solidFill>
                  <a:srgbClr val="990000"/>
                </a:solidFill>
              </a:rPr>
              <a:t>制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3943" y="894079"/>
            <a:ext cx="6765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1F517B"/>
                </a:solidFill>
                <a:latin typeface="微软雅黑"/>
                <a:cs typeface="微软雅黑"/>
              </a:rPr>
              <a:t>③ 缺页处理过程图示</a:t>
            </a:r>
            <a:r>
              <a:rPr dirty="0" sz="2400">
                <a:solidFill>
                  <a:srgbClr val="C00000"/>
                </a:solidFill>
                <a:latin typeface="微软雅黑"/>
                <a:cs typeface="微软雅黑"/>
              </a:rPr>
              <a:t>（Q：进程状态如何变化</a:t>
            </a:r>
            <a:r>
              <a:rPr dirty="0" sz="2400" spc="-25">
                <a:solidFill>
                  <a:srgbClr val="C00000"/>
                </a:solidFill>
                <a:latin typeface="微软雅黑"/>
                <a:cs typeface="微软雅黑"/>
              </a:rPr>
              <a:t>？）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671125" y="1436941"/>
            <a:ext cx="2085339" cy="375285"/>
            <a:chOff x="3671125" y="1436941"/>
            <a:chExt cx="2085339" cy="375285"/>
          </a:xfrm>
        </p:grpSpPr>
        <p:sp>
          <p:nvSpPr>
            <p:cNvPr id="4" name="object 4" descr=""/>
            <p:cNvSpPr/>
            <p:nvPr/>
          </p:nvSpPr>
          <p:spPr>
            <a:xfrm>
              <a:off x="3675888" y="1441703"/>
              <a:ext cx="2075814" cy="365760"/>
            </a:xfrm>
            <a:custGeom>
              <a:avLst/>
              <a:gdLst/>
              <a:ahLst/>
              <a:cxnLst/>
              <a:rect l="l" t="t" r="r" b="b"/>
              <a:pathLst>
                <a:path w="2075814" h="365760">
                  <a:moveTo>
                    <a:pt x="2075688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75688" y="365760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75888" y="1441703"/>
              <a:ext cx="2075814" cy="365760"/>
            </a:xfrm>
            <a:custGeom>
              <a:avLst/>
              <a:gdLst/>
              <a:ahLst/>
              <a:cxnLst/>
              <a:rect l="l" t="t" r="r" b="b"/>
              <a:pathLst>
                <a:path w="2075814" h="365760">
                  <a:moveTo>
                    <a:pt x="0" y="365760"/>
                  </a:moveTo>
                  <a:lnTo>
                    <a:pt x="2075688" y="365760"/>
                  </a:lnTo>
                  <a:lnTo>
                    <a:pt x="2075688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816222" y="1467104"/>
            <a:ext cx="1649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启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令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012501" y="2002345"/>
            <a:ext cx="1369060" cy="340360"/>
            <a:chOff x="4012501" y="2002345"/>
            <a:chExt cx="1369060" cy="340360"/>
          </a:xfrm>
        </p:grpSpPr>
        <p:sp>
          <p:nvSpPr>
            <p:cNvPr id="8" name="object 8" descr=""/>
            <p:cNvSpPr/>
            <p:nvPr/>
          </p:nvSpPr>
          <p:spPr>
            <a:xfrm>
              <a:off x="4017264" y="2007107"/>
              <a:ext cx="1359535" cy="330835"/>
            </a:xfrm>
            <a:custGeom>
              <a:avLst/>
              <a:gdLst/>
              <a:ahLst/>
              <a:cxnLst/>
              <a:rect l="l" t="t" r="r" b="b"/>
              <a:pathLst>
                <a:path w="1359535" h="330835">
                  <a:moveTo>
                    <a:pt x="1359408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359408" y="330708"/>
                  </a:lnTo>
                  <a:lnTo>
                    <a:pt x="1359408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017264" y="2007107"/>
              <a:ext cx="1359535" cy="330835"/>
            </a:xfrm>
            <a:custGeom>
              <a:avLst/>
              <a:gdLst/>
              <a:ahLst/>
              <a:cxnLst/>
              <a:rect l="l" t="t" r="r" b="b"/>
              <a:pathLst>
                <a:path w="1359535" h="330835">
                  <a:moveTo>
                    <a:pt x="0" y="330708"/>
                  </a:moveTo>
                  <a:lnTo>
                    <a:pt x="1359408" y="330708"/>
                  </a:lnTo>
                  <a:lnTo>
                    <a:pt x="1359408" y="0"/>
                  </a:lnTo>
                  <a:lnTo>
                    <a:pt x="0" y="0"/>
                  </a:lnTo>
                  <a:lnTo>
                    <a:pt x="0" y="3307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017264" y="2007107"/>
            <a:ext cx="1359535" cy="33083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给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出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虚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012501" y="2557081"/>
            <a:ext cx="1369060" cy="340360"/>
            <a:chOff x="4012501" y="2557081"/>
            <a:chExt cx="1369060" cy="340360"/>
          </a:xfrm>
        </p:grpSpPr>
        <p:sp>
          <p:nvSpPr>
            <p:cNvPr id="12" name="object 12" descr=""/>
            <p:cNvSpPr/>
            <p:nvPr/>
          </p:nvSpPr>
          <p:spPr>
            <a:xfrm>
              <a:off x="4017264" y="2561844"/>
              <a:ext cx="1359535" cy="330835"/>
            </a:xfrm>
            <a:custGeom>
              <a:avLst/>
              <a:gdLst/>
              <a:ahLst/>
              <a:cxnLst/>
              <a:rect l="l" t="t" r="r" b="b"/>
              <a:pathLst>
                <a:path w="1359535" h="330835">
                  <a:moveTo>
                    <a:pt x="1359408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359408" y="330708"/>
                  </a:lnTo>
                  <a:lnTo>
                    <a:pt x="1359408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17264" y="2561844"/>
              <a:ext cx="1359535" cy="330835"/>
            </a:xfrm>
            <a:custGeom>
              <a:avLst/>
              <a:gdLst/>
              <a:ahLst/>
              <a:cxnLst/>
              <a:rect l="l" t="t" r="r" b="b"/>
              <a:pathLst>
                <a:path w="1359535" h="330835">
                  <a:moveTo>
                    <a:pt x="0" y="330708"/>
                  </a:moveTo>
                  <a:lnTo>
                    <a:pt x="1359408" y="330708"/>
                  </a:lnTo>
                  <a:lnTo>
                    <a:pt x="1359408" y="0"/>
                  </a:lnTo>
                  <a:lnTo>
                    <a:pt x="0" y="0"/>
                  </a:lnTo>
                  <a:lnTo>
                    <a:pt x="0" y="3307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017264" y="2561844"/>
            <a:ext cx="1359535" cy="33083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12090">
              <a:lnSpc>
                <a:spcPct val="100000"/>
              </a:lnSpc>
              <a:spcBef>
                <a:spcPts val="3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得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576637" y="1807464"/>
            <a:ext cx="4950460" cy="2873375"/>
            <a:chOff x="3576637" y="1807464"/>
            <a:chExt cx="4950460" cy="2873375"/>
          </a:xfrm>
        </p:grpSpPr>
        <p:sp>
          <p:nvSpPr>
            <p:cNvPr id="16" name="object 16" descr=""/>
            <p:cNvSpPr/>
            <p:nvPr/>
          </p:nvSpPr>
          <p:spPr>
            <a:xfrm>
              <a:off x="3581400" y="3118104"/>
              <a:ext cx="2232660" cy="401320"/>
            </a:xfrm>
            <a:custGeom>
              <a:avLst/>
              <a:gdLst/>
              <a:ahLst/>
              <a:cxnLst/>
              <a:rect l="l" t="t" r="r" b="b"/>
              <a:pathLst>
                <a:path w="2232660" h="401320">
                  <a:moveTo>
                    <a:pt x="1116329" y="0"/>
                  </a:moveTo>
                  <a:lnTo>
                    <a:pt x="0" y="200406"/>
                  </a:lnTo>
                  <a:lnTo>
                    <a:pt x="1116329" y="400812"/>
                  </a:lnTo>
                  <a:lnTo>
                    <a:pt x="2232660" y="200406"/>
                  </a:lnTo>
                  <a:lnTo>
                    <a:pt x="1116329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81400" y="3118104"/>
              <a:ext cx="2232660" cy="401320"/>
            </a:xfrm>
            <a:custGeom>
              <a:avLst/>
              <a:gdLst/>
              <a:ahLst/>
              <a:cxnLst/>
              <a:rect l="l" t="t" r="r" b="b"/>
              <a:pathLst>
                <a:path w="2232660" h="401320">
                  <a:moveTo>
                    <a:pt x="0" y="200406"/>
                  </a:moveTo>
                  <a:lnTo>
                    <a:pt x="1116329" y="0"/>
                  </a:lnTo>
                  <a:lnTo>
                    <a:pt x="2232660" y="200406"/>
                  </a:lnTo>
                  <a:lnTo>
                    <a:pt x="1116329" y="400812"/>
                  </a:lnTo>
                  <a:lnTo>
                    <a:pt x="0" y="20040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671568" y="1807463"/>
              <a:ext cx="50800" cy="1310640"/>
            </a:xfrm>
            <a:custGeom>
              <a:avLst/>
              <a:gdLst/>
              <a:ahLst/>
              <a:cxnLst/>
              <a:rect l="l" t="t" r="r" b="b"/>
              <a:pathLst>
                <a:path w="50800" h="1310639">
                  <a:moveTo>
                    <a:pt x="50800" y="1234440"/>
                  </a:moveTo>
                  <a:lnTo>
                    <a:pt x="31750" y="1234440"/>
                  </a:lnTo>
                  <a:lnTo>
                    <a:pt x="31750" y="1085088"/>
                  </a:lnTo>
                  <a:lnTo>
                    <a:pt x="19050" y="1085088"/>
                  </a:lnTo>
                  <a:lnTo>
                    <a:pt x="19050" y="1234440"/>
                  </a:lnTo>
                  <a:lnTo>
                    <a:pt x="0" y="1234440"/>
                  </a:lnTo>
                  <a:lnTo>
                    <a:pt x="25400" y="1310640"/>
                  </a:lnTo>
                  <a:lnTo>
                    <a:pt x="46558" y="1247140"/>
                  </a:lnTo>
                  <a:lnTo>
                    <a:pt x="50800" y="1234440"/>
                  </a:lnTo>
                  <a:close/>
                </a:path>
                <a:path w="50800" h="1310639">
                  <a:moveTo>
                    <a:pt x="50800" y="678180"/>
                  </a:moveTo>
                  <a:lnTo>
                    <a:pt x="31750" y="678180"/>
                  </a:lnTo>
                  <a:lnTo>
                    <a:pt x="31750" y="530352"/>
                  </a:lnTo>
                  <a:lnTo>
                    <a:pt x="19050" y="530352"/>
                  </a:lnTo>
                  <a:lnTo>
                    <a:pt x="19050" y="678180"/>
                  </a:lnTo>
                  <a:lnTo>
                    <a:pt x="0" y="678180"/>
                  </a:lnTo>
                  <a:lnTo>
                    <a:pt x="25400" y="754380"/>
                  </a:lnTo>
                  <a:lnTo>
                    <a:pt x="46558" y="690880"/>
                  </a:lnTo>
                  <a:lnTo>
                    <a:pt x="50800" y="678180"/>
                  </a:lnTo>
                  <a:close/>
                </a:path>
                <a:path w="50800" h="1310639">
                  <a:moveTo>
                    <a:pt x="50800" y="147828"/>
                  </a:moveTo>
                  <a:lnTo>
                    <a:pt x="31750" y="147828"/>
                  </a:lnTo>
                  <a:lnTo>
                    <a:pt x="31750" y="0"/>
                  </a:lnTo>
                  <a:lnTo>
                    <a:pt x="19050" y="0"/>
                  </a:lnTo>
                  <a:lnTo>
                    <a:pt x="19050" y="147828"/>
                  </a:lnTo>
                  <a:lnTo>
                    <a:pt x="0" y="147828"/>
                  </a:lnTo>
                  <a:lnTo>
                    <a:pt x="25400" y="224028"/>
                  </a:lnTo>
                  <a:lnTo>
                    <a:pt x="46558" y="160528"/>
                  </a:lnTo>
                  <a:lnTo>
                    <a:pt x="50800" y="147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581400" y="4273296"/>
              <a:ext cx="2232660" cy="402590"/>
            </a:xfrm>
            <a:custGeom>
              <a:avLst/>
              <a:gdLst/>
              <a:ahLst/>
              <a:cxnLst/>
              <a:rect l="l" t="t" r="r" b="b"/>
              <a:pathLst>
                <a:path w="2232660" h="402589">
                  <a:moveTo>
                    <a:pt x="1116329" y="0"/>
                  </a:moveTo>
                  <a:lnTo>
                    <a:pt x="0" y="201167"/>
                  </a:lnTo>
                  <a:lnTo>
                    <a:pt x="1116329" y="402335"/>
                  </a:lnTo>
                  <a:lnTo>
                    <a:pt x="2232660" y="201167"/>
                  </a:lnTo>
                  <a:lnTo>
                    <a:pt x="1116329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581400" y="4273296"/>
              <a:ext cx="2232660" cy="402590"/>
            </a:xfrm>
            <a:custGeom>
              <a:avLst/>
              <a:gdLst/>
              <a:ahLst/>
              <a:cxnLst/>
              <a:rect l="l" t="t" r="r" b="b"/>
              <a:pathLst>
                <a:path w="2232660" h="402589">
                  <a:moveTo>
                    <a:pt x="0" y="201167"/>
                  </a:moveTo>
                  <a:lnTo>
                    <a:pt x="1116329" y="0"/>
                  </a:lnTo>
                  <a:lnTo>
                    <a:pt x="2232660" y="201167"/>
                  </a:lnTo>
                  <a:lnTo>
                    <a:pt x="1116329" y="402335"/>
                  </a:lnTo>
                  <a:lnTo>
                    <a:pt x="0" y="2011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581400" y="3721608"/>
              <a:ext cx="2232660" cy="327660"/>
            </a:xfrm>
            <a:custGeom>
              <a:avLst/>
              <a:gdLst/>
              <a:ahLst/>
              <a:cxnLst/>
              <a:rect l="l" t="t" r="r" b="b"/>
              <a:pathLst>
                <a:path w="2232660" h="327660">
                  <a:moveTo>
                    <a:pt x="1873503" y="0"/>
                  </a:moveTo>
                  <a:lnTo>
                    <a:pt x="359155" y="0"/>
                  </a:lnTo>
                  <a:lnTo>
                    <a:pt x="294592" y="2641"/>
                  </a:lnTo>
                  <a:lnTo>
                    <a:pt x="233827" y="10256"/>
                  </a:lnTo>
                  <a:lnTo>
                    <a:pt x="177875" y="22380"/>
                  </a:lnTo>
                  <a:lnTo>
                    <a:pt x="127749" y="38549"/>
                  </a:lnTo>
                  <a:lnTo>
                    <a:pt x="84463" y="58299"/>
                  </a:lnTo>
                  <a:lnTo>
                    <a:pt x="49031" y="81167"/>
                  </a:lnTo>
                  <a:lnTo>
                    <a:pt x="5785" y="134396"/>
                  </a:lnTo>
                  <a:lnTo>
                    <a:pt x="0" y="163830"/>
                  </a:lnTo>
                  <a:lnTo>
                    <a:pt x="5785" y="193263"/>
                  </a:lnTo>
                  <a:lnTo>
                    <a:pt x="49031" y="246492"/>
                  </a:lnTo>
                  <a:lnTo>
                    <a:pt x="84463" y="269360"/>
                  </a:lnTo>
                  <a:lnTo>
                    <a:pt x="127749" y="289110"/>
                  </a:lnTo>
                  <a:lnTo>
                    <a:pt x="177875" y="305279"/>
                  </a:lnTo>
                  <a:lnTo>
                    <a:pt x="233827" y="317403"/>
                  </a:lnTo>
                  <a:lnTo>
                    <a:pt x="294592" y="325018"/>
                  </a:lnTo>
                  <a:lnTo>
                    <a:pt x="359155" y="327660"/>
                  </a:lnTo>
                  <a:lnTo>
                    <a:pt x="1873503" y="327660"/>
                  </a:lnTo>
                  <a:lnTo>
                    <a:pt x="1938067" y="325018"/>
                  </a:lnTo>
                  <a:lnTo>
                    <a:pt x="1998832" y="317403"/>
                  </a:lnTo>
                  <a:lnTo>
                    <a:pt x="2054784" y="305279"/>
                  </a:lnTo>
                  <a:lnTo>
                    <a:pt x="2104910" y="289110"/>
                  </a:lnTo>
                  <a:lnTo>
                    <a:pt x="2148196" y="269360"/>
                  </a:lnTo>
                  <a:lnTo>
                    <a:pt x="2183628" y="246492"/>
                  </a:lnTo>
                  <a:lnTo>
                    <a:pt x="2226874" y="193263"/>
                  </a:lnTo>
                  <a:lnTo>
                    <a:pt x="2232660" y="163830"/>
                  </a:lnTo>
                  <a:lnTo>
                    <a:pt x="2226874" y="134396"/>
                  </a:lnTo>
                  <a:lnTo>
                    <a:pt x="2183628" y="81167"/>
                  </a:lnTo>
                  <a:lnTo>
                    <a:pt x="2148196" y="58299"/>
                  </a:lnTo>
                  <a:lnTo>
                    <a:pt x="2104910" y="38549"/>
                  </a:lnTo>
                  <a:lnTo>
                    <a:pt x="2054784" y="22380"/>
                  </a:lnTo>
                  <a:lnTo>
                    <a:pt x="1998832" y="10256"/>
                  </a:lnTo>
                  <a:lnTo>
                    <a:pt x="1938067" y="2641"/>
                  </a:lnTo>
                  <a:lnTo>
                    <a:pt x="1873503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581400" y="3721608"/>
              <a:ext cx="2232660" cy="327660"/>
            </a:xfrm>
            <a:custGeom>
              <a:avLst/>
              <a:gdLst/>
              <a:ahLst/>
              <a:cxnLst/>
              <a:rect l="l" t="t" r="r" b="b"/>
              <a:pathLst>
                <a:path w="2232660" h="327660">
                  <a:moveTo>
                    <a:pt x="359155" y="0"/>
                  </a:moveTo>
                  <a:lnTo>
                    <a:pt x="1873503" y="0"/>
                  </a:lnTo>
                  <a:lnTo>
                    <a:pt x="1938067" y="2641"/>
                  </a:lnTo>
                  <a:lnTo>
                    <a:pt x="1998832" y="10256"/>
                  </a:lnTo>
                  <a:lnTo>
                    <a:pt x="2054784" y="22380"/>
                  </a:lnTo>
                  <a:lnTo>
                    <a:pt x="2104910" y="38549"/>
                  </a:lnTo>
                  <a:lnTo>
                    <a:pt x="2148196" y="58299"/>
                  </a:lnTo>
                  <a:lnTo>
                    <a:pt x="2183628" y="81167"/>
                  </a:lnTo>
                  <a:lnTo>
                    <a:pt x="2226874" y="134396"/>
                  </a:lnTo>
                  <a:lnTo>
                    <a:pt x="2232660" y="163830"/>
                  </a:lnTo>
                  <a:lnTo>
                    <a:pt x="2226874" y="193263"/>
                  </a:lnTo>
                  <a:lnTo>
                    <a:pt x="2183628" y="246492"/>
                  </a:lnTo>
                  <a:lnTo>
                    <a:pt x="2148196" y="269360"/>
                  </a:lnTo>
                  <a:lnTo>
                    <a:pt x="2104910" y="289110"/>
                  </a:lnTo>
                  <a:lnTo>
                    <a:pt x="2054784" y="305279"/>
                  </a:lnTo>
                  <a:lnTo>
                    <a:pt x="1998832" y="317403"/>
                  </a:lnTo>
                  <a:lnTo>
                    <a:pt x="1938067" y="325018"/>
                  </a:lnTo>
                  <a:lnTo>
                    <a:pt x="1873503" y="327660"/>
                  </a:lnTo>
                  <a:lnTo>
                    <a:pt x="359155" y="327660"/>
                  </a:lnTo>
                  <a:lnTo>
                    <a:pt x="294592" y="325018"/>
                  </a:lnTo>
                  <a:lnTo>
                    <a:pt x="233827" y="317403"/>
                  </a:lnTo>
                  <a:lnTo>
                    <a:pt x="177875" y="305279"/>
                  </a:lnTo>
                  <a:lnTo>
                    <a:pt x="127749" y="289110"/>
                  </a:lnTo>
                  <a:lnTo>
                    <a:pt x="84463" y="269360"/>
                  </a:lnTo>
                  <a:lnTo>
                    <a:pt x="49031" y="246492"/>
                  </a:lnTo>
                  <a:lnTo>
                    <a:pt x="5785" y="193263"/>
                  </a:lnTo>
                  <a:lnTo>
                    <a:pt x="0" y="163830"/>
                  </a:lnTo>
                  <a:lnTo>
                    <a:pt x="5785" y="134396"/>
                  </a:lnTo>
                  <a:lnTo>
                    <a:pt x="49031" y="81167"/>
                  </a:lnTo>
                  <a:lnTo>
                    <a:pt x="84463" y="58299"/>
                  </a:lnTo>
                  <a:lnTo>
                    <a:pt x="127749" y="38549"/>
                  </a:lnTo>
                  <a:lnTo>
                    <a:pt x="177875" y="22380"/>
                  </a:lnTo>
                  <a:lnTo>
                    <a:pt x="233827" y="10256"/>
                  </a:lnTo>
                  <a:lnTo>
                    <a:pt x="294592" y="2641"/>
                  </a:lnTo>
                  <a:lnTo>
                    <a:pt x="359155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71568" y="3518916"/>
              <a:ext cx="50800" cy="754380"/>
            </a:xfrm>
            <a:custGeom>
              <a:avLst/>
              <a:gdLst/>
              <a:ahLst/>
              <a:cxnLst/>
              <a:rect l="l" t="t" r="r" b="b"/>
              <a:pathLst>
                <a:path w="50800" h="754379">
                  <a:moveTo>
                    <a:pt x="50800" y="703580"/>
                  </a:moveTo>
                  <a:lnTo>
                    <a:pt x="31750" y="703580"/>
                  </a:lnTo>
                  <a:lnTo>
                    <a:pt x="31750" y="530352"/>
                  </a:lnTo>
                  <a:lnTo>
                    <a:pt x="19050" y="530352"/>
                  </a:lnTo>
                  <a:lnTo>
                    <a:pt x="19050" y="703580"/>
                  </a:lnTo>
                  <a:lnTo>
                    <a:pt x="0" y="703580"/>
                  </a:lnTo>
                  <a:lnTo>
                    <a:pt x="25400" y="754380"/>
                  </a:lnTo>
                  <a:lnTo>
                    <a:pt x="44450" y="716280"/>
                  </a:lnTo>
                  <a:lnTo>
                    <a:pt x="50800" y="703580"/>
                  </a:lnTo>
                  <a:close/>
                </a:path>
                <a:path w="50800" h="754379">
                  <a:moveTo>
                    <a:pt x="50800" y="147828"/>
                  </a:moveTo>
                  <a:lnTo>
                    <a:pt x="31750" y="147828"/>
                  </a:lnTo>
                  <a:lnTo>
                    <a:pt x="31750" y="0"/>
                  </a:lnTo>
                  <a:lnTo>
                    <a:pt x="19050" y="0"/>
                  </a:lnTo>
                  <a:lnTo>
                    <a:pt x="19050" y="147828"/>
                  </a:lnTo>
                  <a:lnTo>
                    <a:pt x="0" y="147828"/>
                  </a:lnTo>
                  <a:lnTo>
                    <a:pt x="25400" y="224028"/>
                  </a:lnTo>
                  <a:lnTo>
                    <a:pt x="46558" y="160528"/>
                  </a:lnTo>
                  <a:lnTo>
                    <a:pt x="50800" y="147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979920" y="3118104"/>
              <a:ext cx="1542415" cy="329565"/>
            </a:xfrm>
            <a:custGeom>
              <a:avLst/>
              <a:gdLst/>
              <a:ahLst/>
              <a:cxnLst/>
              <a:rect l="l" t="t" r="r" b="b"/>
              <a:pathLst>
                <a:path w="1542415" h="329564">
                  <a:moveTo>
                    <a:pt x="1542287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1542287" y="329184"/>
                  </a:lnTo>
                  <a:lnTo>
                    <a:pt x="1542287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979920" y="3118104"/>
              <a:ext cx="1542415" cy="329565"/>
            </a:xfrm>
            <a:custGeom>
              <a:avLst/>
              <a:gdLst/>
              <a:ahLst/>
              <a:cxnLst/>
              <a:rect l="l" t="t" r="r" b="b"/>
              <a:pathLst>
                <a:path w="1542415" h="329564">
                  <a:moveTo>
                    <a:pt x="0" y="329184"/>
                  </a:moveTo>
                  <a:lnTo>
                    <a:pt x="1542287" y="329184"/>
                  </a:lnTo>
                  <a:lnTo>
                    <a:pt x="1542287" y="0"/>
                  </a:lnTo>
                  <a:lnTo>
                    <a:pt x="0" y="0"/>
                  </a:lnTo>
                  <a:lnTo>
                    <a:pt x="0" y="3291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7058914" y="3143757"/>
            <a:ext cx="12439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执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完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令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687121" y="2333053"/>
            <a:ext cx="2131060" cy="375285"/>
            <a:chOff x="6687121" y="2333053"/>
            <a:chExt cx="2131060" cy="375285"/>
          </a:xfrm>
        </p:grpSpPr>
        <p:sp>
          <p:nvSpPr>
            <p:cNvPr id="28" name="object 28" descr=""/>
            <p:cNvSpPr/>
            <p:nvPr/>
          </p:nvSpPr>
          <p:spPr>
            <a:xfrm>
              <a:off x="6691883" y="2337816"/>
              <a:ext cx="2121535" cy="365760"/>
            </a:xfrm>
            <a:custGeom>
              <a:avLst/>
              <a:gdLst/>
              <a:ahLst/>
              <a:cxnLst/>
              <a:rect l="l" t="t" r="r" b="b"/>
              <a:pathLst>
                <a:path w="2121534" h="365760">
                  <a:moveTo>
                    <a:pt x="2121407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121407" y="365760"/>
                  </a:lnTo>
                  <a:lnTo>
                    <a:pt x="2121407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691883" y="2337816"/>
              <a:ext cx="2121535" cy="365760"/>
            </a:xfrm>
            <a:custGeom>
              <a:avLst/>
              <a:gdLst/>
              <a:ahLst/>
              <a:cxnLst/>
              <a:rect l="l" t="t" r="r" b="b"/>
              <a:pathLst>
                <a:path w="2121534" h="365760">
                  <a:moveTo>
                    <a:pt x="0" y="365760"/>
                  </a:moveTo>
                  <a:lnTo>
                    <a:pt x="2121407" y="365760"/>
                  </a:lnTo>
                  <a:lnTo>
                    <a:pt x="2121407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691883" y="2337816"/>
            <a:ext cx="2121535" cy="365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53035">
              <a:lnSpc>
                <a:spcPct val="100000"/>
              </a:lnSpc>
              <a:spcBef>
                <a:spcPts val="3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准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备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执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条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令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7090981" y="4268533"/>
            <a:ext cx="1367790" cy="342265"/>
            <a:chOff x="7090981" y="4268533"/>
            <a:chExt cx="1367790" cy="342265"/>
          </a:xfrm>
        </p:grpSpPr>
        <p:sp>
          <p:nvSpPr>
            <p:cNvPr id="32" name="object 32" descr=""/>
            <p:cNvSpPr/>
            <p:nvPr/>
          </p:nvSpPr>
          <p:spPr>
            <a:xfrm>
              <a:off x="7095743" y="4273296"/>
              <a:ext cx="1358265" cy="332740"/>
            </a:xfrm>
            <a:custGeom>
              <a:avLst/>
              <a:gdLst/>
              <a:ahLst/>
              <a:cxnLst/>
              <a:rect l="l" t="t" r="r" b="b"/>
              <a:pathLst>
                <a:path w="1358265" h="332739">
                  <a:moveTo>
                    <a:pt x="1357883" y="0"/>
                  </a:moveTo>
                  <a:lnTo>
                    <a:pt x="0" y="0"/>
                  </a:lnTo>
                  <a:lnTo>
                    <a:pt x="0" y="332231"/>
                  </a:lnTo>
                  <a:lnTo>
                    <a:pt x="1357883" y="332231"/>
                  </a:lnTo>
                  <a:lnTo>
                    <a:pt x="1357883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095743" y="4273296"/>
              <a:ext cx="1358265" cy="332740"/>
            </a:xfrm>
            <a:custGeom>
              <a:avLst/>
              <a:gdLst/>
              <a:ahLst/>
              <a:cxnLst/>
              <a:rect l="l" t="t" r="r" b="b"/>
              <a:pathLst>
                <a:path w="1358265" h="332739">
                  <a:moveTo>
                    <a:pt x="0" y="332231"/>
                  </a:moveTo>
                  <a:lnTo>
                    <a:pt x="1357883" y="332231"/>
                  </a:lnTo>
                  <a:lnTo>
                    <a:pt x="1357883" y="0"/>
                  </a:lnTo>
                  <a:lnTo>
                    <a:pt x="0" y="0"/>
                  </a:lnTo>
                  <a:lnTo>
                    <a:pt x="0" y="3322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095743" y="4273296"/>
            <a:ext cx="1358265" cy="33274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选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537013" y="4894897"/>
            <a:ext cx="2321560" cy="375285"/>
            <a:chOff x="3537013" y="4894897"/>
            <a:chExt cx="2321560" cy="375285"/>
          </a:xfrm>
        </p:grpSpPr>
        <p:sp>
          <p:nvSpPr>
            <p:cNvPr id="36" name="object 36" descr=""/>
            <p:cNvSpPr/>
            <p:nvPr/>
          </p:nvSpPr>
          <p:spPr>
            <a:xfrm>
              <a:off x="3541776" y="4899659"/>
              <a:ext cx="2312035" cy="365760"/>
            </a:xfrm>
            <a:custGeom>
              <a:avLst/>
              <a:gdLst/>
              <a:ahLst/>
              <a:cxnLst/>
              <a:rect l="l" t="t" r="r" b="b"/>
              <a:pathLst>
                <a:path w="2312035" h="365760">
                  <a:moveTo>
                    <a:pt x="2311907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311907" y="365760"/>
                  </a:lnTo>
                  <a:lnTo>
                    <a:pt x="2311907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541776" y="4899659"/>
              <a:ext cx="2312035" cy="365760"/>
            </a:xfrm>
            <a:custGeom>
              <a:avLst/>
              <a:gdLst/>
              <a:ahLst/>
              <a:cxnLst/>
              <a:rect l="l" t="t" r="r" b="b"/>
              <a:pathLst>
                <a:path w="2312035" h="365760">
                  <a:moveTo>
                    <a:pt x="0" y="365760"/>
                  </a:moveTo>
                  <a:lnTo>
                    <a:pt x="2311907" y="365760"/>
                  </a:lnTo>
                  <a:lnTo>
                    <a:pt x="2311907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3541776" y="4899659"/>
            <a:ext cx="2312035" cy="36576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31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从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外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读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3415093" y="5461825"/>
            <a:ext cx="2567305" cy="377190"/>
            <a:chOff x="3415093" y="5461825"/>
            <a:chExt cx="2567305" cy="377190"/>
          </a:xfrm>
        </p:grpSpPr>
        <p:sp>
          <p:nvSpPr>
            <p:cNvPr id="40" name="object 40" descr=""/>
            <p:cNvSpPr/>
            <p:nvPr/>
          </p:nvSpPr>
          <p:spPr>
            <a:xfrm>
              <a:off x="3419855" y="5466588"/>
              <a:ext cx="2557780" cy="367665"/>
            </a:xfrm>
            <a:custGeom>
              <a:avLst/>
              <a:gdLst/>
              <a:ahLst/>
              <a:cxnLst/>
              <a:rect l="l" t="t" r="r" b="b"/>
              <a:pathLst>
                <a:path w="2557779" h="367664">
                  <a:moveTo>
                    <a:pt x="2557272" y="0"/>
                  </a:moveTo>
                  <a:lnTo>
                    <a:pt x="0" y="0"/>
                  </a:lnTo>
                  <a:lnTo>
                    <a:pt x="0" y="367284"/>
                  </a:lnTo>
                  <a:lnTo>
                    <a:pt x="2557272" y="367284"/>
                  </a:lnTo>
                  <a:lnTo>
                    <a:pt x="2557272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419855" y="5466588"/>
              <a:ext cx="2557780" cy="367665"/>
            </a:xfrm>
            <a:custGeom>
              <a:avLst/>
              <a:gdLst/>
              <a:ahLst/>
              <a:cxnLst/>
              <a:rect l="l" t="t" r="r" b="b"/>
              <a:pathLst>
                <a:path w="2557779" h="367664">
                  <a:moveTo>
                    <a:pt x="0" y="367284"/>
                  </a:moveTo>
                  <a:lnTo>
                    <a:pt x="2557272" y="367284"/>
                  </a:lnTo>
                  <a:lnTo>
                    <a:pt x="2557272" y="0"/>
                  </a:lnTo>
                  <a:lnTo>
                    <a:pt x="0" y="0"/>
                  </a:lnTo>
                  <a:lnTo>
                    <a:pt x="0" y="3672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3419855" y="5466588"/>
            <a:ext cx="2557780" cy="36766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53670">
              <a:lnSpc>
                <a:spcPct val="100000"/>
              </a:lnSpc>
              <a:spcBef>
                <a:spcPts val="310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调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整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3430333" y="6018085"/>
            <a:ext cx="2506345" cy="375285"/>
            <a:chOff x="3430333" y="6018085"/>
            <a:chExt cx="2506345" cy="375285"/>
          </a:xfrm>
        </p:grpSpPr>
        <p:sp>
          <p:nvSpPr>
            <p:cNvPr id="44" name="object 44" descr=""/>
            <p:cNvSpPr/>
            <p:nvPr/>
          </p:nvSpPr>
          <p:spPr>
            <a:xfrm>
              <a:off x="3435096" y="6022847"/>
              <a:ext cx="2496820" cy="365760"/>
            </a:xfrm>
            <a:custGeom>
              <a:avLst/>
              <a:gdLst/>
              <a:ahLst/>
              <a:cxnLst/>
              <a:rect l="l" t="t" r="r" b="b"/>
              <a:pathLst>
                <a:path w="2496820" h="365760">
                  <a:moveTo>
                    <a:pt x="2496312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2496312" y="365759"/>
                  </a:lnTo>
                  <a:lnTo>
                    <a:pt x="2496312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435096" y="6022847"/>
              <a:ext cx="2496820" cy="365760"/>
            </a:xfrm>
            <a:custGeom>
              <a:avLst/>
              <a:gdLst/>
              <a:ahLst/>
              <a:cxnLst/>
              <a:rect l="l" t="t" r="r" b="b"/>
              <a:pathLst>
                <a:path w="2496820" h="365760">
                  <a:moveTo>
                    <a:pt x="0" y="365759"/>
                  </a:moveTo>
                  <a:lnTo>
                    <a:pt x="2496312" y="365759"/>
                  </a:lnTo>
                  <a:lnTo>
                    <a:pt x="2496312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3435096" y="6022847"/>
            <a:ext cx="2496820" cy="36576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53035">
              <a:lnSpc>
                <a:spcPct val="100000"/>
              </a:lnSpc>
              <a:spcBef>
                <a:spcPts val="30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启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令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6539293" y="4812601"/>
            <a:ext cx="2475865" cy="375285"/>
            <a:chOff x="6539293" y="4812601"/>
            <a:chExt cx="2475865" cy="375285"/>
          </a:xfrm>
        </p:grpSpPr>
        <p:sp>
          <p:nvSpPr>
            <p:cNvPr id="48" name="object 48" descr=""/>
            <p:cNvSpPr/>
            <p:nvPr/>
          </p:nvSpPr>
          <p:spPr>
            <a:xfrm>
              <a:off x="6544056" y="4817364"/>
              <a:ext cx="2466340" cy="365760"/>
            </a:xfrm>
            <a:custGeom>
              <a:avLst/>
              <a:gdLst/>
              <a:ahLst/>
              <a:cxnLst/>
              <a:rect l="l" t="t" r="r" b="b"/>
              <a:pathLst>
                <a:path w="2466340" h="365760">
                  <a:moveTo>
                    <a:pt x="2465831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465831" y="365760"/>
                  </a:lnTo>
                  <a:lnTo>
                    <a:pt x="2465831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544056" y="4817364"/>
              <a:ext cx="2466340" cy="365760"/>
            </a:xfrm>
            <a:custGeom>
              <a:avLst/>
              <a:gdLst/>
              <a:ahLst/>
              <a:cxnLst/>
              <a:rect l="l" t="t" r="r" b="b"/>
              <a:pathLst>
                <a:path w="2466340" h="365760">
                  <a:moveTo>
                    <a:pt x="0" y="365760"/>
                  </a:moveTo>
                  <a:lnTo>
                    <a:pt x="2465831" y="365760"/>
                  </a:lnTo>
                  <a:lnTo>
                    <a:pt x="2465831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6544056" y="4817364"/>
            <a:ext cx="2466340" cy="36576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153035">
              <a:lnSpc>
                <a:spcPct val="100000"/>
              </a:lnSpc>
              <a:spcBef>
                <a:spcPts val="309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调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整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6653593" y="5390197"/>
            <a:ext cx="2242185" cy="944244"/>
            <a:chOff x="6653593" y="5390197"/>
            <a:chExt cx="2242185" cy="944244"/>
          </a:xfrm>
        </p:grpSpPr>
        <p:sp>
          <p:nvSpPr>
            <p:cNvPr id="52" name="object 52" descr=""/>
            <p:cNvSpPr/>
            <p:nvPr/>
          </p:nvSpPr>
          <p:spPr>
            <a:xfrm>
              <a:off x="6658356" y="5394959"/>
              <a:ext cx="2232660" cy="403860"/>
            </a:xfrm>
            <a:custGeom>
              <a:avLst/>
              <a:gdLst/>
              <a:ahLst/>
              <a:cxnLst/>
              <a:rect l="l" t="t" r="r" b="b"/>
              <a:pathLst>
                <a:path w="2232659" h="403860">
                  <a:moveTo>
                    <a:pt x="1116329" y="0"/>
                  </a:moveTo>
                  <a:lnTo>
                    <a:pt x="0" y="201929"/>
                  </a:lnTo>
                  <a:lnTo>
                    <a:pt x="1116329" y="403859"/>
                  </a:lnTo>
                  <a:lnTo>
                    <a:pt x="2232660" y="201929"/>
                  </a:lnTo>
                  <a:lnTo>
                    <a:pt x="1116329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658356" y="5394959"/>
              <a:ext cx="2232660" cy="403860"/>
            </a:xfrm>
            <a:custGeom>
              <a:avLst/>
              <a:gdLst/>
              <a:ahLst/>
              <a:cxnLst/>
              <a:rect l="l" t="t" r="r" b="b"/>
              <a:pathLst>
                <a:path w="2232659" h="403860">
                  <a:moveTo>
                    <a:pt x="0" y="201929"/>
                  </a:moveTo>
                  <a:lnTo>
                    <a:pt x="1116329" y="0"/>
                  </a:lnTo>
                  <a:lnTo>
                    <a:pt x="2232660" y="201929"/>
                  </a:lnTo>
                  <a:lnTo>
                    <a:pt x="1116329" y="403859"/>
                  </a:lnTo>
                  <a:lnTo>
                    <a:pt x="0" y="2019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950964" y="5998463"/>
              <a:ext cx="1652270" cy="330835"/>
            </a:xfrm>
            <a:custGeom>
              <a:avLst/>
              <a:gdLst/>
              <a:ahLst/>
              <a:cxnLst/>
              <a:rect l="l" t="t" r="r" b="b"/>
              <a:pathLst>
                <a:path w="1652270" h="330835">
                  <a:moveTo>
                    <a:pt x="165201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1652016" y="330708"/>
                  </a:lnTo>
                  <a:lnTo>
                    <a:pt x="1652016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950964" y="5998463"/>
              <a:ext cx="1652270" cy="330835"/>
            </a:xfrm>
            <a:custGeom>
              <a:avLst/>
              <a:gdLst/>
              <a:ahLst/>
              <a:cxnLst/>
              <a:rect l="l" t="t" r="r" b="b"/>
              <a:pathLst>
                <a:path w="1652270" h="330835">
                  <a:moveTo>
                    <a:pt x="0" y="330708"/>
                  </a:moveTo>
                  <a:lnTo>
                    <a:pt x="1652016" y="330708"/>
                  </a:lnTo>
                  <a:lnTo>
                    <a:pt x="1652016" y="0"/>
                  </a:lnTo>
                  <a:lnTo>
                    <a:pt x="0" y="0"/>
                  </a:lnTo>
                  <a:lnTo>
                    <a:pt x="0" y="33070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6950964" y="5998464"/>
            <a:ext cx="1652270" cy="33083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写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外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2654617" y="1580896"/>
            <a:ext cx="6889115" cy="5050790"/>
            <a:chOff x="2654617" y="1580896"/>
            <a:chExt cx="6889115" cy="5050790"/>
          </a:xfrm>
        </p:grpSpPr>
        <p:sp>
          <p:nvSpPr>
            <p:cNvPr id="58" name="object 58" descr=""/>
            <p:cNvSpPr/>
            <p:nvPr/>
          </p:nvSpPr>
          <p:spPr>
            <a:xfrm>
              <a:off x="4671568" y="4675631"/>
              <a:ext cx="50800" cy="1370330"/>
            </a:xfrm>
            <a:custGeom>
              <a:avLst/>
              <a:gdLst/>
              <a:ahLst/>
              <a:cxnLst/>
              <a:rect l="l" t="t" r="r" b="b"/>
              <a:pathLst>
                <a:path w="50800" h="1370329">
                  <a:moveTo>
                    <a:pt x="50800" y="1293876"/>
                  </a:moveTo>
                  <a:lnTo>
                    <a:pt x="31750" y="1293876"/>
                  </a:lnTo>
                  <a:lnTo>
                    <a:pt x="31750" y="1146048"/>
                  </a:lnTo>
                  <a:lnTo>
                    <a:pt x="19050" y="1146048"/>
                  </a:lnTo>
                  <a:lnTo>
                    <a:pt x="19050" y="1293876"/>
                  </a:lnTo>
                  <a:lnTo>
                    <a:pt x="0" y="1293876"/>
                  </a:lnTo>
                  <a:lnTo>
                    <a:pt x="25400" y="1370076"/>
                  </a:lnTo>
                  <a:lnTo>
                    <a:pt x="46558" y="1306576"/>
                  </a:lnTo>
                  <a:lnTo>
                    <a:pt x="50800" y="1293876"/>
                  </a:lnTo>
                  <a:close/>
                </a:path>
                <a:path w="50800" h="1370329">
                  <a:moveTo>
                    <a:pt x="50800" y="726948"/>
                  </a:moveTo>
                  <a:lnTo>
                    <a:pt x="31750" y="726948"/>
                  </a:lnTo>
                  <a:lnTo>
                    <a:pt x="31750" y="579120"/>
                  </a:lnTo>
                  <a:lnTo>
                    <a:pt x="19050" y="579120"/>
                  </a:lnTo>
                  <a:lnTo>
                    <a:pt x="19050" y="726948"/>
                  </a:lnTo>
                  <a:lnTo>
                    <a:pt x="0" y="726948"/>
                  </a:lnTo>
                  <a:lnTo>
                    <a:pt x="25400" y="803148"/>
                  </a:lnTo>
                  <a:lnTo>
                    <a:pt x="46558" y="739648"/>
                  </a:lnTo>
                  <a:lnTo>
                    <a:pt x="50800" y="726948"/>
                  </a:lnTo>
                  <a:close/>
                </a:path>
                <a:path w="50800" h="1370329">
                  <a:moveTo>
                    <a:pt x="50800" y="147828"/>
                  </a:moveTo>
                  <a:lnTo>
                    <a:pt x="31750" y="147828"/>
                  </a:lnTo>
                  <a:lnTo>
                    <a:pt x="31750" y="0"/>
                  </a:lnTo>
                  <a:lnTo>
                    <a:pt x="19050" y="0"/>
                  </a:lnTo>
                  <a:lnTo>
                    <a:pt x="19050" y="147828"/>
                  </a:lnTo>
                  <a:lnTo>
                    <a:pt x="0" y="147828"/>
                  </a:lnTo>
                  <a:lnTo>
                    <a:pt x="25400" y="224028"/>
                  </a:lnTo>
                  <a:lnTo>
                    <a:pt x="46558" y="160528"/>
                  </a:lnTo>
                  <a:lnTo>
                    <a:pt x="50800" y="147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659379" y="1606296"/>
              <a:ext cx="2037714" cy="5020310"/>
            </a:xfrm>
            <a:custGeom>
              <a:avLst/>
              <a:gdLst/>
              <a:ahLst/>
              <a:cxnLst/>
              <a:rect l="l" t="t" r="r" b="b"/>
              <a:pathLst>
                <a:path w="2037714" h="5020309">
                  <a:moveTo>
                    <a:pt x="2037587" y="4782312"/>
                  </a:moveTo>
                  <a:lnTo>
                    <a:pt x="2037587" y="5020056"/>
                  </a:lnTo>
                </a:path>
                <a:path w="2037714" h="5020309">
                  <a:moveTo>
                    <a:pt x="2037587" y="5018532"/>
                  </a:moveTo>
                  <a:lnTo>
                    <a:pt x="0" y="5018532"/>
                  </a:lnTo>
                </a:path>
                <a:path w="2037714" h="5020309">
                  <a:moveTo>
                    <a:pt x="0" y="502005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659380" y="1580895"/>
              <a:ext cx="5118735" cy="1764030"/>
            </a:xfrm>
            <a:custGeom>
              <a:avLst/>
              <a:gdLst/>
              <a:ahLst/>
              <a:cxnLst/>
              <a:rect l="l" t="t" r="r" b="b"/>
              <a:pathLst>
                <a:path w="5118734" h="1764029">
                  <a:moveTo>
                    <a:pt x="1062228" y="25400"/>
                  </a:moveTo>
                  <a:lnTo>
                    <a:pt x="1043178" y="19050"/>
                  </a:lnTo>
                  <a:lnTo>
                    <a:pt x="986028" y="0"/>
                  </a:lnTo>
                  <a:lnTo>
                    <a:pt x="98602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986028" y="31750"/>
                  </a:lnTo>
                  <a:lnTo>
                    <a:pt x="986028" y="50800"/>
                  </a:lnTo>
                  <a:lnTo>
                    <a:pt x="1043178" y="31750"/>
                  </a:lnTo>
                  <a:lnTo>
                    <a:pt x="1062228" y="25400"/>
                  </a:lnTo>
                  <a:close/>
                </a:path>
                <a:path w="5118734" h="1764029">
                  <a:moveTo>
                    <a:pt x="4364736" y="1738376"/>
                  </a:moveTo>
                  <a:lnTo>
                    <a:pt x="4345686" y="1732026"/>
                  </a:lnTo>
                  <a:lnTo>
                    <a:pt x="4288536" y="1712976"/>
                  </a:lnTo>
                  <a:lnTo>
                    <a:pt x="4288536" y="1732026"/>
                  </a:lnTo>
                  <a:lnTo>
                    <a:pt x="3154680" y="1732026"/>
                  </a:lnTo>
                  <a:lnTo>
                    <a:pt x="3154680" y="1744726"/>
                  </a:lnTo>
                  <a:lnTo>
                    <a:pt x="4288536" y="1744726"/>
                  </a:lnTo>
                  <a:lnTo>
                    <a:pt x="4288536" y="1763776"/>
                  </a:lnTo>
                  <a:lnTo>
                    <a:pt x="4345686" y="1744726"/>
                  </a:lnTo>
                  <a:lnTo>
                    <a:pt x="4364736" y="1738376"/>
                  </a:lnTo>
                  <a:close/>
                </a:path>
                <a:path w="5118734" h="1764029">
                  <a:moveTo>
                    <a:pt x="5118608" y="1198880"/>
                  </a:moveTo>
                  <a:lnTo>
                    <a:pt x="5114366" y="1186180"/>
                  </a:lnTo>
                  <a:lnTo>
                    <a:pt x="5093208" y="1122680"/>
                  </a:lnTo>
                  <a:lnTo>
                    <a:pt x="5067808" y="1198880"/>
                  </a:lnTo>
                  <a:lnTo>
                    <a:pt x="5086858" y="1198880"/>
                  </a:lnTo>
                  <a:lnTo>
                    <a:pt x="5086858" y="1537208"/>
                  </a:lnTo>
                  <a:lnTo>
                    <a:pt x="5099558" y="1537208"/>
                  </a:lnTo>
                  <a:lnTo>
                    <a:pt x="5099558" y="1198880"/>
                  </a:lnTo>
                  <a:lnTo>
                    <a:pt x="5118608" y="1198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752588" y="1606296"/>
              <a:ext cx="0" cy="731520"/>
            </a:xfrm>
            <a:custGeom>
              <a:avLst/>
              <a:gdLst/>
              <a:ahLst/>
              <a:cxnLst/>
              <a:rect l="l" t="t" r="r" b="b"/>
              <a:pathLst>
                <a:path w="0" h="731519">
                  <a:moveTo>
                    <a:pt x="0" y="73151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748527" y="1580896"/>
              <a:ext cx="2004060" cy="50800"/>
            </a:xfrm>
            <a:custGeom>
              <a:avLst/>
              <a:gdLst/>
              <a:ahLst/>
              <a:cxnLst/>
              <a:rect l="l" t="t" r="r" b="b"/>
              <a:pathLst>
                <a:path w="2004059" h="50800">
                  <a:moveTo>
                    <a:pt x="76200" y="0"/>
                  </a:moveTo>
                  <a:lnTo>
                    <a:pt x="0" y="25400"/>
                  </a:lnTo>
                  <a:lnTo>
                    <a:pt x="76200" y="50800"/>
                  </a:lnTo>
                  <a:lnTo>
                    <a:pt x="76200" y="31750"/>
                  </a:lnTo>
                  <a:lnTo>
                    <a:pt x="63500" y="31750"/>
                  </a:lnTo>
                  <a:lnTo>
                    <a:pt x="63500" y="19050"/>
                  </a:lnTo>
                  <a:lnTo>
                    <a:pt x="76200" y="19050"/>
                  </a:lnTo>
                  <a:lnTo>
                    <a:pt x="76200" y="0"/>
                  </a:lnTo>
                  <a:close/>
                </a:path>
                <a:path w="2004059" h="50800">
                  <a:moveTo>
                    <a:pt x="76200" y="19050"/>
                  </a:moveTo>
                  <a:lnTo>
                    <a:pt x="63500" y="190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19050"/>
                  </a:lnTo>
                  <a:close/>
                </a:path>
                <a:path w="2004059" h="50800">
                  <a:moveTo>
                    <a:pt x="2004060" y="19050"/>
                  </a:moveTo>
                  <a:lnTo>
                    <a:pt x="76200" y="19050"/>
                  </a:lnTo>
                  <a:lnTo>
                    <a:pt x="76200" y="31750"/>
                  </a:lnTo>
                  <a:lnTo>
                    <a:pt x="2004060" y="31750"/>
                  </a:lnTo>
                  <a:lnTo>
                    <a:pt x="2004060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2725673" y="3874769"/>
              <a:ext cx="6807834" cy="0"/>
            </a:xfrm>
            <a:custGeom>
              <a:avLst/>
              <a:gdLst/>
              <a:ahLst/>
              <a:cxnLst/>
              <a:rect l="l" t="t" r="r" b="b"/>
              <a:pathLst>
                <a:path w="6807834" h="0">
                  <a:moveTo>
                    <a:pt x="0" y="0"/>
                  </a:moveTo>
                  <a:lnTo>
                    <a:pt x="833627" y="0"/>
                  </a:lnTo>
                </a:path>
                <a:path w="6807834" h="0">
                  <a:moveTo>
                    <a:pt x="3089148" y="0"/>
                  </a:moveTo>
                  <a:lnTo>
                    <a:pt x="6807708" y="0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814060" y="4447539"/>
              <a:ext cx="1994535" cy="1563370"/>
            </a:xfrm>
            <a:custGeom>
              <a:avLst/>
              <a:gdLst/>
              <a:ahLst/>
              <a:cxnLst/>
              <a:rect l="l" t="t" r="r" b="b"/>
              <a:pathLst>
                <a:path w="1994534" h="1563370">
                  <a:moveTo>
                    <a:pt x="1281684" y="25400"/>
                  </a:moveTo>
                  <a:lnTo>
                    <a:pt x="1268984" y="19050"/>
                  </a:lnTo>
                  <a:lnTo>
                    <a:pt x="1230884" y="0"/>
                  </a:lnTo>
                  <a:lnTo>
                    <a:pt x="1230884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1230884" y="31750"/>
                  </a:lnTo>
                  <a:lnTo>
                    <a:pt x="1230884" y="50800"/>
                  </a:lnTo>
                  <a:lnTo>
                    <a:pt x="1268984" y="31750"/>
                  </a:lnTo>
                  <a:lnTo>
                    <a:pt x="1281684" y="25400"/>
                  </a:lnTo>
                  <a:close/>
                </a:path>
                <a:path w="1994534" h="1563370">
                  <a:moveTo>
                    <a:pt x="1994408" y="1486916"/>
                  </a:moveTo>
                  <a:lnTo>
                    <a:pt x="1975358" y="1486916"/>
                  </a:lnTo>
                  <a:lnTo>
                    <a:pt x="1975358" y="1339088"/>
                  </a:lnTo>
                  <a:lnTo>
                    <a:pt x="1962658" y="1339088"/>
                  </a:lnTo>
                  <a:lnTo>
                    <a:pt x="1962658" y="1486916"/>
                  </a:lnTo>
                  <a:lnTo>
                    <a:pt x="1943608" y="1486916"/>
                  </a:lnTo>
                  <a:lnTo>
                    <a:pt x="1969008" y="1563116"/>
                  </a:lnTo>
                  <a:lnTo>
                    <a:pt x="1990166" y="1499616"/>
                  </a:lnTo>
                  <a:lnTo>
                    <a:pt x="1994408" y="1486916"/>
                  </a:lnTo>
                  <a:close/>
                </a:path>
                <a:path w="1994534" h="1563370">
                  <a:moveTo>
                    <a:pt x="1994408" y="910336"/>
                  </a:moveTo>
                  <a:lnTo>
                    <a:pt x="1975358" y="910336"/>
                  </a:lnTo>
                  <a:lnTo>
                    <a:pt x="1975358" y="735584"/>
                  </a:lnTo>
                  <a:lnTo>
                    <a:pt x="1962658" y="735584"/>
                  </a:lnTo>
                  <a:lnTo>
                    <a:pt x="1962658" y="910336"/>
                  </a:lnTo>
                  <a:lnTo>
                    <a:pt x="1943608" y="910336"/>
                  </a:lnTo>
                  <a:lnTo>
                    <a:pt x="1969008" y="961136"/>
                  </a:lnTo>
                  <a:lnTo>
                    <a:pt x="1988058" y="923036"/>
                  </a:lnTo>
                  <a:lnTo>
                    <a:pt x="1994408" y="910336"/>
                  </a:lnTo>
                  <a:close/>
                </a:path>
                <a:path w="1994534" h="1563370">
                  <a:moveTo>
                    <a:pt x="1994408" y="293624"/>
                  </a:moveTo>
                  <a:lnTo>
                    <a:pt x="1975358" y="293624"/>
                  </a:lnTo>
                  <a:lnTo>
                    <a:pt x="1975358" y="145796"/>
                  </a:lnTo>
                  <a:lnTo>
                    <a:pt x="1962658" y="145796"/>
                  </a:lnTo>
                  <a:lnTo>
                    <a:pt x="1962658" y="293624"/>
                  </a:lnTo>
                  <a:lnTo>
                    <a:pt x="1943608" y="293624"/>
                  </a:lnTo>
                  <a:lnTo>
                    <a:pt x="1969008" y="369824"/>
                  </a:lnTo>
                  <a:lnTo>
                    <a:pt x="1990166" y="306324"/>
                  </a:lnTo>
                  <a:lnTo>
                    <a:pt x="1994408" y="293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394703" y="6329172"/>
              <a:ext cx="1388745" cy="295910"/>
            </a:xfrm>
            <a:custGeom>
              <a:avLst/>
              <a:gdLst/>
              <a:ahLst/>
              <a:cxnLst/>
              <a:rect l="l" t="t" r="r" b="b"/>
              <a:pathLst>
                <a:path w="1388745" h="295909">
                  <a:moveTo>
                    <a:pt x="1388364" y="0"/>
                  </a:moveTo>
                  <a:lnTo>
                    <a:pt x="1388364" y="295655"/>
                  </a:lnTo>
                </a:path>
                <a:path w="1388745" h="295909">
                  <a:moveTo>
                    <a:pt x="1388364" y="295655"/>
                  </a:moveTo>
                  <a:lnTo>
                    <a:pt x="0" y="2956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4696967" y="4744719"/>
              <a:ext cx="1697989" cy="50800"/>
            </a:xfrm>
            <a:custGeom>
              <a:avLst/>
              <a:gdLst/>
              <a:ahLst/>
              <a:cxnLst/>
              <a:rect l="l" t="t" r="r" b="b"/>
              <a:pathLst>
                <a:path w="1697989" h="50800">
                  <a:moveTo>
                    <a:pt x="76200" y="0"/>
                  </a:moveTo>
                  <a:lnTo>
                    <a:pt x="0" y="25399"/>
                  </a:lnTo>
                  <a:lnTo>
                    <a:pt x="76200" y="50799"/>
                  </a:lnTo>
                  <a:lnTo>
                    <a:pt x="76200" y="31749"/>
                  </a:lnTo>
                  <a:lnTo>
                    <a:pt x="63500" y="31749"/>
                  </a:lnTo>
                  <a:lnTo>
                    <a:pt x="63500" y="19049"/>
                  </a:lnTo>
                  <a:lnTo>
                    <a:pt x="76200" y="19049"/>
                  </a:lnTo>
                  <a:lnTo>
                    <a:pt x="76200" y="0"/>
                  </a:lnTo>
                  <a:close/>
                </a:path>
                <a:path w="1697989" h="50800">
                  <a:moveTo>
                    <a:pt x="76200" y="19049"/>
                  </a:moveTo>
                  <a:lnTo>
                    <a:pt x="63500" y="190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19049"/>
                  </a:lnTo>
                  <a:close/>
                </a:path>
                <a:path w="1697989" h="50800">
                  <a:moveTo>
                    <a:pt x="1697736" y="19049"/>
                  </a:moveTo>
                  <a:lnTo>
                    <a:pt x="76200" y="19049"/>
                  </a:lnTo>
                  <a:lnTo>
                    <a:pt x="76200" y="31749"/>
                  </a:lnTo>
                  <a:lnTo>
                    <a:pt x="1697736" y="31749"/>
                  </a:lnTo>
                  <a:lnTo>
                    <a:pt x="1697736" y="19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394703" y="4770119"/>
              <a:ext cx="0" cy="1854835"/>
            </a:xfrm>
            <a:custGeom>
              <a:avLst/>
              <a:gdLst/>
              <a:ahLst/>
              <a:cxnLst/>
              <a:rect l="l" t="t" r="r" b="b"/>
              <a:pathLst>
                <a:path w="0" h="1854834">
                  <a:moveTo>
                    <a:pt x="0" y="0"/>
                  </a:moveTo>
                  <a:lnTo>
                    <a:pt x="0" y="18547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4207509" y="4293260"/>
            <a:ext cx="934719" cy="59626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闲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?</a:t>
            </a:r>
            <a:endParaRPr sz="1600">
              <a:latin typeface="微软雅黑"/>
              <a:cs typeface="微软雅黑"/>
            </a:endParaRPr>
          </a:p>
          <a:p>
            <a:pPr marL="252729">
              <a:lnSpc>
                <a:spcPct val="100000"/>
              </a:lnSpc>
              <a:spcBef>
                <a:spcPts val="32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Y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989701" y="4210939"/>
            <a:ext cx="1905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N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207509" y="3116140"/>
            <a:ext cx="1137285" cy="91122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?</a:t>
            </a:r>
            <a:endParaRPr sz="1600">
              <a:latin typeface="微软雅黑"/>
              <a:cs typeface="微软雅黑"/>
            </a:endParaRPr>
          </a:p>
          <a:p>
            <a:pPr algn="ctr" marL="209550">
              <a:lnSpc>
                <a:spcPct val="100000"/>
              </a:lnSpc>
              <a:spcBef>
                <a:spcPts val="49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N</a:t>
            </a:r>
            <a:endParaRPr sz="1600">
              <a:latin typeface="微软雅黑"/>
              <a:cs typeface="微软雅黑"/>
            </a:endParaRPr>
          </a:p>
          <a:p>
            <a:pPr marL="22225">
              <a:lnSpc>
                <a:spcPct val="100000"/>
              </a:lnSpc>
              <a:spcBef>
                <a:spcPts val="229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缺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020180" y="3066033"/>
            <a:ext cx="147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Y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2808858" y="3447034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硬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件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2785364" y="4006088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软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件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284466" y="5403596"/>
            <a:ext cx="1028700" cy="62103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写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?</a:t>
            </a:r>
            <a:endParaRPr sz="1600">
              <a:latin typeface="微软雅黑"/>
              <a:cs typeface="微软雅黑"/>
            </a:endParaRPr>
          </a:p>
          <a:p>
            <a:pPr algn="r" marR="5080">
              <a:lnSpc>
                <a:spcPct val="100000"/>
              </a:lnSpc>
              <a:spcBef>
                <a:spcPts val="42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Y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6368796" y="5567171"/>
            <a:ext cx="360045" cy="76200"/>
          </a:xfrm>
          <a:custGeom>
            <a:avLst/>
            <a:gdLst/>
            <a:ahLst/>
            <a:cxnLst/>
            <a:rect l="l" t="t" r="r" b="b"/>
            <a:pathLst>
              <a:path w="36004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360045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360045" h="76200">
                <a:moveTo>
                  <a:pt x="359663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359663" y="44449"/>
                </a:lnTo>
                <a:lnTo>
                  <a:pt x="359663" y="31749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6506082" y="5326837"/>
            <a:ext cx="1905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N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338327" y="211836"/>
            <a:ext cx="3397885" cy="788670"/>
            <a:chOff x="338327" y="211836"/>
            <a:chExt cx="3397885" cy="788670"/>
          </a:xfrm>
        </p:grpSpPr>
        <p:pic>
          <p:nvPicPr>
            <p:cNvPr id="78" name="object 7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952750" cy="787146"/>
            </a:xfrm>
            <a:prstGeom prst="rect">
              <a:avLst/>
            </a:prstGeom>
          </p:spPr>
        </p:pic>
      </p:grpSp>
      <p:sp>
        <p:nvSpPr>
          <p:cNvPr id="80" name="object 8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3.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请</a:t>
            </a:r>
            <a:r>
              <a:rPr dirty="0" spc="-35">
                <a:solidFill>
                  <a:srgbClr val="990000"/>
                </a:solidFill>
              </a:rPr>
              <a:t>调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面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50">
                <a:solidFill>
                  <a:srgbClr val="990000"/>
                </a:solidFill>
              </a:rPr>
              <a:t>制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91616" y="1014038"/>
            <a:ext cx="9091930" cy="4912995"/>
          </a:xfrm>
          <a:prstGeom prst="rect">
            <a:avLst/>
          </a:prstGeom>
        </p:spPr>
        <p:txBody>
          <a:bodyPr wrap="square" lIns="0" tIns="163830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1290"/>
              </a:spcBef>
              <a:buAutoNum type="arabicParenBoth"/>
              <a:tabLst>
                <a:tab pos="529590" algn="l"/>
              </a:tabLst>
            </a:pP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什么是淘汰策略</a:t>
            </a:r>
            <a:endParaRPr sz="2400">
              <a:latin typeface="微软雅黑"/>
              <a:cs typeface="微软雅黑"/>
            </a:endParaRPr>
          </a:p>
          <a:p>
            <a:pPr marL="585470">
              <a:lnSpc>
                <a:spcPct val="100000"/>
              </a:lnSpc>
              <a:spcBef>
                <a:spcPts val="109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选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叫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/置换策略，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或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algn="ctr" marL="124460">
              <a:lnSpc>
                <a:spcPct val="100000"/>
              </a:lnSpc>
              <a:spcBef>
                <a:spcPts val="1750"/>
              </a:spcBef>
            </a:pP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Q：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如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何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决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定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淘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汰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哪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一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页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？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淘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汰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时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是</a:t>
            </a:r>
            <a:r>
              <a:rPr dirty="0" sz="2200" spc="-25" b="1">
                <a:solidFill>
                  <a:srgbClr val="006FC0"/>
                </a:solidFill>
                <a:latin typeface="微软雅黑"/>
                <a:cs typeface="微软雅黑"/>
              </a:rPr>
              <a:t>否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需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要</a:t>
            </a:r>
            <a:r>
              <a:rPr dirty="0" sz="2200" spc="-25" b="1">
                <a:solidFill>
                  <a:srgbClr val="006FC0"/>
                </a:solidFill>
                <a:latin typeface="微软雅黑"/>
                <a:cs typeface="微软雅黑"/>
              </a:rPr>
              <a:t>写</a:t>
            </a:r>
            <a:r>
              <a:rPr dirty="0" sz="2200" spc="-30" b="1">
                <a:solidFill>
                  <a:srgbClr val="006FC0"/>
                </a:solidFill>
                <a:latin typeface="微软雅黑"/>
                <a:cs typeface="微软雅黑"/>
              </a:rPr>
              <a:t>盘</a:t>
            </a:r>
            <a:r>
              <a:rPr dirty="0" sz="2200" spc="-50" b="1">
                <a:solidFill>
                  <a:srgbClr val="006FC0"/>
                </a:solidFill>
                <a:latin typeface="微软雅黑"/>
                <a:cs typeface="微软雅黑"/>
              </a:rPr>
              <a:t>？</a:t>
            </a:r>
            <a:endParaRPr sz="2200">
              <a:latin typeface="微软雅黑"/>
              <a:cs typeface="微软雅黑"/>
            </a:endParaRPr>
          </a:p>
          <a:p>
            <a:pPr marL="528955" indent="-516890">
              <a:lnSpc>
                <a:spcPct val="100000"/>
              </a:lnSpc>
              <a:spcBef>
                <a:spcPts val="2145"/>
              </a:spcBef>
              <a:buAutoNum type="arabicParenBoth" startAt="2"/>
              <a:tabLst>
                <a:tab pos="529590" algn="l"/>
              </a:tabLst>
            </a:pPr>
            <a:r>
              <a:rPr dirty="0" sz="2400" spc="-20" b="1">
                <a:solidFill>
                  <a:srgbClr val="C00000"/>
                </a:solidFill>
                <a:latin typeface="微软雅黑"/>
                <a:cs typeface="微软雅黑"/>
              </a:rPr>
              <a:t>扩充页表项功能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4050">
              <a:latin typeface="微软雅黑"/>
              <a:cs typeface="微软雅黑"/>
            </a:endParaRPr>
          </a:p>
          <a:p>
            <a:pPr marL="1101725">
              <a:lnSpc>
                <a:spcPct val="100000"/>
              </a:lnSpc>
              <a:tabLst>
                <a:tab pos="2466975" algn="l"/>
                <a:tab pos="3235325" algn="l"/>
              </a:tabLst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①</a:t>
            </a:r>
            <a:r>
              <a:rPr dirty="0" sz="2200" spc="-1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引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近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否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endParaRPr sz="2200">
              <a:latin typeface="微软雅黑"/>
              <a:cs typeface="微软雅黑"/>
            </a:endParaRPr>
          </a:p>
          <a:p>
            <a:pPr marL="1101725">
              <a:lnSpc>
                <a:spcPct val="100000"/>
              </a:lnSpc>
              <a:spcBef>
                <a:spcPts val="106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“0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”—— 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“1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”—— 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endParaRPr sz="2200">
              <a:latin typeface="微软雅黑"/>
              <a:cs typeface="微软雅黑"/>
            </a:endParaRPr>
          </a:p>
          <a:p>
            <a:pPr marL="1101725">
              <a:lnSpc>
                <a:spcPct val="100000"/>
              </a:lnSpc>
              <a:spcBef>
                <a:spcPts val="1055"/>
              </a:spcBef>
              <a:tabLst>
                <a:tab pos="2466975" algn="l"/>
                <a:tab pos="3235325" algn="l"/>
              </a:tabLst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②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改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变</a:t>
            </a:r>
            <a:r>
              <a:rPr dirty="0" sz="2200" spc="-50" b="1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否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修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改</a:t>
            </a:r>
            <a:endParaRPr sz="2200">
              <a:latin typeface="微软雅黑"/>
              <a:cs typeface="微软雅黑"/>
            </a:endParaRPr>
          </a:p>
          <a:p>
            <a:pPr marL="1101725">
              <a:lnSpc>
                <a:spcPct val="100000"/>
              </a:lnSpc>
              <a:spcBef>
                <a:spcPts val="105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“0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”—— 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“1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”—— 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修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改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397885" cy="788670"/>
            <a:chOff x="338327" y="211836"/>
            <a:chExt cx="3397885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242566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795" y="213360"/>
              <a:ext cx="1177290" cy="7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淘</a:t>
            </a:r>
            <a:r>
              <a:rPr dirty="0" spc="-35">
                <a:solidFill>
                  <a:srgbClr val="990000"/>
                </a:solidFill>
              </a:rPr>
              <a:t>汰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35">
                <a:solidFill>
                  <a:srgbClr val="990000"/>
                </a:solidFill>
              </a:rPr>
              <a:t>制</a:t>
            </a:r>
            <a:r>
              <a:rPr dirty="0" spc="-35">
                <a:solidFill>
                  <a:srgbClr val="990000"/>
                </a:solidFill>
              </a:rPr>
              <a:t>与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2027427" y="3412616"/>
          <a:ext cx="814705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455"/>
                <a:gridCol w="1354455"/>
                <a:gridCol w="1354455"/>
                <a:gridCol w="1354454"/>
                <a:gridCol w="1354454"/>
                <a:gridCol w="1354454"/>
              </a:tblGrid>
              <a:tr h="396240"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30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页号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20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主存块号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25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中断位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20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辅存地址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25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引用位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000" spc="-25" b="1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改变位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36195">
                    <a:lnL w="19050">
                      <a:solidFill>
                        <a:srgbClr val="1F517B"/>
                      </a:solidFill>
                      <a:prstDash val="solid"/>
                    </a:lnL>
                    <a:lnR w="19050">
                      <a:solidFill>
                        <a:srgbClr val="1F517B"/>
                      </a:solidFill>
                      <a:prstDash val="solid"/>
                    </a:lnR>
                    <a:lnT w="19050">
                      <a:solidFill>
                        <a:srgbClr val="1F517B"/>
                      </a:solidFill>
                      <a:prstDash val="solid"/>
                    </a:lnT>
                    <a:lnB w="1905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6876" y="313943"/>
              <a:ext cx="1853183" cy="45110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192" y="359409"/>
              <a:ext cx="12179935" cy="6498590"/>
            </a:xfrm>
            <a:custGeom>
              <a:avLst/>
              <a:gdLst/>
              <a:ahLst/>
              <a:cxnLst/>
              <a:rect l="l" t="t" r="r" b="b"/>
              <a:pathLst>
                <a:path w="12179935" h="6498590">
                  <a:moveTo>
                    <a:pt x="1700784" y="421640"/>
                  </a:moveTo>
                  <a:lnTo>
                    <a:pt x="482790" y="421640"/>
                  </a:lnTo>
                  <a:lnTo>
                    <a:pt x="482790" y="414020"/>
                  </a:lnTo>
                  <a:lnTo>
                    <a:pt x="482790" y="15240"/>
                  </a:lnTo>
                  <a:lnTo>
                    <a:pt x="482790" y="0"/>
                  </a:lnTo>
                  <a:lnTo>
                    <a:pt x="393496" y="0"/>
                  </a:lnTo>
                  <a:lnTo>
                    <a:pt x="393496" y="15240"/>
                  </a:lnTo>
                  <a:lnTo>
                    <a:pt x="393496" y="414020"/>
                  </a:lnTo>
                  <a:lnTo>
                    <a:pt x="347776" y="414020"/>
                  </a:lnTo>
                  <a:lnTo>
                    <a:pt x="347776" y="15240"/>
                  </a:lnTo>
                  <a:lnTo>
                    <a:pt x="347776" y="0"/>
                  </a:lnTo>
                  <a:lnTo>
                    <a:pt x="313944" y="0"/>
                  </a:lnTo>
                  <a:lnTo>
                    <a:pt x="313944" y="15240"/>
                  </a:lnTo>
                  <a:lnTo>
                    <a:pt x="313944" y="414020"/>
                  </a:lnTo>
                  <a:lnTo>
                    <a:pt x="313944" y="421640"/>
                  </a:lnTo>
                  <a:lnTo>
                    <a:pt x="313944" y="433070"/>
                  </a:lnTo>
                  <a:lnTo>
                    <a:pt x="421233" y="433070"/>
                  </a:lnTo>
                  <a:lnTo>
                    <a:pt x="421233" y="421640"/>
                  </a:lnTo>
                  <a:lnTo>
                    <a:pt x="421233" y="414020"/>
                  </a:lnTo>
                  <a:lnTo>
                    <a:pt x="421233" y="15240"/>
                  </a:lnTo>
                  <a:lnTo>
                    <a:pt x="466953" y="15240"/>
                  </a:lnTo>
                  <a:lnTo>
                    <a:pt x="466953" y="414020"/>
                  </a:lnTo>
                  <a:lnTo>
                    <a:pt x="466953" y="421640"/>
                  </a:lnTo>
                  <a:lnTo>
                    <a:pt x="466953" y="433070"/>
                  </a:lnTo>
                  <a:lnTo>
                    <a:pt x="1700784" y="433070"/>
                  </a:lnTo>
                  <a:lnTo>
                    <a:pt x="1700784" y="421640"/>
                  </a:lnTo>
                  <a:close/>
                </a:path>
                <a:path w="12179935" h="6498590">
                  <a:moveTo>
                    <a:pt x="12179808" y="6332474"/>
                  </a:moveTo>
                  <a:lnTo>
                    <a:pt x="0" y="6332474"/>
                  </a:lnTo>
                  <a:lnTo>
                    <a:pt x="0" y="6498590"/>
                  </a:lnTo>
                  <a:lnTo>
                    <a:pt x="12179808" y="6498590"/>
                  </a:lnTo>
                  <a:lnTo>
                    <a:pt x="12179808" y="6332474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" y="219456"/>
              <a:ext cx="1315973" cy="7871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008" y="219456"/>
              <a:ext cx="1177290" cy="78714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7192" y="219456"/>
              <a:ext cx="2009394" cy="78714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9479" y="219456"/>
              <a:ext cx="1177289" cy="7871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66724" y="309498"/>
            <a:ext cx="38373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5"/>
              <a:t>Sv39</a:t>
            </a:r>
            <a:r>
              <a:rPr dirty="0" spc="-35"/>
              <a:t>中</a:t>
            </a:r>
            <a:r>
              <a:rPr dirty="0" spc="-35"/>
              <a:t>的</a:t>
            </a:r>
            <a:r>
              <a:rPr dirty="0" spc="-30"/>
              <a:t>PDE/PTE</a:t>
            </a:r>
            <a:r>
              <a:rPr dirty="0" spc="-35"/>
              <a:t>格</a:t>
            </a:r>
            <a:r>
              <a:rPr dirty="0" spc="-50"/>
              <a:t>式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9888" y="1048511"/>
            <a:ext cx="9412223" cy="118719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468627" y="2275179"/>
            <a:ext cx="9263380" cy="392811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251460" indent="-239395">
              <a:lnSpc>
                <a:spcPct val="100000"/>
              </a:lnSpc>
              <a:spcBef>
                <a:spcPts val="1180"/>
              </a:spcBef>
              <a:buClr>
                <a:srgbClr val="1F517B"/>
              </a:buClr>
              <a:buChar char="●"/>
              <a:tabLst>
                <a:tab pos="252095" algn="l"/>
              </a:tabLst>
            </a:pPr>
            <a:r>
              <a:rPr dirty="0" sz="2000" spc="-25">
                <a:solidFill>
                  <a:srgbClr val="C00000"/>
                </a:solidFill>
                <a:latin typeface="微软雅黑"/>
                <a:cs typeface="微软雅黑"/>
              </a:rPr>
              <a:t>V（Valid）：</a:t>
            </a:r>
            <a:r>
              <a:rPr dirty="0" sz="2000">
                <a:solidFill>
                  <a:srgbClr val="C00000"/>
                </a:solidFill>
                <a:latin typeface="微软雅黑"/>
                <a:cs typeface="微软雅黑"/>
              </a:rPr>
              <a:t>该</a:t>
            </a:r>
            <a:r>
              <a:rPr dirty="0" sz="2000" spc="-10">
                <a:solidFill>
                  <a:srgbClr val="C00000"/>
                </a:solidFill>
                <a:latin typeface="微软雅黑"/>
                <a:cs typeface="微软雅黑"/>
              </a:rPr>
              <a:t>PDE/PTE</a:t>
            </a:r>
            <a:r>
              <a:rPr dirty="0" sz="2000" spc="-5">
                <a:solidFill>
                  <a:srgbClr val="C00000"/>
                </a:solidFill>
                <a:latin typeface="微软雅黑"/>
                <a:cs typeface="微软雅黑"/>
              </a:rPr>
              <a:t>是否有效</a:t>
            </a:r>
            <a:r>
              <a:rPr dirty="0" sz="2000" spc="-10">
                <a:solidFill>
                  <a:srgbClr val="C00000"/>
                </a:solidFill>
                <a:latin typeface="微软雅黑"/>
                <a:cs typeface="微软雅黑"/>
              </a:rPr>
              <a:t>（V=1</a:t>
            </a:r>
            <a:r>
              <a:rPr dirty="0" sz="2000" spc="-5">
                <a:solidFill>
                  <a:srgbClr val="C00000"/>
                </a:solidFill>
                <a:latin typeface="微软雅黑"/>
                <a:cs typeface="微软雅黑"/>
              </a:rPr>
              <a:t>时有效</a:t>
            </a:r>
            <a:r>
              <a:rPr dirty="0" sz="2000">
                <a:solidFill>
                  <a:srgbClr val="C00000"/>
                </a:solidFill>
                <a:latin typeface="微软雅黑"/>
                <a:cs typeface="微软雅黑"/>
              </a:rPr>
              <a:t>），</a:t>
            </a:r>
            <a:r>
              <a:rPr dirty="0" sz="2000" spc="-20">
                <a:solidFill>
                  <a:srgbClr val="C00000"/>
                </a:solidFill>
                <a:latin typeface="微软雅黑"/>
                <a:cs typeface="微软雅黑"/>
              </a:rPr>
              <a:t>即是否有对应的实页。</a:t>
            </a:r>
            <a:endParaRPr sz="2000">
              <a:latin typeface="微软雅黑"/>
              <a:cs typeface="微软雅黑"/>
            </a:endParaRPr>
          </a:p>
          <a:p>
            <a:pPr marL="12700" marR="5080" indent="302895">
              <a:lnSpc>
                <a:spcPct val="120100"/>
              </a:lnSpc>
              <a:spcBef>
                <a:spcPts val="595"/>
              </a:spcBef>
              <a:buChar char="●"/>
              <a:tabLst>
                <a:tab pos="315595" algn="l"/>
                <a:tab pos="316230" algn="l"/>
              </a:tabLst>
            </a:pP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R（Read）、W（Write）、X（eXecutable）：</a:t>
            </a: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分别表示此页对应的实页是否</a:t>
            </a: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可读、可写和可执行。这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个位只对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PTE</a:t>
            </a:r>
            <a:r>
              <a:rPr dirty="0" sz="2000" spc="-15">
                <a:solidFill>
                  <a:srgbClr val="1F517B"/>
                </a:solidFill>
                <a:latin typeface="微软雅黑"/>
                <a:cs typeface="微软雅黑"/>
              </a:rPr>
              <a:t>有意义，对于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PDE</a:t>
            </a: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而言这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3</a:t>
            </a: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个位都为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marL="251460" indent="-239395">
              <a:lnSpc>
                <a:spcPct val="100000"/>
              </a:lnSpc>
              <a:spcBef>
                <a:spcPts val="1080"/>
              </a:spcBef>
              <a:buChar char="●"/>
              <a:tabLst>
                <a:tab pos="252095" algn="l"/>
              </a:tabLst>
            </a:pP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U（User）：</a:t>
            </a: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表示该页是不是一个用户模式页。</a:t>
            </a:r>
            <a:endParaRPr sz="2000">
              <a:latin typeface="微软雅黑"/>
              <a:cs typeface="微软雅黑"/>
            </a:endParaRPr>
          </a:p>
          <a:p>
            <a:pPr marL="251460" indent="-239395">
              <a:lnSpc>
                <a:spcPct val="100000"/>
              </a:lnSpc>
              <a:spcBef>
                <a:spcPts val="1080"/>
              </a:spcBef>
              <a:buChar char="●"/>
              <a:tabLst>
                <a:tab pos="252095" algn="l"/>
              </a:tabLst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G（Global）：</a:t>
            </a:r>
            <a:r>
              <a:rPr dirty="0" sz="2000" spc="-5">
                <a:solidFill>
                  <a:srgbClr val="1F517B"/>
                </a:solidFill>
                <a:latin typeface="微软雅黑"/>
                <a:cs typeface="微软雅黑"/>
              </a:rPr>
              <a:t>表示该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PDE/PTE</a:t>
            </a:r>
            <a:r>
              <a:rPr dirty="0" sz="2000" spc="-15">
                <a:solidFill>
                  <a:srgbClr val="1F517B"/>
                </a:solidFill>
                <a:latin typeface="微软雅黑"/>
                <a:cs typeface="微软雅黑"/>
              </a:rPr>
              <a:t>是不是全局的。</a:t>
            </a:r>
            <a:endParaRPr sz="2000">
              <a:latin typeface="微软雅黑"/>
              <a:cs typeface="微软雅黑"/>
            </a:endParaRPr>
          </a:p>
          <a:p>
            <a:pPr marL="251460" indent="-239395">
              <a:lnSpc>
                <a:spcPct val="100000"/>
              </a:lnSpc>
              <a:spcBef>
                <a:spcPts val="1080"/>
              </a:spcBef>
              <a:buClr>
                <a:srgbClr val="1F517B"/>
              </a:buClr>
              <a:buChar char="●"/>
              <a:tabLst>
                <a:tab pos="252095" algn="l"/>
              </a:tabLst>
            </a:pPr>
            <a:r>
              <a:rPr dirty="0" sz="2000">
                <a:solidFill>
                  <a:srgbClr val="C00000"/>
                </a:solidFill>
                <a:latin typeface="微软雅黑"/>
                <a:cs typeface="微软雅黑"/>
              </a:rPr>
              <a:t>A（Access）：</a:t>
            </a:r>
            <a:r>
              <a:rPr dirty="0" sz="2000" spc="-20">
                <a:solidFill>
                  <a:srgbClr val="C00000"/>
                </a:solidFill>
                <a:latin typeface="微软雅黑"/>
                <a:cs typeface="微软雅黑"/>
              </a:rPr>
              <a:t>表示该页是否被访问过。</a:t>
            </a:r>
            <a:endParaRPr sz="2000">
              <a:latin typeface="微软雅黑"/>
              <a:cs typeface="微软雅黑"/>
            </a:endParaRPr>
          </a:p>
          <a:p>
            <a:pPr marL="251460" indent="-239395">
              <a:lnSpc>
                <a:spcPct val="100000"/>
              </a:lnSpc>
              <a:spcBef>
                <a:spcPts val="1080"/>
              </a:spcBef>
              <a:buClr>
                <a:srgbClr val="1F517B"/>
              </a:buClr>
              <a:buChar char="●"/>
              <a:tabLst>
                <a:tab pos="252095" algn="l"/>
              </a:tabLst>
            </a:pPr>
            <a:r>
              <a:rPr dirty="0" sz="2000">
                <a:solidFill>
                  <a:srgbClr val="C00000"/>
                </a:solidFill>
                <a:latin typeface="微软雅黑"/>
                <a:cs typeface="微软雅黑"/>
              </a:rPr>
              <a:t>D（Dirty）：</a:t>
            </a:r>
            <a:r>
              <a:rPr dirty="0" sz="2000" spc="-5">
                <a:solidFill>
                  <a:srgbClr val="C00000"/>
                </a:solidFill>
                <a:latin typeface="微软雅黑"/>
                <a:cs typeface="微软雅黑"/>
              </a:rPr>
              <a:t>表示该页的内容是否被修改。</a:t>
            </a:r>
            <a:endParaRPr sz="2000">
              <a:latin typeface="微软雅黑"/>
              <a:cs typeface="微软雅黑"/>
            </a:endParaRPr>
          </a:p>
          <a:p>
            <a:pPr marL="251460" indent="-239395">
              <a:lnSpc>
                <a:spcPct val="100000"/>
              </a:lnSpc>
              <a:spcBef>
                <a:spcPts val="1085"/>
              </a:spcBef>
              <a:buChar char="●"/>
              <a:tabLst>
                <a:tab pos="252095" algn="l"/>
              </a:tabLst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RSW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位（2位）：</a:t>
            </a:r>
            <a:r>
              <a:rPr dirty="0" sz="2000" spc="-15">
                <a:solidFill>
                  <a:srgbClr val="1F517B"/>
                </a:solidFill>
                <a:latin typeface="微软雅黑"/>
                <a:cs typeface="微软雅黑"/>
              </a:rPr>
              <a:t>保留位，一般由运行在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S</a:t>
            </a:r>
            <a:r>
              <a:rPr dirty="0" sz="2000" spc="-15">
                <a:solidFill>
                  <a:srgbClr val="1F517B"/>
                </a:solidFill>
                <a:latin typeface="微软雅黑"/>
                <a:cs typeface="微软雅黑"/>
              </a:rPr>
              <a:t>模式的代码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（</a:t>
            </a: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如操作系统</a:t>
            </a: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）</a:t>
            </a:r>
            <a:r>
              <a:rPr dirty="0" sz="2000" spc="-20">
                <a:solidFill>
                  <a:srgbClr val="1F517B"/>
                </a:solidFill>
                <a:latin typeface="微软雅黑"/>
                <a:cs typeface="微软雅黑"/>
              </a:rPr>
              <a:t>来使用。</a:t>
            </a:r>
            <a:endParaRPr sz="2000">
              <a:latin typeface="微软雅黑"/>
              <a:cs typeface="微软雅黑"/>
            </a:endParaRPr>
          </a:p>
          <a:p>
            <a:pPr marL="251460" indent="-239395">
              <a:lnSpc>
                <a:spcPct val="100000"/>
              </a:lnSpc>
              <a:spcBef>
                <a:spcPts val="1080"/>
              </a:spcBef>
              <a:buClr>
                <a:srgbClr val="1F517B"/>
              </a:buClr>
              <a:buChar char="●"/>
              <a:tabLst>
                <a:tab pos="252095" algn="l"/>
              </a:tabLst>
            </a:pPr>
            <a:r>
              <a:rPr dirty="0" sz="2000" spc="-10">
                <a:solidFill>
                  <a:srgbClr val="C00000"/>
                </a:solidFill>
                <a:latin typeface="微软雅黑"/>
                <a:cs typeface="微软雅黑"/>
              </a:rPr>
              <a:t>PPN（44</a:t>
            </a:r>
            <a:r>
              <a:rPr dirty="0" sz="2000">
                <a:solidFill>
                  <a:srgbClr val="C00000"/>
                </a:solidFill>
                <a:latin typeface="微软雅黑"/>
                <a:cs typeface="微软雅黑"/>
              </a:rPr>
              <a:t>位）：</a:t>
            </a:r>
            <a:r>
              <a:rPr dirty="0" sz="2000" spc="-5">
                <a:solidFill>
                  <a:srgbClr val="C00000"/>
                </a:solidFill>
                <a:latin typeface="微软雅黑"/>
                <a:cs typeface="微软雅黑"/>
              </a:rPr>
              <a:t>物理页号</a:t>
            </a:r>
            <a:r>
              <a:rPr dirty="0" sz="2000">
                <a:solidFill>
                  <a:srgbClr val="C00000"/>
                </a:solidFill>
                <a:latin typeface="微软雅黑"/>
                <a:cs typeface="微软雅黑"/>
              </a:rPr>
              <a:t>（Physical</a:t>
            </a:r>
            <a:r>
              <a:rPr dirty="0" sz="2000" spc="-50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C00000"/>
                </a:solidFill>
                <a:latin typeface="微软雅黑"/>
                <a:cs typeface="微软雅黑"/>
              </a:rPr>
              <a:t>Page</a:t>
            </a:r>
            <a:r>
              <a:rPr dirty="0" sz="2000" spc="-30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C00000"/>
                </a:solidFill>
                <a:latin typeface="微软雅黑"/>
                <a:cs typeface="微软雅黑"/>
              </a:rPr>
              <a:t>Number</a:t>
            </a:r>
            <a:r>
              <a:rPr dirty="0" sz="2000" spc="-5">
                <a:solidFill>
                  <a:srgbClr val="C00000"/>
                </a:solidFill>
                <a:latin typeface="微软雅黑"/>
                <a:cs typeface="微软雅黑"/>
              </a:rPr>
              <a:t>，简写为</a:t>
            </a:r>
            <a:r>
              <a:rPr dirty="0" sz="2000" spc="-10">
                <a:solidFill>
                  <a:srgbClr val="C00000"/>
                </a:solidFill>
                <a:latin typeface="微软雅黑"/>
                <a:cs typeface="微软雅黑"/>
              </a:rPr>
              <a:t>PPN）</a:t>
            </a:r>
            <a:r>
              <a:rPr dirty="0" sz="2000" spc="-50">
                <a:solidFill>
                  <a:srgbClr val="C00000"/>
                </a:solidFill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8075" y="1076106"/>
            <a:ext cx="9648190" cy="4501515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1295"/>
              </a:spcBef>
              <a:buAutoNum type="arabicParenBoth" startAt="3"/>
              <a:tabLst>
                <a:tab pos="529590" algn="l"/>
              </a:tabLst>
            </a:pPr>
            <a:r>
              <a:rPr dirty="0" sz="2400" spc="-25" b="1">
                <a:solidFill>
                  <a:srgbClr val="C00000"/>
                </a:solidFill>
                <a:latin typeface="微软雅黑"/>
                <a:cs typeface="微软雅黑"/>
              </a:rPr>
              <a:t>颠簸</a:t>
            </a:r>
            <a:endParaRPr sz="2400">
              <a:latin typeface="微软雅黑"/>
              <a:cs typeface="微软雅黑"/>
            </a:endParaRPr>
          </a:p>
          <a:p>
            <a:pPr lvl="1" marL="926465" indent="-341630">
              <a:lnSpc>
                <a:spcPct val="100000"/>
              </a:lnSpc>
              <a:spcBef>
                <a:spcPts val="1090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频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现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颠簸(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thrashing)，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动。</a:t>
            </a:r>
            <a:endParaRPr sz="2200">
              <a:latin typeface="微软雅黑"/>
              <a:cs typeface="微软雅黑"/>
            </a:endParaRPr>
          </a:p>
          <a:p>
            <a:pPr lvl="1" marL="926465" indent="-341630">
              <a:lnSpc>
                <a:spcPct val="100000"/>
              </a:lnSpc>
              <a:spcBef>
                <a:spcPts val="1055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这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导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降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528955" indent="-516890">
              <a:lnSpc>
                <a:spcPct val="100000"/>
              </a:lnSpc>
              <a:spcBef>
                <a:spcPts val="2350"/>
              </a:spcBef>
              <a:buAutoNum type="arabicParenBoth" startAt="3"/>
              <a:tabLst>
                <a:tab pos="529590" algn="l"/>
              </a:tabLst>
            </a:pP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缺页中断率</a:t>
            </a:r>
            <a:endParaRPr sz="2400">
              <a:latin typeface="微软雅黑"/>
              <a:cs typeface="微软雅黑"/>
            </a:endParaRPr>
          </a:p>
          <a:p>
            <a:pPr lvl="1" marL="926465" indent="-341630">
              <a:lnSpc>
                <a:spcPct val="100000"/>
              </a:lnSpc>
              <a:spcBef>
                <a:spcPts val="1085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p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共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n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m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16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1≤m≤n；</a:t>
            </a:r>
            <a:endParaRPr sz="2200">
              <a:latin typeface="微软雅黑"/>
              <a:cs typeface="微软雅黑"/>
            </a:endParaRPr>
          </a:p>
          <a:p>
            <a:pPr lvl="1" marL="926465" indent="-341630">
              <a:lnSpc>
                <a:spcPct val="100000"/>
              </a:lnSpc>
              <a:spcBef>
                <a:spcPts val="1055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若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p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6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s，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f，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则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endParaRPr sz="2200">
              <a:latin typeface="微软雅黑"/>
              <a:cs typeface="微软雅黑"/>
            </a:endParaRPr>
          </a:p>
          <a:p>
            <a:pPr lvl="2" marL="1307465" indent="-265430">
              <a:lnSpc>
                <a:spcPct val="100000"/>
              </a:lnSpc>
              <a:spcBef>
                <a:spcPts val="1060"/>
              </a:spcBef>
              <a:buSzPct val="93181"/>
              <a:buFont typeface="Arial"/>
              <a:buChar char="•"/>
              <a:tabLst>
                <a:tab pos="1307465" algn="l"/>
                <a:tab pos="1308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率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： f</a:t>
            </a:r>
            <a:r>
              <a:rPr dirty="0" sz="2200" spc="-5">
                <a:solidFill>
                  <a:srgbClr val="1F517B"/>
                </a:solidFill>
                <a:latin typeface="微软雅黑"/>
                <a:cs typeface="微软雅黑"/>
              </a:rPr>
              <a:t>′ =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f</a:t>
            </a:r>
            <a:r>
              <a:rPr dirty="0" sz="2200" spc="-15">
                <a:solidFill>
                  <a:srgbClr val="1F517B"/>
                </a:solidFill>
                <a:latin typeface="微软雅黑"/>
                <a:cs typeface="微软雅黑"/>
              </a:rPr>
              <a:t> /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(s+ </a:t>
            </a:r>
            <a:r>
              <a:rPr dirty="0" sz="2200" spc="35">
                <a:solidFill>
                  <a:srgbClr val="1F517B"/>
                </a:solidFill>
                <a:latin typeface="微软雅黑"/>
                <a:cs typeface="微软雅黑"/>
              </a:rPr>
              <a:t>f)</a:t>
            </a:r>
            <a:endParaRPr sz="2200">
              <a:latin typeface="微软雅黑"/>
              <a:cs typeface="微软雅黑"/>
            </a:endParaRPr>
          </a:p>
          <a:p>
            <a:pPr lvl="2" marL="1307465" indent="-265430">
              <a:lnSpc>
                <a:spcPct val="100000"/>
              </a:lnSpc>
              <a:spcBef>
                <a:spcPts val="994"/>
              </a:spcBef>
              <a:buSzPct val="93181"/>
              <a:buFont typeface="Arial"/>
              <a:buChar char="•"/>
              <a:tabLst>
                <a:tab pos="1307465" algn="l"/>
                <a:tab pos="1308735" algn="l"/>
              </a:tabLst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f′=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b="1" i="1">
                <a:solidFill>
                  <a:srgbClr val="1F517B"/>
                </a:solidFill>
                <a:latin typeface="Cambria"/>
                <a:cs typeface="Cambria"/>
              </a:rPr>
              <a:t>f</a:t>
            </a:r>
            <a:r>
              <a:rPr dirty="0" sz="2200" spc="130" b="1" i="1">
                <a:solidFill>
                  <a:srgbClr val="1F517B"/>
                </a:solidFill>
                <a:latin typeface="Cambria"/>
                <a:cs typeface="Cambria"/>
              </a:rPr>
              <a:t> 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(r，m，p)；</a:t>
            </a:r>
            <a:endParaRPr sz="2200">
              <a:latin typeface="微软雅黑"/>
              <a:cs typeface="微软雅黑"/>
            </a:endParaRPr>
          </a:p>
          <a:p>
            <a:pPr lvl="2" marL="1307465" indent="-265430">
              <a:lnSpc>
                <a:spcPct val="100000"/>
              </a:lnSpc>
              <a:spcBef>
                <a:spcPts val="1120"/>
              </a:spcBef>
              <a:buSzPct val="95454"/>
              <a:buFont typeface="Arial"/>
              <a:buChar char="•"/>
              <a:tabLst>
                <a:tab pos="1307465" algn="l"/>
                <a:tab pos="1308735" algn="l"/>
              </a:tabLst>
            </a:pP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r：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算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；m：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配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 spc="50">
                <a:solidFill>
                  <a:srgbClr val="1F517B"/>
                </a:solidFill>
                <a:latin typeface="微软雅黑"/>
                <a:cs typeface="微软雅黑"/>
              </a:rPr>
              <a:t>数； 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p：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特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征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397885" cy="788670"/>
            <a:chOff x="338327" y="211836"/>
            <a:chExt cx="3397885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952750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淘</a:t>
            </a:r>
            <a:r>
              <a:rPr dirty="0" spc="-35">
                <a:solidFill>
                  <a:srgbClr val="990000"/>
                </a:solidFill>
              </a:rPr>
              <a:t>汰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35">
                <a:solidFill>
                  <a:srgbClr val="990000"/>
                </a:solidFill>
              </a:rPr>
              <a:t>制</a:t>
            </a:r>
            <a:r>
              <a:rPr dirty="0" spc="-35">
                <a:solidFill>
                  <a:srgbClr val="990000"/>
                </a:solidFill>
              </a:rPr>
              <a:t>与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8075" y="1310081"/>
            <a:ext cx="9808845" cy="3167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(5)</a:t>
            </a:r>
            <a:r>
              <a:rPr dirty="0" sz="2400" spc="-15" b="1">
                <a:solidFill>
                  <a:srgbClr val="C00000"/>
                </a:solidFill>
                <a:latin typeface="微软雅黑"/>
                <a:cs typeface="微软雅黑"/>
              </a:rPr>
              <a:t> 常用的置换算法</a:t>
            </a:r>
            <a:endParaRPr sz="2400">
              <a:latin typeface="微软雅黑"/>
              <a:cs typeface="微软雅黑"/>
            </a:endParaRPr>
          </a:p>
          <a:p>
            <a:pPr marL="204470">
              <a:lnSpc>
                <a:spcPct val="100000"/>
              </a:lnSpc>
              <a:spcBef>
                <a:spcPts val="2020"/>
              </a:spcBef>
            </a:pPr>
            <a:r>
              <a:rPr dirty="0" sz="2400" spc="-5" b="1">
                <a:solidFill>
                  <a:srgbClr val="1F517B"/>
                </a:solidFill>
                <a:latin typeface="微软雅黑"/>
                <a:cs typeface="微软雅黑"/>
              </a:rPr>
              <a:t>① 最佳算法(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OPT</a:t>
            </a:r>
            <a:r>
              <a:rPr dirty="0" sz="2400" spc="-20" b="1">
                <a:solidFill>
                  <a:srgbClr val="1F517B"/>
                </a:solidFill>
                <a:latin typeface="微软雅黑"/>
                <a:cs typeface="微软雅黑"/>
              </a:rPr>
              <a:t>算法)</a:t>
            </a:r>
            <a:endParaRPr sz="2400">
              <a:latin typeface="微软雅黑"/>
              <a:cs typeface="微软雅黑"/>
            </a:endParaRPr>
          </a:p>
          <a:p>
            <a:pPr marL="585470" marR="5080">
              <a:lnSpc>
                <a:spcPct val="150100"/>
              </a:lnSpc>
              <a:spcBef>
                <a:spcPts val="58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当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调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旧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那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应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不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或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会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那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585470" marR="5080">
              <a:lnSpc>
                <a:spcPct val="150100"/>
              </a:lnSpc>
              <a:spcBef>
                <a:spcPts val="525"/>
              </a:spcBef>
            </a:pP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OPT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算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法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建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立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已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知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未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来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问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顺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前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提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下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因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此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不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现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实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，它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只</a:t>
            </a:r>
            <a:r>
              <a:rPr dirty="0" sz="2200" spc="-50">
                <a:solidFill>
                  <a:srgbClr val="C00000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理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想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算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法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但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对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于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评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价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其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他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算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法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效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果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是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有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帮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助</a:t>
            </a:r>
            <a:r>
              <a:rPr dirty="0" sz="2200" spc="-40">
                <a:solidFill>
                  <a:srgbClr val="C00000"/>
                </a:solidFill>
                <a:latin typeface="微软雅黑"/>
                <a:cs typeface="微软雅黑"/>
              </a:rPr>
              <a:t>的。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397885" cy="788670"/>
            <a:chOff x="338327" y="211836"/>
            <a:chExt cx="3397885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952750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淘</a:t>
            </a:r>
            <a:r>
              <a:rPr dirty="0" spc="-35">
                <a:solidFill>
                  <a:srgbClr val="990000"/>
                </a:solidFill>
              </a:rPr>
              <a:t>汰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35">
                <a:solidFill>
                  <a:srgbClr val="990000"/>
                </a:solidFill>
              </a:rPr>
              <a:t>制</a:t>
            </a:r>
            <a:r>
              <a:rPr dirty="0" spc="-35">
                <a:solidFill>
                  <a:srgbClr val="990000"/>
                </a:solidFill>
              </a:rPr>
              <a:t>与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8075" y="1310081"/>
            <a:ext cx="9873615" cy="3301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(5)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常用的置换算法（续</a:t>
            </a:r>
            <a:r>
              <a:rPr dirty="0" sz="2400" spc="-50" b="1">
                <a:solidFill>
                  <a:srgbClr val="C00000"/>
                </a:solidFill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204470">
              <a:lnSpc>
                <a:spcPct val="100000"/>
              </a:lnSpc>
              <a:spcBef>
                <a:spcPts val="2020"/>
              </a:spcBef>
            </a:pPr>
            <a:r>
              <a:rPr dirty="0" sz="2400" spc="-5" b="1">
                <a:solidFill>
                  <a:srgbClr val="1F517B"/>
                </a:solidFill>
                <a:latin typeface="微软雅黑"/>
                <a:cs typeface="微软雅黑"/>
              </a:rPr>
              <a:t>② 先进先出淘汰算法</a:t>
            </a: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(FIFO</a:t>
            </a:r>
            <a:r>
              <a:rPr dirty="0" sz="2400" spc="-20" b="1">
                <a:solidFill>
                  <a:srgbClr val="1F517B"/>
                </a:solidFill>
                <a:latin typeface="微软雅黑"/>
                <a:cs typeface="微软雅黑"/>
              </a:rPr>
              <a:t>算法)</a:t>
            </a:r>
            <a:endParaRPr sz="2400">
              <a:latin typeface="微软雅黑"/>
              <a:cs typeface="微软雅黑"/>
            </a:endParaRPr>
          </a:p>
          <a:p>
            <a:pPr marL="585470">
              <a:lnSpc>
                <a:spcPct val="100000"/>
              </a:lnSpc>
              <a:spcBef>
                <a:spcPts val="190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选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停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留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b="1">
                <a:solidFill>
                  <a:srgbClr val="1F517B"/>
                </a:solidFill>
                <a:latin typeface="微软雅黑"/>
                <a:cs typeface="微软雅黑"/>
              </a:rPr>
              <a:t>长</a:t>
            </a:r>
            <a:r>
              <a:rPr dirty="0" sz="2200" spc="240" b="1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(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即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)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926465" indent="-341630">
              <a:lnSpc>
                <a:spcPct val="100000"/>
              </a:lnSpc>
              <a:spcBef>
                <a:spcPts val="1850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表；</a:t>
            </a:r>
            <a:endParaRPr sz="2200">
              <a:latin typeface="微软雅黑"/>
              <a:cs typeface="微软雅黑"/>
            </a:endParaRPr>
          </a:p>
          <a:p>
            <a:pPr marL="926465" indent="-341630">
              <a:lnSpc>
                <a:spcPct val="100000"/>
              </a:lnSpc>
              <a:spcBef>
                <a:spcPts val="1845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向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endParaRPr sz="2200">
              <a:latin typeface="微软雅黑"/>
              <a:cs typeface="微软雅黑"/>
            </a:endParaRPr>
          </a:p>
          <a:p>
            <a:pPr marL="926465" indent="-341630">
              <a:lnSpc>
                <a:spcPct val="100000"/>
              </a:lnSpc>
              <a:spcBef>
                <a:spcPts val="1855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当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选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向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那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然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调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整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容。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397885" cy="788670"/>
            <a:chOff x="338327" y="211836"/>
            <a:chExt cx="3397885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952750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淘</a:t>
            </a:r>
            <a:r>
              <a:rPr dirty="0" spc="-35">
                <a:solidFill>
                  <a:srgbClr val="990000"/>
                </a:solidFill>
              </a:rPr>
              <a:t>汰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35">
                <a:solidFill>
                  <a:srgbClr val="990000"/>
                </a:solidFill>
              </a:rPr>
              <a:t>制</a:t>
            </a:r>
            <a:r>
              <a:rPr dirty="0" spc="-35">
                <a:solidFill>
                  <a:srgbClr val="990000"/>
                </a:solidFill>
              </a:rPr>
              <a:t>与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76071" y="1726184"/>
            <a:ext cx="6426835" cy="2257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 indent="-533400">
              <a:lnSpc>
                <a:spcPct val="100000"/>
              </a:lnSpc>
              <a:spcBef>
                <a:spcPts val="100"/>
              </a:spcBef>
              <a:buClr>
                <a:srgbClr val="1F517B"/>
              </a:buClr>
              <a:buSzPct val="93750"/>
              <a:buFont typeface="Arial"/>
              <a:buChar char="•"/>
              <a:tabLst>
                <a:tab pos="545465" algn="l"/>
                <a:tab pos="546735" algn="l"/>
              </a:tabLst>
            </a:pP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一维地址结构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2305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一个程序是一个连续、线性的地址结构；</a:t>
            </a:r>
            <a:endParaRPr sz="2400">
              <a:latin typeface="微软雅黑"/>
              <a:cs typeface="微软雅黑"/>
            </a:endParaRPr>
          </a:p>
          <a:p>
            <a:pPr lvl="1" marL="927100" marR="309880" indent="-341630">
              <a:lnSpc>
                <a:spcPct val="150100"/>
              </a:lnSpc>
              <a:spcBef>
                <a:spcPts val="860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确定线性地址空间中的指令地址或操作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数地址只需要一个信息。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379470" cy="787400"/>
            <a:chOff x="338327" y="211836"/>
            <a:chExt cx="3379470" cy="787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93826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047" y="211836"/>
              <a:ext cx="1177289" cy="78714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231" y="211836"/>
              <a:ext cx="2242566" cy="78714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29381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3.</a:t>
            </a:r>
            <a:r>
              <a:rPr dirty="0" spc="-10">
                <a:solidFill>
                  <a:srgbClr val="990000"/>
                </a:solidFill>
              </a:rPr>
              <a:t> 程</a:t>
            </a:r>
            <a:r>
              <a:rPr dirty="0" spc="-35">
                <a:solidFill>
                  <a:srgbClr val="990000"/>
                </a:solidFill>
              </a:rPr>
              <a:t>序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逻</a:t>
            </a:r>
            <a:r>
              <a:rPr dirty="0" spc="-35">
                <a:solidFill>
                  <a:srgbClr val="990000"/>
                </a:solidFill>
              </a:rPr>
              <a:t>辑</a:t>
            </a:r>
            <a:r>
              <a:rPr dirty="0" spc="-35">
                <a:solidFill>
                  <a:srgbClr val="990000"/>
                </a:solidFill>
              </a:rPr>
              <a:t>组</a:t>
            </a:r>
            <a:r>
              <a:rPr dirty="0" spc="-50">
                <a:solidFill>
                  <a:srgbClr val="990000"/>
                </a:solidFill>
              </a:rPr>
              <a:t>织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8811768" y="1537716"/>
            <a:ext cx="1679575" cy="3057525"/>
            <a:chOff x="8811768" y="1537716"/>
            <a:chExt cx="1679575" cy="3057525"/>
          </a:xfrm>
        </p:grpSpPr>
        <p:sp>
          <p:nvSpPr>
            <p:cNvPr id="9" name="object 9" descr=""/>
            <p:cNvSpPr/>
            <p:nvPr/>
          </p:nvSpPr>
          <p:spPr>
            <a:xfrm>
              <a:off x="8816340" y="1542288"/>
              <a:ext cx="1670685" cy="3048000"/>
            </a:xfrm>
            <a:custGeom>
              <a:avLst/>
              <a:gdLst/>
              <a:ahLst/>
              <a:cxnLst/>
              <a:rect l="l" t="t" r="r" b="b"/>
              <a:pathLst>
                <a:path w="1670684" h="3048000">
                  <a:moveTo>
                    <a:pt x="1670303" y="0"/>
                  </a:moveTo>
                  <a:lnTo>
                    <a:pt x="0" y="0"/>
                  </a:lnTo>
                  <a:lnTo>
                    <a:pt x="0" y="3048000"/>
                  </a:lnTo>
                  <a:lnTo>
                    <a:pt x="1670303" y="3048000"/>
                  </a:lnTo>
                  <a:lnTo>
                    <a:pt x="16703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816340" y="1542288"/>
              <a:ext cx="1670685" cy="3048000"/>
            </a:xfrm>
            <a:custGeom>
              <a:avLst/>
              <a:gdLst/>
              <a:ahLst/>
              <a:cxnLst/>
              <a:rect l="l" t="t" r="r" b="b"/>
              <a:pathLst>
                <a:path w="1670684" h="3048000">
                  <a:moveTo>
                    <a:pt x="0" y="3048000"/>
                  </a:moveTo>
                  <a:lnTo>
                    <a:pt x="1670303" y="3048000"/>
                  </a:lnTo>
                  <a:lnTo>
                    <a:pt x="1670303" y="0"/>
                  </a:lnTo>
                  <a:lnTo>
                    <a:pt x="0" y="0"/>
                  </a:lnTo>
                  <a:lnTo>
                    <a:pt x="0" y="3048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830056" y="1882140"/>
              <a:ext cx="1645920" cy="2368550"/>
            </a:xfrm>
            <a:custGeom>
              <a:avLst/>
              <a:gdLst/>
              <a:ahLst/>
              <a:cxnLst/>
              <a:rect l="l" t="t" r="r" b="b"/>
              <a:pathLst>
                <a:path w="1645920" h="2368550">
                  <a:moveTo>
                    <a:pt x="0" y="0"/>
                  </a:moveTo>
                  <a:lnTo>
                    <a:pt x="1645920" y="0"/>
                  </a:lnTo>
                </a:path>
                <a:path w="1645920" h="2368550">
                  <a:moveTo>
                    <a:pt x="0" y="388620"/>
                  </a:moveTo>
                  <a:lnTo>
                    <a:pt x="1645920" y="388620"/>
                  </a:lnTo>
                </a:path>
                <a:path w="1645920" h="2368550">
                  <a:moveTo>
                    <a:pt x="0" y="777239"/>
                  </a:moveTo>
                  <a:lnTo>
                    <a:pt x="1645920" y="777239"/>
                  </a:lnTo>
                </a:path>
                <a:path w="1645920" h="2368550">
                  <a:moveTo>
                    <a:pt x="0" y="1993392"/>
                  </a:moveTo>
                  <a:lnTo>
                    <a:pt x="1645920" y="1993392"/>
                  </a:lnTo>
                </a:path>
                <a:path w="1645920" h="2368550">
                  <a:moveTo>
                    <a:pt x="0" y="2368296"/>
                  </a:moveTo>
                  <a:lnTo>
                    <a:pt x="1645920" y="23682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566150" y="1344955"/>
            <a:ext cx="127000" cy="67945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1600" spc="-5" b="1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600" spc="-5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411718" y="4395927"/>
            <a:ext cx="307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latin typeface="Times New Roman"/>
                <a:cs typeface="Times New Roman"/>
              </a:rPr>
              <a:t>n-</a:t>
            </a:r>
            <a:r>
              <a:rPr dirty="0" sz="1600" spc="-50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624694" y="3000882"/>
            <a:ext cx="80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latin typeface="Tahoma"/>
                <a:cs typeface="Tahoma"/>
              </a:rPr>
              <a:t>⁝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191" y="6691883"/>
              <a:ext cx="12179935" cy="166370"/>
            </a:xfrm>
            <a:custGeom>
              <a:avLst/>
              <a:gdLst/>
              <a:ahLst/>
              <a:cxnLst/>
              <a:rect l="l" t="t" r="r" b="b"/>
              <a:pathLst>
                <a:path w="12179935" h="166370">
                  <a:moveTo>
                    <a:pt x="12179808" y="0"/>
                  </a:moveTo>
                  <a:lnTo>
                    <a:pt x="0" y="0"/>
                  </a:lnTo>
                  <a:lnTo>
                    <a:pt x="0" y="166114"/>
                  </a:lnTo>
                  <a:lnTo>
                    <a:pt x="12179808" y="166114"/>
                  </a:lnTo>
                  <a:lnTo>
                    <a:pt x="12179808" y="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6876" y="313943"/>
              <a:ext cx="1853183" cy="45110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26136" y="359409"/>
              <a:ext cx="1386840" cy="433070"/>
            </a:xfrm>
            <a:custGeom>
              <a:avLst/>
              <a:gdLst/>
              <a:ahLst/>
              <a:cxnLst/>
              <a:rect l="l" t="t" r="r" b="b"/>
              <a:pathLst>
                <a:path w="1386839" h="433070">
                  <a:moveTo>
                    <a:pt x="1386840" y="421640"/>
                  </a:moveTo>
                  <a:lnTo>
                    <a:pt x="168846" y="421640"/>
                  </a:lnTo>
                  <a:lnTo>
                    <a:pt x="168846" y="414020"/>
                  </a:lnTo>
                  <a:lnTo>
                    <a:pt x="168846" y="15240"/>
                  </a:lnTo>
                  <a:lnTo>
                    <a:pt x="168846" y="0"/>
                  </a:lnTo>
                  <a:lnTo>
                    <a:pt x="79552" y="0"/>
                  </a:lnTo>
                  <a:lnTo>
                    <a:pt x="79552" y="15240"/>
                  </a:lnTo>
                  <a:lnTo>
                    <a:pt x="79552" y="414020"/>
                  </a:lnTo>
                  <a:lnTo>
                    <a:pt x="33832" y="414020"/>
                  </a:lnTo>
                  <a:lnTo>
                    <a:pt x="33832" y="15240"/>
                  </a:lnTo>
                  <a:lnTo>
                    <a:pt x="3383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414020"/>
                  </a:lnTo>
                  <a:lnTo>
                    <a:pt x="0" y="421640"/>
                  </a:lnTo>
                  <a:lnTo>
                    <a:pt x="0" y="433070"/>
                  </a:lnTo>
                  <a:lnTo>
                    <a:pt x="107289" y="433070"/>
                  </a:lnTo>
                  <a:lnTo>
                    <a:pt x="107289" y="421640"/>
                  </a:lnTo>
                  <a:lnTo>
                    <a:pt x="107289" y="414020"/>
                  </a:lnTo>
                  <a:lnTo>
                    <a:pt x="107289" y="15240"/>
                  </a:lnTo>
                  <a:lnTo>
                    <a:pt x="153009" y="15240"/>
                  </a:lnTo>
                  <a:lnTo>
                    <a:pt x="153009" y="414020"/>
                  </a:lnTo>
                  <a:lnTo>
                    <a:pt x="153009" y="421640"/>
                  </a:lnTo>
                  <a:lnTo>
                    <a:pt x="153009" y="433070"/>
                  </a:lnTo>
                  <a:lnTo>
                    <a:pt x="1386840" y="433070"/>
                  </a:lnTo>
                  <a:lnTo>
                    <a:pt x="1386840" y="42164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334757" y="2992881"/>
            <a:ext cx="8375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替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42733" y="3977385"/>
            <a:ext cx="1444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向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老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38327" y="211836"/>
            <a:ext cx="10342245" cy="4025900"/>
            <a:chOff x="338327" y="211836"/>
            <a:chExt cx="10342245" cy="4025900"/>
          </a:xfrm>
        </p:grpSpPr>
        <p:sp>
          <p:nvSpPr>
            <p:cNvPr id="10" name="object 10" descr=""/>
            <p:cNvSpPr/>
            <p:nvPr/>
          </p:nvSpPr>
          <p:spPr>
            <a:xfrm>
              <a:off x="7230618" y="3367278"/>
              <a:ext cx="1080770" cy="390525"/>
            </a:xfrm>
            <a:custGeom>
              <a:avLst/>
              <a:gdLst/>
              <a:ahLst/>
              <a:cxnLst/>
              <a:rect l="l" t="t" r="r" b="b"/>
              <a:pathLst>
                <a:path w="1080770" h="390525">
                  <a:moveTo>
                    <a:pt x="1080516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080516" y="390144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30618" y="3367278"/>
              <a:ext cx="1080770" cy="390525"/>
            </a:xfrm>
            <a:custGeom>
              <a:avLst/>
              <a:gdLst/>
              <a:ahLst/>
              <a:cxnLst/>
              <a:rect l="l" t="t" r="r" b="b"/>
              <a:pathLst>
                <a:path w="1080770" h="390525">
                  <a:moveTo>
                    <a:pt x="0" y="390144"/>
                  </a:moveTo>
                  <a:lnTo>
                    <a:pt x="1080516" y="390144"/>
                  </a:lnTo>
                  <a:lnTo>
                    <a:pt x="1080516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306943" y="3511041"/>
              <a:ext cx="2373630" cy="726440"/>
            </a:xfrm>
            <a:custGeom>
              <a:avLst/>
              <a:gdLst/>
              <a:ahLst/>
              <a:cxnLst/>
              <a:rect l="l" t="t" r="r" b="b"/>
              <a:pathLst>
                <a:path w="2373629" h="726439">
                  <a:moveTo>
                    <a:pt x="1010031" y="723392"/>
                  </a:moveTo>
                  <a:lnTo>
                    <a:pt x="978700" y="683387"/>
                  </a:lnTo>
                  <a:lnTo>
                    <a:pt x="922528" y="611632"/>
                  </a:lnTo>
                  <a:lnTo>
                    <a:pt x="899515" y="660057"/>
                  </a:lnTo>
                  <a:lnTo>
                    <a:pt x="8382" y="237490"/>
                  </a:lnTo>
                  <a:lnTo>
                    <a:pt x="0" y="255270"/>
                  </a:lnTo>
                  <a:lnTo>
                    <a:pt x="891006" y="677964"/>
                  </a:lnTo>
                  <a:lnTo>
                    <a:pt x="868045" y="726313"/>
                  </a:lnTo>
                  <a:lnTo>
                    <a:pt x="1010031" y="723392"/>
                  </a:lnTo>
                  <a:close/>
                </a:path>
                <a:path w="2373629" h="726439">
                  <a:moveTo>
                    <a:pt x="1019175" y="63500"/>
                  </a:moveTo>
                  <a:lnTo>
                    <a:pt x="999363" y="53594"/>
                  </a:lnTo>
                  <a:lnTo>
                    <a:pt x="892175" y="0"/>
                  </a:lnTo>
                  <a:lnTo>
                    <a:pt x="892175" y="53594"/>
                  </a:lnTo>
                  <a:lnTo>
                    <a:pt x="4191" y="53594"/>
                  </a:lnTo>
                  <a:lnTo>
                    <a:pt x="4191" y="73406"/>
                  </a:lnTo>
                  <a:lnTo>
                    <a:pt x="892175" y="73406"/>
                  </a:lnTo>
                  <a:lnTo>
                    <a:pt x="892175" y="127000"/>
                  </a:lnTo>
                  <a:lnTo>
                    <a:pt x="999363" y="73406"/>
                  </a:lnTo>
                  <a:lnTo>
                    <a:pt x="1019175" y="63500"/>
                  </a:lnTo>
                  <a:close/>
                </a:path>
                <a:path w="2373629" h="726439">
                  <a:moveTo>
                    <a:pt x="2373249" y="32258"/>
                  </a:moveTo>
                  <a:lnTo>
                    <a:pt x="2362581" y="15494"/>
                  </a:lnTo>
                  <a:lnTo>
                    <a:pt x="2102789" y="179425"/>
                  </a:lnTo>
                  <a:lnTo>
                    <a:pt x="2074164" y="134112"/>
                  </a:lnTo>
                  <a:lnTo>
                    <a:pt x="2000631" y="255524"/>
                  </a:lnTo>
                  <a:lnTo>
                    <a:pt x="2141982" y="241427"/>
                  </a:lnTo>
                  <a:lnTo>
                    <a:pt x="2117661" y="202946"/>
                  </a:lnTo>
                  <a:lnTo>
                    <a:pt x="2113369" y="196164"/>
                  </a:lnTo>
                  <a:lnTo>
                    <a:pt x="2373249" y="322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327" y="211836"/>
              <a:ext cx="1532382" cy="78714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0735182" y="3383026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71598" y="3418078"/>
            <a:ext cx="3142615" cy="1970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95"/>
              </a:spcBef>
              <a:buSzPct val="93181"/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当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调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endParaRPr sz="2200">
              <a:latin typeface="微软雅黑"/>
              <a:cs typeface="微软雅黑"/>
            </a:endParaRPr>
          </a:p>
          <a:p>
            <a:pPr lvl="1" marL="734695" indent="-265430">
              <a:lnSpc>
                <a:spcPct val="100000"/>
              </a:lnSpc>
              <a:spcBef>
                <a:spcPts val="1585"/>
              </a:spcBef>
              <a:buSzPct val="95454"/>
              <a:buFont typeface="Arial"/>
              <a:buChar char="•"/>
              <a:tabLst>
                <a:tab pos="734695" algn="l"/>
                <a:tab pos="73533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2200">
              <a:latin typeface="微软雅黑"/>
              <a:cs typeface="微软雅黑"/>
            </a:endParaRPr>
          </a:p>
          <a:p>
            <a:pPr lvl="1" marL="734695" indent="-265430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734695" algn="l"/>
                <a:tab pos="73533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endParaRPr sz="2200">
              <a:latin typeface="微软雅黑"/>
              <a:cs typeface="微软雅黑"/>
            </a:endParaRPr>
          </a:p>
          <a:p>
            <a:pPr lvl="1" marL="734695" indent="-265430">
              <a:lnSpc>
                <a:spcPct val="100000"/>
              </a:lnSpc>
              <a:spcBef>
                <a:spcPts val="1585"/>
              </a:spcBef>
              <a:buSzPct val="93181"/>
              <a:buFont typeface="Arial"/>
              <a:buChar char="•"/>
              <a:tabLst>
                <a:tab pos="734695" algn="l"/>
                <a:tab pos="73533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向</a:t>
            </a:r>
            <a:r>
              <a:rPr dirty="0" sz="2200" spc="-45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6303" y="300990"/>
            <a:ext cx="5998210" cy="2507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 b="1">
                <a:solidFill>
                  <a:srgbClr val="2D4E7D"/>
                </a:solidFill>
                <a:latin typeface="微软雅黑"/>
                <a:cs typeface="微软雅黑"/>
              </a:rPr>
              <a:t>方</a:t>
            </a:r>
            <a:r>
              <a:rPr dirty="0" sz="2800" spc="-35" b="1">
                <a:solidFill>
                  <a:srgbClr val="2D4E7D"/>
                </a:solidFill>
                <a:latin typeface="微软雅黑"/>
                <a:cs typeface="微软雅黑"/>
              </a:rPr>
              <a:t>法</a:t>
            </a:r>
            <a:r>
              <a:rPr dirty="0" sz="2800" spc="-50" b="1">
                <a:solidFill>
                  <a:srgbClr val="2D4E7D"/>
                </a:solidFill>
                <a:latin typeface="微软雅黑"/>
                <a:cs typeface="微软雅黑"/>
              </a:rPr>
              <a:t>一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微软雅黑"/>
              <a:cs typeface="微软雅黑"/>
            </a:endParaRPr>
          </a:p>
          <a:p>
            <a:pPr marL="1582420" indent="-341630">
              <a:lnSpc>
                <a:spcPct val="100000"/>
              </a:lnSpc>
              <a:buSzPct val="93181"/>
              <a:buFont typeface="Arial"/>
              <a:buChar char="•"/>
              <a:tabLst>
                <a:tab pos="1582420" algn="l"/>
                <a:tab pos="158305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2200">
              <a:latin typeface="微软雅黑"/>
              <a:cs typeface="微软雅黑"/>
            </a:endParaRPr>
          </a:p>
          <a:p>
            <a:pPr marL="1241425">
              <a:lnSpc>
                <a:spcPct val="100000"/>
              </a:lnSpc>
              <a:spcBef>
                <a:spcPts val="158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序：</a:t>
            </a:r>
            <a:endParaRPr sz="2200">
              <a:latin typeface="微软雅黑"/>
              <a:cs typeface="微软雅黑"/>
            </a:endParaRPr>
          </a:p>
          <a:p>
            <a:pPr marL="3154045">
              <a:lnSpc>
                <a:spcPct val="100000"/>
              </a:lnSpc>
              <a:spcBef>
                <a:spcPts val="1585"/>
              </a:spcBef>
            </a:pP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2200">
              <a:latin typeface="微软雅黑"/>
              <a:cs typeface="微软雅黑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9318370" y="3455289"/>
          <a:ext cx="987425" cy="1820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725"/>
              </a:tblGrid>
              <a:tr h="454659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5529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5529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45529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0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1F517B"/>
                      </a:solidFill>
                      <a:prstDash val="solid"/>
                    </a:lnL>
                    <a:lnR w="12700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9597643" y="3129787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191" y="6691883"/>
              <a:ext cx="12179935" cy="166370"/>
            </a:xfrm>
            <a:custGeom>
              <a:avLst/>
              <a:gdLst/>
              <a:ahLst/>
              <a:cxnLst/>
              <a:rect l="l" t="t" r="r" b="b"/>
              <a:pathLst>
                <a:path w="12179935" h="166370">
                  <a:moveTo>
                    <a:pt x="12179808" y="0"/>
                  </a:moveTo>
                  <a:lnTo>
                    <a:pt x="0" y="0"/>
                  </a:lnTo>
                  <a:lnTo>
                    <a:pt x="0" y="166114"/>
                  </a:lnTo>
                  <a:lnTo>
                    <a:pt x="12179808" y="166114"/>
                  </a:lnTo>
                  <a:lnTo>
                    <a:pt x="12179808" y="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6876" y="313943"/>
              <a:ext cx="1853183" cy="45110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26136" y="359409"/>
              <a:ext cx="1386840" cy="433070"/>
            </a:xfrm>
            <a:custGeom>
              <a:avLst/>
              <a:gdLst/>
              <a:ahLst/>
              <a:cxnLst/>
              <a:rect l="l" t="t" r="r" b="b"/>
              <a:pathLst>
                <a:path w="1386839" h="433070">
                  <a:moveTo>
                    <a:pt x="1386840" y="421640"/>
                  </a:moveTo>
                  <a:lnTo>
                    <a:pt x="168846" y="421640"/>
                  </a:lnTo>
                  <a:lnTo>
                    <a:pt x="168846" y="414020"/>
                  </a:lnTo>
                  <a:lnTo>
                    <a:pt x="168846" y="15240"/>
                  </a:lnTo>
                  <a:lnTo>
                    <a:pt x="168846" y="0"/>
                  </a:lnTo>
                  <a:lnTo>
                    <a:pt x="79552" y="0"/>
                  </a:lnTo>
                  <a:lnTo>
                    <a:pt x="79552" y="15240"/>
                  </a:lnTo>
                  <a:lnTo>
                    <a:pt x="79552" y="414020"/>
                  </a:lnTo>
                  <a:lnTo>
                    <a:pt x="33832" y="414020"/>
                  </a:lnTo>
                  <a:lnTo>
                    <a:pt x="33832" y="15240"/>
                  </a:lnTo>
                  <a:lnTo>
                    <a:pt x="3383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414020"/>
                  </a:lnTo>
                  <a:lnTo>
                    <a:pt x="0" y="421640"/>
                  </a:lnTo>
                  <a:lnTo>
                    <a:pt x="0" y="433070"/>
                  </a:lnTo>
                  <a:lnTo>
                    <a:pt x="107289" y="433070"/>
                  </a:lnTo>
                  <a:lnTo>
                    <a:pt x="107289" y="421640"/>
                  </a:lnTo>
                  <a:lnTo>
                    <a:pt x="107289" y="414020"/>
                  </a:lnTo>
                  <a:lnTo>
                    <a:pt x="107289" y="15240"/>
                  </a:lnTo>
                  <a:lnTo>
                    <a:pt x="153009" y="15240"/>
                  </a:lnTo>
                  <a:lnTo>
                    <a:pt x="153009" y="414020"/>
                  </a:lnTo>
                  <a:lnTo>
                    <a:pt x="153009" y="421640"/>
                  </a:lnTo>
                  <a:lnTo>
                    <a:pt x="153009" y="433070"/>
                  </a:lnTo>
                  <a:lnTo>
                    <a:pt x="1386840" y="433070"/>
                  </a:lnTo>
                  <a:lnTo>
                    <a:pt x="1386840" y="42164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12900" y="1321714"/>
            <a:ext cx="5022850" cy="1433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 marR="5080" indent="-533400">
              <a:lnSpc>
                <a:spcPct val="130000"/>
              </a:lnSpc>
              <a:spcBef>
                <a:spcPts val="100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endParaRPr sz="2200">
              <a:latin typeface="微软雅黑"/>
              <a:cs typeface="微软雅黑"/>
            </a:endParaRPr>
          </a:p>
          <a:p>
            <a:pPr marL="1711325">
              <a:lnSpc>
                <a:spcPct val="100000"/>
              </a:lnSpc>
              <a:spcBef>
                <a:spcPts val="1585"/>
              </a:spcBef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10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9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9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12900" y="3466338"/>
            <a:ext cx="3711575" cy="8966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5465" indent="-533400">
              <a:lnSpc>
                <a:spcPct val="100000"/>
              </a:lnSpc>
              <a:spcBef>
                <a:spcPts val="95"/>
              </a:spcBef>
              <a:buSzPct val="93181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当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调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endParaRPr sz="2200">
              <a:latin typeface="微软雅黑"/>
              <a:cs typeface="微软雅黑"/>
            </a:endParaRPr>
          </a:p>
          <a:p>
            <a:pPr marL="1718945">
              <a:lnSpc>
                <a:spcPct val="100000"/>
              </a:lnSpc>
              <a:spcBef>
                <a:spcPts val="1585"/>
              </a:spcBef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100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9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95">
                <a:solidFill>
                  <a:srgbClr val="1F517B"/>
                </a:solidFill>
                <a:latin typeface="Times New Roman"/>
                <a:cs typeface="Times New Roman"/>
              </a:rPr>
              <a:t> 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327" y="211836"/>
            <a:ext cx="1532382" cy="78714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46303" y="300990"/>
            <a:ext cx="10909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 b="1">
                <a:solidFill>
                  <a:srgbClr val="2D4E7D"/>
                </a:solidFill>
                <a:latin typeface="微软雅黑"/>
                <a:cs typeface="微软雅黑"/>
              </a:rPr>
              <a:t>方</a:t>
            </a:r>
            <a:r>
              <a:rPr dirty="0" sz="2800" spc="-35" b="1">
                <a:solidFill>
                  <a:srgbClr val="2D4E7D"/>
                </a:solidFill>
                <a:latin typeface="微软雅黑"/>
                <a:cs typeface="微软雅黑"/>
              </a:rPr>
              <a:t>法</a:t>
            </a:r>
            <a:r>
              <a:rPr dirty="0" sz="2800" spc="-50" b="1">
                <a:solidFill>
                  <a:srgbClr val="2D4E7D"/>
                </a:solidFill>
                <a:latin typeface="微软雅黑"/>
                <a:cs typeface="微软雅黑"/>
              </a:rPr>
              <a:t>二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53704" y="1654555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7242047" y="1176527"/>
          <a:ext cx="1900555" cy="1962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130"/>
                <a:gridCol w="568325"/>
                <a:gridCol w="140334"/>
                <a:gridCol w="600710"/>
                <a:gridCol w="177164"/>
              </a:tblGrid>
              <a:tr h="258445">
                <a:tc>
                  <a:txBody>
                    <a:bodyPr/>
                    <a:lstStyle/>
                    <a:p>
                      <a:pPr algn="ctr" marL="60325">
                        <a:lnSpc>
                          <a:spcPts val="188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1935">
                <a:tc>
                  <a:txBody>
                    <a:bodyPr/>
                    <a:lstStyle/>
                    <a:p>
                      <a:pPr algn="ctr" marL="78740">
                        <a:lnSpc>
                          <a:spcPts val="181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1600">
                <a:tc rowSpan="2">
                  <a:txBody>
                    <a:bodyPr/>
                    <a:lstStyle/>
                    <a:p>
                      <a:pPr marL="158750">
                        <a:lnSpc>
                          <a:spcPts val="1885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marL="13335">
                        <a:lnSpc>
                          <a:spcPts val="1825"/>
                        </a:lnSpc>
                        <a:spcBef>
                          <a:spcPts val="11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1397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68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97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31115">
                        <a:lnSpc>
                          <a:spcPts val="182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marL="60325">
                        <a:lnSpc>
                          <a:spcPts val="170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170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170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16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60325">
                        <a:lnSpc>
                          <a:spcPts val="182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156845">
                <a:tc rowSpan="2">
                  <a:txBody>
                    <a:bodyPr/>
                    <a:lstStyle/>
                    <a:p>
                      <a:pPr marL="173355">
                        <a:lnSpc>
                          <a:spcPts val="178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61620">
                        <a:lnSpc>
                          <a:spcPts val="182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1460">
                        <a:lnSpc>
                          <a:spcPts val="1050"/>
                        </a:lnSpc>
                        <a:spcBef>
                          <a:spcPts val="8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1079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63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133985">
                <a:tc rowSpan="2">
                  <a:txBody>
                    <a:bodyPr/>
                    <a:lstStyle/>
                    <a:p>
                      <a:pPr marL="173355">
                        <a:lnSpc>
                          <a:spcPts val="175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77495">
                        <a:lnSpc>
                          <a:spcPts val="1789"/>
                        </a:lnSpc>
                        <a:spcBef>
                          <a:spcPts val="4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508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ts val="915"/>
                        </a:lnSpc>
                        <a:spcBef>
                          <a:spcPts val="4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508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111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9774935" y="1520952"/>
            <a:ext cx="669290" cy="346075"/>
          </a:xfrm>
          <a:prstGeom prst="rect">
            <a:avLst/>
          </a:prstGeom>
          <a:ln w="9144">
            <a:solidFill>
              <a:srgbClr val="1F517B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654031" y="1177874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替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124188" y="1655572"/>
            <a:ext cx="646430" cy="50800"/>
          </a:xfrm>
          <a:custGeom>
            <a:avLst/>
            <a:gdLst/>
            <a:ahLst/>
            <a:cxnLst/>
            <a:rect l="l" t="t" r="r" b="b"/>
            <a:pathLst>
              <a:path w="646429" h="50800">
                <a:moveTo>
                  <a:pt x="76200" y="0"/>
                </a:moveTo>
                <a:lnTo>
                  <a:pt x="0" y="25400"/>
                </a:lnTo>
                <a:lnTo>
                  <a:pt x="76200" y="50800"/>
                </a:lnTo>
                <a:lnTo>
                  <a:pt x="76200" y="31750"/>
                </a:lnTo>
                <a:lnTo>
                  <a:pt x="63500" y="31750"/>
                </a:lnTo>
                <a:lnTo>
                  <a:pt x="63500" y="19050"/>
                </a:lnTo>
                <a:lnTo>
                  <a:pt x="76200" y="19050"/>
                </a:lnTo>
                <a:lnTo>
                  <a:pt x="76200" y="0"/>
                </a:lnTo>
                <a:close/>
              </a:path>
              <a:path w="646429" h="50800">
                <a:moveTo>
                  <a:pt x="76200" y="19050"/>
                </a:moveTo>
                <a:lnTo>
                  <a:pt x="63500" y="190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19050"/>
                </a:lnTo>
                <a:close/>
              </a:path>
              <a:path w="646429" h="50800">
                <a:moveTo>
                  <a:pt x="646176" y="19050"/>
                </a:moveTo>
                <a:lnTo>
                  <a:pt x="76200" y="19050"/>
                </a:lnTo>
                <a:lnTo>
                  <a:pt x="76200" y="31750"/>
                </a:lnTo>
                <a:lnTo>
                  <a:pt x="646176" y="31750"/>
                </a:lnTo>
                <a:lnTo>
                  <a:pt x="646176" y="1905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8767571" y="2714751"/>
            <a:ext cx="193675" cy="50800"/>
          </a:xfrm>
          <a:custGeom>
            <a:avLst/>
            <a:gdLst/>
            <a:ahLst/>
            <a:cxnLst/>
            <a:rect l="l" t="t" r="r" b="b"/>
            <a:pathLst>
              <a:path w="193675" h="50800">
                <a:moveTo>
                  <a:pt x="76200" y="0"/>
                </a:moveTo>
                <a:lnTo>
                  <a:pt x="0" y="25400"/>
                </a:lnTo>
                <a:lnTo>
                  <a:pt x="76200" y="50800"/>
                </a:lnTo>
                <a:lnTo>
                  <a:pt x="76200" y="31750"/>
                </a:lnTo>
                <a:lnTo>
                  <a:pt x="63500" y="31750"/>
                </a:lnTo>
                <a:lnTo>
                  <a:pt x="63500" y="19050"/>
                </a:lnTo>
                <a:lnTo>
                  <a:pt x="76200" y="19050"/>
                </a:lnTo>
                <a:lnTo>
                  <a:pt x="76200" y="0"/>
                </a:lnTo>
                <a:close/>
              </a:path>
              <a:path w="193675" h="50800">
                <a:moveTo>
                  <a:pt x="76200" y="19050"/>
                </a:moveTo>
                <a:lnTo>
                  <a:pt x="63500" y="190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19050"/>
                </a:lnTo>
                <a:close/>
              </a:path>
              <a:path w="193675" h="50800">
                <a:moveTo>
                  <a:pt x="193548" y="19050"/>
                </a:moveTo>
                <a:lnTo>
                  <a:pt x="76200" y="19050"/>
                </a:lnTo>
                <a:lnTo>
                  <a:pt x="76200" y="31750"/>
                </a:lnTo>
                <a:lnTo>
                  <a:pt x="193548" y="31750"/>
                </a:lnTo>
                <a:lnTo>
                  <a:pt x="193548" y="1905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8764523" y="3024123"/>
            <a:ext cx="193675" cy="50800"/>
          </a:xfrm>
          <a:custGeom>
            <a:avLst/>
            <a:gdLst/>
            <a:ahLst/>
            <a:cxnLst/>
            <a:rect l="l" t="t" r="r" b="b"/>
            <a:pathLst>
              <a:path w="193675" h="50800">
                <a:moveTo>
                  <a:pt x="76200" y="0"/>
                </a:moveTo>
                <a:lnTo>
                  <a:pt x="0" y="25400"/>
                </a:lnTo>
                <a:lnTo>
                  <a:pt x="76200" y="50800"/>
                </a:lnTo>
                <a:lnTo>
                  <a:pt x="76200" y="31750"/>
                </a:lnTo>
                <a:lnTo>
                  <a:pt x="63500" y="31750"/>
                </a:lnTo>
                <a:lnTo>
                  <a:pt x="63500" y="19050"/>
                </a:lnTo>
                <a:lnTo>
                  <a:pt x="76200" y="19050"/>
                </a:lnTo>
                <a:lnTo>
                  <a:pt x="76200" y="0"/>
                </a:lnTo>
                <a:close/>
              </a:path>
              <a:path w="193675" h="50800">
                <a:moveTo>
                  <a:pt x="76200" y="19050"/>
                </a:moveTo>
                <a:lnTo>
                  <a:pt x="63500" y="190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19050"/>
                </a:lnTo>
                <a:close/>
              </a:path>
              <a:path w="193675" h="50800">
                <a:moveTo>
                  <a:pt x="193548" y="19050"/>
                </a:moveTo>
                <a:lnTo>
                  <a:pt x="76200" y="19050"/>
                </a:lnTo>
                <a:lnTo>
                  <a:pt x="76200" y="31750"/>
                </a:lnTo>
                <a:lnTo>
                  <a:pt x="193548" y="31750"/>
                </a:lnTo>
                <a:lnTo>
                  <a:pt x="193548" y="1905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8349995" y="2230120"/>
            <a:ext cx="193675" cy="50800"/>
          </a:xfrm>
          <a:custGeom>
            <a:avLst/>
            <a:gdLst/>
            <a:ahLst/>
            <a:cxnLst/>
            <a:rect l="l" t="t" r="r" b="b"/>
            <a:pathLst>
              <a:path w="193675" h="50800">
                <a:moveTo>
                  <a:pt x="117348" y="0"/>
                </a:moveTo>
                <a:lnTo>
                  <a:pt x="117348" y="50800"/>
                </a:lnTo>
                <a:lnTo>
                  <a:pt x="174498" y="31750"/>
                </a:lnTo>
                <a:lnTo>
                  <a:pt x="130048" y="31750"/>
                </a:lnTo>
                <a:lnTo>
                  <a:pt x="130048" y="19050"/>
                </a:lnTo>
                <a:lnTo>
                  <a:pt x="174498" y="19050"/>
                </a:lnTo>
                <a:lnTo>
                  <a:pt x="117348" y="0"/>
                </a:lnTo>
                <a:close/>
              </a:path>
              <a:path w="193675" h="50800">
                <a:moveTo>
                  <a:pt x="117348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117348" y="31750"/>
                </a:lnTo>
                <a:lnTo>
                  <a:pt x="117348" y="19050"/>
                </a:lnTo>
                <a:close/>
              </a:path>
              <a:path w="193675" h="50800">
                <a:moveTo>
                  <a:pt x="174498" y="19050"/>
                </a:moveTo>
                <a:lnTo>
                  <a:pt x="130048" y="19050"/>
                </a:lnTo>
                <a:lnTo>
                  <a:pt x="130048" y="31750"/>
                </a:lnTo>
                <a:lnTo>
                  <a:pt x="174498" y="31750"/>
                </a:lnTo>
                <a:lnTo>
                  <a:pt x="193548" y="25400"/>
                </a:lnTo>
                <a:lnTo>
                  <a:pt x="174498" y="1905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7194550" y="846581"/>
            <a:ext cx="172656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08100" algn="l"/>
              </a:tabLst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 spc="48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7229856" y="3816096"/>
          <a:ext cx="1894839" cy="2065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860"/>
                <a:gridCol w="565150"/>
                <a:gridCol w="114300"/>
                <a:gridCol w="638810"/>
                <a:gridCol w="163194"/>
              </a:tblGrid>
              <a:tr h="271145">
                <a:tc>
                  <a:txBody>
                    <a:bodyPr/>
                    <a:lstStyle/>
                    <a:p>
                      <a:pPr algn="r" marR="91440">
                        <a:lnSpc>
                          <a:spcPts val="188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7175">
                <a:tc>
                  <a:txBody>
                    <a:bodyPr/>
                    <a:lstStyle/>
                    <a:p>
                      <a:pPr algn="r" marR="94615">
                        <a:lnSpc>
                          <a:spcPts val="1839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3189">
                <a:tc rowSpan="2"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889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1333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marR="92075">
                        <a:lnSpc>
                          <a:spcPts val="869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16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89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7175">
                <a:tc>
                  <a:txBody>
                    <a:bodyPr/>
                    <a:lstStyle/>
                    <a:p>
                      <a:pPr algn="r" marR="106045">
                        <a:lnSpc>
                          <a:spcPts val="1739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rowSpan="2">
                  <a:txBody>
                    <a:bodyPr/>
                    <a:lstStyle/>
                    <a:p>
                      <a:pPr marL="170815">
                        <a:lnSpc>
                          <a:spcPts val="170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marL="15240">
                        <a:lnSpc>
                          <a:spcPts val="1795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marR="63500">
                        <a:lnSpc>
                          <a:spcPts val="110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82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7175">
                <a:tc>
                  <a:txBody>
                    <a:bodyPr/>
                    <a:lstStyle/>
                    <a:p>
                      <a:pPr algn="r" marR="106045">
                        <a:lnSpc>
                          <a:spcPts val="1805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rowSpan="2">
                  <a:txBody>
                    <a:bodyPr/>
                    <a:lstStyle/>
                    <a:p>
                      <a:pPr marL="170815">
                        <a:lnSpc>
                          <a:spcPts val="188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60985">
                        <a:lnSpc>
                          <a:spcPts val="1889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R="120650">
                        <a:lnSpc>
                          <a:spcPts val="900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698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12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124460">
                <a:tc rowSpan="2">
                  <a:txBody>
                    <a:bodyPr/>
                    <a:lstStyle/>
                    <a:p>
                      <a:pPr marL="186690">
                        <a:lnSpc>
                          <a:spcPts val="1875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7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76860">
                        <a:lnSpc>
                          <a:spcPts val="1885"/>
                        </a:lnSpc>
                        <a:spcBef>
                          <a:spcPts val="4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508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40"/>
                        </a:lnSpc>
                        <a:spcBef>
                          <a:spcPts val="4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508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</a:tcPr>
                </a:tc>
              </a:tr>
              <a:tr h="1320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1" name="object 21" descr=""/>
          <p:cNvSpPr txBox="1"/>
          <p:nvPr/>
        </p:nvSpPr>
        <p:spPr>
          <a:xfrm>
            <a:off x="9755123" y="4181855"/>
            <a:ext cx="664845" cy="346075"/>
          </a:xfrm>
          <a:prstGeom prst="rect">
            <a:avLst/>
          </a:prstGeom>
          <a:ln w="9144">
            <a:solidFill>
              <a:srgbClr val="1F517B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0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633331" y="3817365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替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9107423" y="4564379"/>
            <a:ext cx="970915" cy="857885"/>
            <a:chOff x="9107423" y="4564379"/>
            <a:chExt cx="970915" cy="857885"/>
          </a:xfrm>
        </p:grpSpPr>
        <p:sp>
          <p:nvSpPr>
            <p:cNvPr id="24" name="object 24" descr=""/>
            <p:cNvSpPr/>
            <p:nvPr/>
          </p:nvSpPr>
          <p:spPr>
            <a:xfrm>
              <a:off x="10073639" y="4564379"/>
              <a:ext cx="0" cy="832485"/>
            </a:xfrm>
            <a:custGeom>
              <a:avLst/>
              <a:gdLst/>
              <a:ahLst/>
              <a:cxnLst/>
              <a:rect l="l" t="t" r="r" b="b"/>
              <a:pathLst>
                <a:path w="0" h="832485">
                  <a:moveTo>
                    <a:pt x="0" y="0"/>
                  </a:moveTo>
                  <a:lnTo>
                    <a:pt x="0" y="832104"/>
                  </a:lnTo>
                </a:path>
              </a:pathLst>
            </a:custGeom>
            <a:ln w="9144">
              <a:solidFill>
                <a:srgbClr val="1F51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107423" y="5371083"/>
              <a:ext cx="966469" cy="50800"/>
            </a:xfrm>
            <a:custGeom>
              <a:avLst/>
              <a:gdLst/>
              <a:ahLst/>
              <a:cxnLst/>
              <a:rect l="l" t="t" r="r" b="b"/>
              <a:pathLst>
                <a:path w="966470" h="50800">
                  <a:moveTo>
                    <a:pt x="76200" y="0"/>
                  </a:moveTo>
                  <a:lnTo>
                    <a:pt x="0" y="25399"/>
                  </a:lnTo>
                  <a:lnTo>
                    <a:pt x="76200" y="50799"/>
                  </a:lnTo>
                  <a:lnTo>
                    <a:pt x="76200" y="31749"/>
                  </a:lnTo>
                  <a:lnTo>
                    <a:pt x="63500" y="31749"/>
                  </a:lnTo>
                  <a:lnTo>
                    <a:pt x="63500" y="19049"/>
                  </a:lnTo>
                  <a:lnTo>
                    <a:pt x="76200" y="19049"/>
                  </a:lnTo>
                  <a:lnTo>
                    <a:pt x="76200" y="0"/>
                  </a:lnTo>
                  <a:close/>
                </a:path>
                <a:path w="966470" h="50800">
                  <a:moveTo>
                    <a:pt x="76200" y="19049"/>
                  </a:moveTo>
                  <a:lnTo>
                    <a:pt x="63500" y="190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19049"/>
                  </a:lnTo>
                  <a:close/>
                </a:path>
                <a:path w="966470" h="50800">
                  <a:moveTo>
                    <a:pt x="966216" y="19049"/>
                  </a:moveTo>
                  <a:lnTo>
                    <a:pt x="76200" y="19049"/>
                  </a:lnTo>
                  <a:lnTo>
                    <a:pt x="76200" y="31749"/>
                  </a:lnTo>
                  <a:lnTo>
                    <a:pt x="966216" y="31749"/>
                  </a:lnTo>
                  <a:lnTo>
                    <a:pt x="966216" y="19049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/>
          <p:nvPr/>
        </p:nvSpPr>
        <p:spPr>
          <a:xfrm>
            <a:off x="8759952" y="5732271"/>
            <a:ext cx="193675" cy="50800"/>
          </a:xfrm>
          <a:custGeom>
            <a:avLst/>
            <a:gdLst/>
            <a:ahLst/>
            <a:cxnLst/>
            <a:rect l="l" t="t" r="r" b="b"/>
            <a:pathLst>
              <a:path w="193675" h="50800">
                <a:moveTo>
                  <a:pt x="76200" y="0"/>
                </a:moveTo>
                <a:lnTo>
                  <a:pt x="0" y="25399"/>
                </a:lnTo>
                <a:lnTo>
                  <a:pt x="76200" y="50799"/>
                </a:lnTo>
                <a:lnTo>
                  <a:pt x="76200" y="31749"/>
                </a:lnTo>
                <a:lnTo>
                  <a:pt x="63500" y="31749"/>
                </a:lnTo>
                <a:lnTo>
                  <a:pt x="63500" y="19049"/>
                </a:lnTo>
                <a:lnTo>
                  <a:pt x="76200" y="19049"/>
                </a:lnTo>
                <a:lnTo>
                  <a:pt x="76200" y="0"/>
                </a:lnTo>
                <a:close/>
              </a:path>
              <a:path w="193675" h="50800">
                <a:moveTo>
                  <a:pt x="76200" y="19049"/>
                </a:moveTo>
                <a:lnTo>
                  <a:pt x="63500" y="190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19049"/>
                </a:lnTo>
                <a:close/>
              </a:path>
              <a:path w="193675" h="50800">
                <a:moveTo>
                  <a:pt x="193548" y="19049"/>
                </a:moveTo>
                <a:lnTo>
                  <a:pt x="76200" y="19049"/>
                </a:lnTo>
                <a:lnTo>
                  <a:pt x="76200" y="31749"/>
                </a:lnTo>
                <a:lnTo>
                  <a:pt x="193548" y="31749"/>
                </a:lnTo>
                <a:lnTo>
                  <a:pt x="193548" y="19049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8308847" y="4990084"/>
            <a:ext cx="193675" cy="50800"/>
          </a:xfrm>
          <a:custGeom>
            <a:avLst/>
            <a:gdLst/>
            <a:ahLst/>
            <a:cxnLst/>
            <a:rect l="l" t="t" r="r" b="b"/>
            <a:pathLst>
              <a:path w="193675" h="50800">
                <a:moveTo>
                  <a:pt x="117348" y="0"/>
                </a:moveTo>
                <a:lnTo>
                  <a:pt x="117348" y="50800"/>
                </a:lnTo>
                <a:lnTo>
                  <a:pt x="174498" y="31750"/>
                </a:lnTo>
                <a:lnTo>
                  <a:pt x="130048" y="31750"/>
                </a:lnTo>
                <a:lnTo>
                  <a:pt x="130048" y="19050"/>
                </a:lnTo>
                <a:lnTo>
                  <a:pt x="174498" y="19050"/>
                </a:lnTo>
                <a:lnTo>
                  <a:pt x="117348" y="0"/>
                </a:lnTo>
                <a:close/>
              </a:path>
              <a:path w="193675" h="50800">
                <a:moveTo>
                  <a:pt x="117348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117348" y="31750"/>
                </a:lnTo>
                <a:lnTo>
                  <a:pt x="117348" y="19050"/>
                </a:lnTo>
                <a:close/>
              </a:path>
              <a:path w="193675" h="50800">
                <a:moveTo>
                  <a:pt x="174498" y="19050"/>
                </a:moveTo>
                <a:lnTo>
                  <a:pt x="130048" y="19050"/>
                </a:lnTo>
                <a:lnTo>
                  <a:pt x="130048" y="31750"/>
                </a:lnTo>
                <a:lnTo>
                  <a:pt x="174498" y="31750"/>
                </a:lnTo>
                <a:lnTo>
                  <a:pt x="193548" y="25400"/>
                </a:lnTo>
                <a:lnTo>
                  <a:pt x="174498" y="1905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8308847" y="4432300"/>
            <a:ext cx="193675" cy="50800"/>
          </a:xfrm>
          <a:custGeom>
            <a:avLst/>
            <a:gdLst/>
            <a:ahLst/>
            <a:cxnLst/>
            <a:rect l="l" t="t" r="r" b="b"/>
            <a:pathLst>
              <a:path w="193675" h="50800">
                <a:moveTo>
                  <a:pt x="117348" y="0"/>
                </a:moveTo>
                <a:lnTo>
                  <a:pt x="117348" y="50800"/>
                </a:lnTo>
                <a:lnTo>
                  <a:pt x="174498" y="31750"/>
                </a:lnTo>
                <a:lnTo>
                  <a:pt x="130048" y="31750"/>
                </a:lnTo>
                <a:lnTo>
                  <a:pt x="130048" y="19050"/>
                </a:lnTo>
                <a:lnTo>
                  <a:pt x="174498" y="19050"/>
                </a:lnTo>
                <a:lnTo>
                  <a:pt x="117348" y="0"/>
                </a:lnTo>
                <a:close/>
              </a:path>
              <a:path w="193675" h="50800">
                <a:moveTo>
                  <a:pt x="117348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117348" y="31750"/>
                </a:lnTo>
                <a:lnTo>
                  <a:pt x="117348" y="19050"/>
                </a:lnTo>
                <a:close/>
              </a:path>
              <a:path w="193675" h="50800">
                <a:moveTo>
                  <a:pt x="174498" y="19050"/>
                </a:moveTo>
                <a:lnTo>
                  <a:pt x="130048" y="19050"/>
                </a:lnTo>
                <a:lnTo>
                  <a:pt x="130048" y="31750"/>
                </a:lnTo>
                <a:lnTo>
                  <a:pt x="174498" y="31750"/>
                </a:lnTo>
                <a:lnTo>
                  <a:pt x="193548" y="25400"/>
                </a:lnTo>
                <a:lnTo>
                  <a:pt x="174498" y="19050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7258557" y="3507740"/>
            <a:ext cx="172656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08100" algn="l"/>
              </a:tabLst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 spc="47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8075" y="1217116"/>
            <a:ext cx="8474710" cy="5011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(5)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常用的置换算法（续</a:t>
            </a:r>
            <a:r>
              <a:rPr dirty="0" sz="2400" spc="-50" b="1">
                <a:solidFill>
                  <a:srgbClr val="C00000"/>
                </a:solidFill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204470">
              <a:lnSpc>
                <a:spcPct val="100000"/>
              </a:lnSpc>
              <a:spcBef>
                <a:spcPts val="2020"/>
              </a:spcBef>
            </a:pP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③ 最久未使用淘汰算法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(LRU</a:t>
            </a:r>
            <a:r>
              <a:rPr dirty="0" sz="2400" spc="-20" b="1">
                <a:solidFill>
                  <a:srgbClr val="1F517B"/>
                </a:solidFill>
                <a:latin typeface="微软雅黑"/>
                <a:cs typeface="微软雅黑"/>
              </a:rPr>
              <a:t>算法)</a:t>
            </a:r>
            <a:endParaRPr sz="2400">
              <a:latin typeface="微软雅黑"/>
              <a:cs typeface="微软雅黑"/>
            </a:endParaRPr>
          </a:p>
          <a:p>
            <a:pPr marL="585470">
              <a:lnSpc>
                <a:spcPct val="100000"/>
              </a:lnSpc>
              <a:spcBef>
                <a:spcPts val="1905"/>
              </a:spcBef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总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选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择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长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未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2200" spc="-35" b="1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那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一页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926465" indent="-341630">
              <a:lnSpc>
                <a:spcPct val="100000"/>
              </a:lnSpc>
              <a:spcBef>
                <a:spcPts val="1850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考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况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endParaRPr sz="2200">
              <a:latin typeface="微软雅黑"/>
              <a:cs typeface="微软雅黑"/>
            </a:endParaRPr>
          </a:p>
          <a:p>
            <a:pPr marL="926465" indent="-341630">
              <a:lnSpc>
                <a:spcPct val="100000"/>
              </a:lnSpc>
              <a:spcBef>
                <a:spcPts val="1845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当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将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引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1，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；</a:t>
            </a:r>
            <a:endParaRPr sz="2200">
              <a:latin typeface="微软雅黑"/>
              <a:cs typeface="微软雅黑"/>
            </a:endParaRPr>
          </a:p>
          <a:p>
            <a:pPr marL="926465" indent="-341630">
              <a:lnSpc>
                <a:spcPct val="100000"/>
              </a:lnSpc>
              <a:spcBef>
                <a:spcPts val="1855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当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选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择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2200" spc="-40">
                <a:solidFill>
                  <a:srgbClr val="1F517B"/>
                </a:solidFill>
                <a:latin typeface="微软雅黑"/>
                <a:cs typeface="微软雅黑"/>
              </a:rPr>
              <a:t>汰。</a:t>
            </a:r>
            <a:endParaRPr sz="2200">
              <a:latin typeface="微软雅黑"/>
              <a:cs typeface="微软雅黑"/>
            </a:endParaRPr>
          </a:p>
          <a:p>
            <a:pPr marL="585470">
              <a:lnSpc>
                <a:spcPct val="100000"/>
              </a:lnSpc>
              <a:spcBef>
                <a:spcPts val="1845"/>
              </a:spcBef>
            </a:pP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题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精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确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实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现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很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困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难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（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如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何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判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断</a:t>
            </a:r>
            <a:r>
              <a:rPr dirty="0" sz="2200" spc="-20">
                <a:solidFill>
                  <a:srgbClr val="C00000"/>
                </a:solidFill>
                <a:latin typeface="微软雅黑"/>
                <a:cs typeface="微软雅黑"/>
              </a:rPr>
              <a:t>哪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页</a:t>
            </a:r>
            <a:r>
              <a:rPr dirty="0" sz="2200" spc="-20">
                <a:solidFill>
                  <a:srgbClr val="C00000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最</a:t>
            </a:r>
            <a:r>
              <a:rPr dirty="0" sz="2200" spc="-20">
                <a:solidFill>
                  <a:srgbClr val="C00000"/>
                </a:solidFill>
                <a:latin typeface="微软雅黑"/>
                <a:cs typeface="微软雅黑"/>
              </a:rPr>
              <a:t>久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未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访</a:t>
            </a:r>
            <a:r>
              <a:rPr dirty="0" sz="2200" spc="-20">
                <a:solidFill>
                  <a:srgbClr val="C00000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C00000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C00000"/>
                </a:solidFill>
                <a:latin typeface="微软雅黑"/>
                <a:cs typeface="微软雅黑"/>
              </a:rPr>
              <a:t>？）</a:t>
            </a:r>
            <a:endParaRPr sz="2200">
              <a:latin typeface="微软雅黑"/>
              <a:cs typeface="微软雅黑"/>
            </a:endParaRPr>
          </a:p>
          <a:p>
            <a:pPr marL="926465" indent="-341630">
              <a:lnSpc>
                <a:spcPct val="100000"/>
              </a:lnSpc>
              <a:spcBef>
                <a:spcPts val="1850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硬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增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加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字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2200">
              <a:latin typeface="微软雅黑"/>
              <a:cs typeface="微软雅黑"/>
            </a:endParaRPr>
          </a:p>
          <a:p>
            <a:pPr marL="926465" indent="-341630">
              <a:lnSpc>
                <a:spcPct val="100000"/>
              </a:lnSpc>
              <a:spcBef>
                <a:spcPts val="1850"/>
              </a:spcBef>
              <a:buSzPct val="93181"/>
              <a:buFont typeface="Arial"/>
              <a:buChar char="•"/>
              <a:tabLst>
                <a:tab pos="926465" algn="l"/>
                <a:tab pos="927735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法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栈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397885" cy="788670"/>
            <a:chOff x="338327" y="211836"/>
            <a:chExt cx="3397885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952750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淘</a:t>
            </a:r>
            <a:r>
              <a:rPr dirty="0" spc="-35">
                <a:solidFill>
                  <a:srgbClr val="990000"/>
                </a:solidFill>
              </a:rPr>
              <a:t>汰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35">
                <a:solidFill>
                  <a:srgbClr val="990000"/>
                </a:solidFill>
              </a:rPr>
              <a:t>制</a:t>
            </a:r>
            <a:r>
              <a:rPr dirty="0" spc="-35">
                <a:solidFill>
                  <a:srgbClr val="990000"/>
                </a:solidFill>
              </a:rPr>
              <a:t>与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85364" y="1247902"/>
            <a:ext cx="43364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迹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：4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endParaRPr sz="2200">
              <a:latin typeface="微软雅黑"/>
              <a:cs typeface="微软雅黑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3560064" y="2141220"/>
          <a:ext cx="866140" cy="1437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/>
              </a:tblGrid>
              <a:tr h="32639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2794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4762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5715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4508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4560823" y="2249550"/>
            <a:ext cx="9556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518660" y="2652267"/>
            <a:ext cx="3175000" cy="1156335"/>
          </a:xfrm>
          <a:custGeom>
            <a:avLst/>
            <a:gdLst/>
            <a:ahLst/>
            <a:cxnLst/>
            <a:rect l="l" t="t" r="r" b="b"/>
            <a:pathLst>
              <a:path w="3175000" h="1156335">
                <a:moveTo>
                  <a:pt x="975360" y="25400"/>
                </a:moveTo>
                <a:lnTo>
                  <a:pt x="956310" y="19050"/>
                </a:lnTo>
                <a:lnTo>
                  <a:pt x="899160" y="0"/>
                </a:lnTo>
                <a:lnTo>
                  <a:pt x="899160" y="19050"/>
                </a:lnTo>
                <a:lnTo>
                  <a:pt x="0" y="19050"/>
                </a:lnTo>
                <a:lnTo>
                  <a:pt x="0" y="31750"/>
                </a:lnTo>
                <a:lnTo>
                  <a:pt x="899160" y="31750"/>
                </a:lnTo>
                <a:lnTo>
                  <a:pt x="899160" y="50800"/>
                </a:lnTo>
                <a:lnTo>
                  <a:pt x="956310" y="31750"/>
                </a:lnTo>
                <a:lnTo>
                  <a:pt x="975360" y="25400"/>
                </a:lnTo>
                <a:close/>
              </a:path>
              <a:path w="3175000" h="1156335">
                <a:moveTo>
                  <a:pt x="2517648" y="1156208"/>
                </a:moveTo>
                <a:lnTo>
                  <a:pt x="2494407" y="1129919"/>
                </a:lnTo>
                <a:lnTo>
                  <a:pt x="2464435" y="1096010"/>
                </a:lnTo>
                <a:lnTo>
                  <a:pt x="2454859" y="1112532"/>
                </a:lnTo>
                <a:lnTo>
                  <a:pt x="1841119" y="757555"/>
                </a:lnTo>
                <a:lnTo>
                  <a:pt x="1834769" y="768477"/>
                </a:lnTo>
                <a:lnTo>
                  <a:pt x="2448471" y="1123556"/>
                </a:lnTo>
                <a:lnTo>
                  <a:pt x="2438908" y="1140079"/>
                </a:lnTo>
                <a:lnTo>
                  <a:pt x="2517648" y="1156208"/>
                </a:lnTo>
                <a:close/>
              </a:path>
              <a:path w="3175000" h="1156335">
                <a:moveTo>
                  <a:pt x="3174492" y="36068"/>
                </a:moveTo>
                <a:lnTo>
                  <a:pt x="3155442" y="29718"/>
                </a:lnTo>
                <a:lnTo>
                  <a:pt x="3098292" y="10668"/>
                </a:lnTo>
                <a:lnTo>
                  <a:pt x="3098292" y="29718"/>
                </a:lnTo>
                <a:lnTo>
                  <a:pt x="2196084" y="29718"/>
                </a:lnTo>
                <a:lnTo>
                  <a:pt x="2196084" y="42418"/>
                </a:lnTo>
                <a:lnTo>
                  <a:pt x="3098292" y="42418"/>
                </a:lnTo>
                <a:lnTo>
                  <a:pt x="3098292" y="61468"/>
                </a:lnTo>
                <a:lnTo>
                  <a:pt x="3155442" y="42418"/>
                </a:lnTo>
                <a:lnTo>
                  <a:pt x="3174492" y="36068"/>
                </a:lnTo>
                <a:close/>
              </a:path>
            </a:pathLst>
          </a:custGeom>
          <a:solidFill>
            <a:srgbClr val="1F5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729730" y="2260854"/>
            <a:ext cx="9550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815455" y="3788155"/>
            <a:ext cx="9550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590032" y="2142744"/>
          <a:ext cx="866140" cy="1438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/>
              </a:tblGrid>
              <a:tr h="326390">
                <a:tc>
                  <a:txBody>
                    <a:bodyPr/>
                    <a:lstStyle/>
                    <a:p>
                      <a:pPr marL="342900">
                        <a:lnSpc>
                          <a:spcPts val="1920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1841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2857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372110"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4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5905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7949183" y="2101595"/>
          <a:ext cx="866140" cy="1437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/>
              </a:tblGrid>
              <a:tr h="326390">
                <a:tc>
                  <a:txBody>
                    <a:bodyPr/>
                    <a:lstStyle/>
                    <a:p>
                      <a:pPr algn="ctr" marR="15240">
                        <a:lnSpc>
                          <a:spcPts val="1914"/>
                        </a:lnSpc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6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marR="241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5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1841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29844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12700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2413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59055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12700">
                      <a:solidFill>
                        <a:srgbClr val="1F517B"/>
                      </a:solidFill>
                      <a:prstDash val="solid"/>
                    </a:lnT>
                    <a:lnB w="9525">
                      <a:solidFill>
                        <a:srgbClr val="1F517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3527297" y="3686327"/>
            <a:ext cx="1075690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、 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栈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29453" y="3686327"/>
            <a:ext cx="955040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调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整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栈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980680" y="3686327"/>
            <a:ext cx="955675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r>
              <a:rPr dirty="0" sz="1600" spc="-6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栈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768600" y="4926259"/>
            <a:ext cx="7001509" cy="103124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被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久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底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代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价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：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每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次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访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问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内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存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都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要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维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护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页</a:t>
            </a:r>
            <a:r>
              <a:rPr dirty="0" sz="2200" spc="-35">
                <a:solidFill>
                  <a:srgbClr val="C00000"/>
                </a:solidFill>
                <a:latin typeface="微软雅黑"/>
                <a:cs typeface="微软雅黑"/>
              </a:rPr>
              <a:t>号</a:t>
            </a:r>
            <a:r>
              <a:rPr dirty="0" sz="2200" spc="-40">
                <a:solidFill>
                  <a:srgbClr val="C00000"/>
                </a:solidFill>
                <a:latin typeface="微软雅黑"/>
                <a:cs typeface="微软雅黑"/>
              </a:rPr>
              <a:t>栈。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" y="211836"/>
            <a:ext cx="2597658" cy="78714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21564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/>
              <a:t>软</a:t>
            </a:r>
            <a:r>
              <a:rPr dirty="0" spc="-35"/>
              <a:t>件</a:t>
            </a:r>
            <a:r>
              <a:rPr dirty="0" spc="-35"/>
              <a:t>实</a:t>
            </a:r>
            <a:r>
              <a:rPr dirty="0" spc="-35"/>
              <a:t>现</a:t>
            </a:r>
            <a:r>
              <a:rPr dirty="0" spc="-35"/>
              <a:t>方</a:t>
            </a:r>
            <a:r>
              <a:rPr dirty="0" spc="-50"/>
              <a:t>法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17270" y="1081785"/>
            <a:ext cx="4010025" cy="156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(5) 常用的置换算法（续</a:t>
            </a:r>
            <a:r>
              <a:rPr dirty="0" sz="2400" spc="-50" b="1">
                <a:solidFill>
                  <a:srgbClr val="C00000"/>
                </a:solidFill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204470">
              <a:lnSpc>
                <a:spcPct val="100000"/>
              </a:lnSpc>
              <a:spcBef>
                <a:spcPts val="2014"/>
              </a:spcBef>
            </a:pPr>
            <a:r>
              <a:rPr dirty="0" sz="2400" spc="5" b="1">
                <a:solidFill>
                  <a:srgbClr val="1F517B"/>
                </a:solidFill>
                <a:latin typeface="微软雅黑"/>
                <a:cs typeface="微软雅黑"/>
              </a:rPr>
              <a:t>④ 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LRU近似淘汰算法</a:t>
            </a:r>
            <a:endParaRPr sz="2400">
              <a:latin typeface="微软雅黑"/>
              <a:cs typeface="微软雅黑"/>
            </a:endParaRPr>
          </a:p>
          <a:p>
            <a:pPr marL="204470">
              <a:lnSpc>
                <a:spcPct val="100000"/>
              </a:lnSpc>
              <a:spcBef>
                <a:spcPts val="1445"/>
              </a:spcBef>
            </a:pPr>
            <a:r>
              <a:rPr dirty="0" sz="2400" spc="-20" b="1">
                <a:solidFill>
                  <a:srgbClr val="1F517B"/>
                </a:solidFill>
                <a:latin typeface="微软雅黑"/>
                <a:cs typeface="微软雅黑"/>
              </a:rPr>
              <a:t>（CLOCK</a:t>
            </a: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算法 / 时钟算法</a:t>
            </a:r>
            <a:r>
              <a:rPr dirty="0" sz="2400" spc="-50" b="1">
                <a:solidFill>
                  <a:srgbClr val="1F517B"/>
                </a:solidFill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3397885" cy="788670"/>
            <a:chOff x="338327" y="211836"/>
            <a:chExt cx="3397885" cy="788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952750" cy="7871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淘</a:t>
            </a:r>
            <a:r>
              <a:rPr dirty="0" spc="-35">
                <a:solidFill>
                  <a:srgbClr val="990000"/>
                </a:solidFill>
              </a:rPr>
              <a:t>汰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35">
                <a:solidFill>
                  <a:srgbClr val="990000"/>
                </a:solidFill>
              </a:rPr>
              <a:t>制</a:t>
            </a:r>
            <a:r>
              <a:rPr dirty="0" spc="-35">
                <a:solidFill>
                  <a:srgbClr val="990000"/>
                </a:solidFill>
              </a:rPr>
              <a:t>与</a:t>
            </a:r>
            <a:r>
              <a:rPr dirty="0" spc="-35">
                <a:solidFill>
                  <a:srgbClr val="990000"/>
                </a:solidFill>
              </a:rPr>
              <a:t>策</a:t>
            </a:r>
            <a:r>
              <a:rPr dirty="0" spc="-50">
                <a:solidFill>
                  <a:srgbClr val="990000"/>
                </a:solidFill>
              </a:rPr>
              <a:t>略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490525" y="1110805"/>
            <a:ext cx="1256665" cy="481965"/>
            <a:chOff x="6490525" y="1110805"/>
            <a:chExt cx="1256665" cy="481965"/>
          </a:xfrm>
        </p:grpSpPr>
        <p:sp>
          <p:nvSpPr>
            <p:cNvPr id="8" name="object 8" descr=""/>
            <p:cNvSpPr/>
            <p:nvPr/>
          </p:nvSpPr>
          <p:spPr>
            <a:xfrm>
              <a:off x="6495288" y="1115567"/>
              <a:ext cx="1247140" cy="472440"/>
            </a:xfrm>
            <a:custGeom>
              <a:avLst/>
              <a:gdLst/>
              <a:ahLst/>
              <a:cxnLst/>
              <a:rect l="l" t="t" r="r" b="b"/>
              <a:pathLst>
                <a:path w="1247140" h="472440">
                  <a:moveTo>
                    <a:pt x="1046098" y="0"/>
                  </a:moveTo>
                  <a:lnTo>
                    <a:pt x="200533" y="0"/>
                  </a:lnTo>
                  <a:lnTo>
                    <a:pt x="154554" y="6240"/>
                  </a:lnTo>
                  <a:lnTo>
                    <a:pt x="112346" y="24015"/>
                  </a:lnTo>
                  <a:lnTo>
                    <a:pt x="75112" y="51904"/>
                  </a:lnTo>
                  <a:lnTo>
                    <a:pt x="44057" y="88489"/>
                  </a:lnTo>
                  <a:lnTo>
                    <a:pt x="20383" y="132350"/>
                  </a:lnTo>
                  <a:lnTo>
                    <a:pt x="5296" y="182066"/>
                  </a:lnTo>
                  <a:lnTo>
                    <a:pt x="0" y="236220"/>
                  </a:lnTo>
                  <a:lnTo>
                    <a:pt x="5296" y="290373"/>
                  </a:lnTo>
                  <a:lnTo>
                    <a:pt x="20383" y="340089"/>
                  </a:lnTo>
                  <a:lnTo>
                    <a:pt x="44057" y="383950"/>
                  </a:lnTo>
                  <a:lnTo>
                    <a:pt x="75112" y="420535"/>
                  </a:lnTo>
                  <a:lnTo>
                    <a:pt x="112346" y="448424"/>
                  </a:lnTo>
                  <a:lnTo>
                    <a:pt x="154554" y="466199"/>
                  </a:lnTo>
                  <a:lnTo>
                    <a:pt x="200533" y="472440"/>
                  </a:lnTo>
                  <a:lnTo>
                    <a:pt x="1046098" y="472440"/>
                  </a:lnTo>
                  <a:lnTo>
                    <a:pt x="1092077" y="466199"/>
                  </a:lnTo>
                  <a:lnTo>
                    <a:pt x="1134285" y="448424"/>
                  </a:lnTo>
                  <a:lnTo>
                    <a:pt x="1171519" y="420535"/>
                  </a:lnTo>
                  <a:lnTo>
                    <a:pt x="1202574" y="383950"/>
                  </a:lnTo>
                  <a:lnTo>
                    <a:pt x="1226248" y="340089"/>
                  </a:lnTo>
                  <a:lnTo>
                    <a:pt x="1241335" y="290373"/>
                  </a:lnTo>
                  <a:lnTo>
                    <a:pt x="1246632" y="236220"/>
                  </a:lnTo>
                  <a:lnTo>
                    <a:pt x="1241335" y="182066"/>
                  </a:lnTo>
                  <a:lnTo>
                    <a:pt x="1226248" y="132350"/>
                  </a:lnTo>
                  <a:lnTo>
                    <a:pt x="1202574" y="88489"/>
                  </a:lnTo>
                  <a:lnTo>
                    <a:pt x="1171519" y="51904"/>
                  </a:lnTo>
                  <a:lnTo>
                    <a:pt x="1134285" y="24015"/>
                  </a:lnTo>
                  <a:lnTo>
                    <a:pt x="1092077" y="6240"/>
                  </a:lnTo>
                  <a:lnTo>
                    <a:pt x="1046098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495288" y="1115567"/>
              <a:ext cx="1247140" cy="472440"/>
            </a:xfrm>
            <a:custGeom>
              <a:avLst/>
              <a:gdLst/>
              <a:ahLst/>
              <a:cxnLst/>
              <a:rect l="l" t="t" r="r" b="b"/>
              <a:pathLst>
                <a:path w="1247140" h="472440">
                  <a:moveTo>
                    <a:pt x="200533" y="0"/>
                  </a:moveTo>
                  <a:lnTo>
                    <a:pt x="1046098" y="0"/>
                  </a:lnTo>
                  <a:lnTo>
                    <a:pt x="1092077" y="6240"/>
                  </a:lnTo>
                  <a:lnTo>
                    <a:pt x="1134285" y="24015"/>
                  </a:lnTo>
                  <a:lnTo>
                    <a:pt x="1171519" y="51904"/>
                  </a:lnTo>
                  <a:lnTo>
                    <a:pt x="1202574" y="88489"/>
                  </a:lnTo>
                  <a:lnTo>
                    <a:pt x="1226248" y="132350"/>
                  </a:lnTo>
                  <a:lnTo>
                    <a:pt x="1241335" y="182066"/>
                  </a:lnTo>
                  <a:lnTo>
                    <a:pt x="1246632" y="236220"/>
                  </a:lnTo>
                  <a:lnTo>
                    <a:pt x="1241335" y="290373"/>
                  </a:lnTo>
                  <a:lnTo>
                    <a:pt x="1226248" y="340089"/>
                  </a:lnTo>
                  <a:lnTo>
                    <a:pt x="1202574" y="383950"/>
                  </a:lnTo>
                  <a:lnTo>
                    <a:pt x="1171519" y="420535"/>
                  </a:lnTo>
                  <a:lnTo>
                    <a:pt x="1134285" y="448424"/>
                  </a:lnTo>
                  <a:lnTo>
                    <a:pt x="1092077" y="466199"/>
                  </a:lnTo>
                  <a:lnTo>
                    <a:pt x="1046098" y="472440"/>
                  </a:lnTo>
                  <a:lnTo>
                    <a:pt x="200533" y="472440"/>
                  </a:lnTo>
                  <a:lnTo>
                    <a:pt x="154554" y="466199"/>
                  </a:lnTo>
                  <a:lnTo>
                    <a:pt x="112346" y="448424"/>
                  </a:lnTo>
                  <a:lnTo>
                    <a:pt x="75112" y="420535"/>
                  </a:lnTo>
                  <a:lnTo>
                    <a:pt x="44057" y="383950"/>
                  </a:lnTo>
                  <a:lnTo>
                    <a:pt x="20383" y="340089"/>
                  </a:lnTo>
                  <a:lnTo>
                    <a:pt x="5296" y="290373"/>
                  </a:lnTo>
                  <a:lnTo>
                    <a:pt x="0" y="236220"/>
                  </a:lnTo>
                  <a:lnTo>
                    <a:pt x="5296" y="182066"/>
                  </a:lnTo>
                  <a:lnTo>
                    <a:pt x="20383" y="132350"/>
                  </a:lnTo>
                  <a:lnTo>
                    <a:pt x="44057" y="88489"/>
                  </a:lnTo>
                  <a:lnTo>
                    <a:pt x="75112" y="51904"/>
                  </a:lnTo>
                  <a:lnTo>
                    <a:pt x="112346" y="24015"/>
                  </a:lnTo>
                  <a:lnTo>
                    <a:pt x="154554" y="6240"/>
                  </a:lnTo>
                  <a:lnTo>
                    <a:pt x="200533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926706" y="1239392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入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口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815393" y="1848421"/>
            <a:ext cx="2606675" cy="503555"/>
            <a:chOff x="5815393" y="1848421"/>
            <a:chExt cx="2606675" cy="503555"/>
          </a:xfrm>
        </p:grpSpPr>
        <p:sp>
          <p:nvSpPr>
            <p:cNvPr id="12" name="object 12" descr=""/>
            <p:cNvSpPr/>
            <p:nvPr/>
          </p:nvSpPr>
          <p:spPr>
            <a:xfrm>
              <a:off x="5820155" y="1853183"/>
              <a:ext cx="2597150" cy="494030"/>
            </a:xfrm>
            <a:custGeom>
              <a:avLst/>
              <a:gdLst/>
              <a:ahLst/>
              <a:cxnLst/>
              <a:rect l="l" t="t" r="r" b="b"/>
              <a:pathLst>
                <a:path w="2597150" h="494030">
                  <a:moveTo>
                    <a:pt x="2596896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2596896" y="493775"/>
                  </a:lnTo>
                  <a:lnTo>
                    <a:pt x="2596896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820155" y="1853183"/>
              <a:ext cx="2597150" cy="494030"/>
            </a:xfrm>
            <a:custGeom>
              <a:avLst/>
              <a:gdLst/>
              <a:ahLst/>
              <a:cxnLst/>
              <a:rect l="l" t="t" r="r" b="b"/>
              <a:pathLst>
                <a:path w="2597150" h="494030">
                  <a:moveTo>
                    <a:pt x="0" y="493775"/>
                  </a:moveTo>
                  <a:lnTo>
                    <a:pt x="2596896" y="493775"/>
                  </a:lnTo>
                  <a:lnTo>
                    <a:pt x="2596896" y="0"/>
                  </a:lnTo>
                  <a:lnTo>
                    <a:pt x="0" y="0"/>
                  </a:lnTo>
                  <a:lnTo>
                    <a:pt x="0" y="4937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820155" y="1853183"/>
            <a:ext cx="2597150" cy="49403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83515">
              <a:lnSpc>
                <a:spcPct val="100000"/>
              </a:lnSpc>
              <a:spcBef>
                <a:spcPts val="92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读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出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替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向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681281" y="2607373"/>
            <a:ext cx="2873375" cy="502284"/>
            <a:chOff x="5681281" y="2607373"/>
            <a:chExt cx="2873375" cy="502284"/>
          </a:xfrm>
        </p:grpSpPr>
        <p:sp>
          <p:nvSpPr>
            <p:cNvPr id="16" name="object 16" descr=""/>
            <p:cNvSpPr/>
            <p:nvPr/>
          </p:nvSpPr>
          <p:spPr>
            <a:xfrm>
              <a:off x="5686044" y="2612135"/>
              <a:ext cx="2863850" cy="492759"/>
            </a:xfrm>
            <a:custGeom>
              <a:avLst/>
              <a:gdLst/>
              <a:ahLst/>
              <a:cxnLst/>
              <a:rect l="l" t="t" r="r" b="b"/>
              <a:pathLst>
                <a:path w="2863850" h="492760">
                  <a:moveTo>
                    <a:pt x="286359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2863596" y="492251"/>
                  </a:lnTo>
                  <a:lnTo>
                    <a:pt x="2863596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686044" y="2612135"/>
              <a:ext cx="2863850" cy="492759"/>
            </a:xfrm>
            <a:custGeom>
              <a:avLst/>
              <a:gdLst/>
              <a:ahLst/>
              <a:cxnLst/>
              <a:rect l="l" t="t" r="r" b="b"/>
              <a:pathLst>
                <a:path w="2863850" h="492760">
                  <a:moveTo>
                    <a:pt x="0" y="492251"/>
                  </a:moveTo>
                  <a:lnTo>
                    <a:pt x="2863596" y="492251"/>
                  </a:lnTo>
                  <a:lnTo>
                    <a:pt x="2863596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686044" y="2612135"/>
            <a:ext cx="2863850" cy="492759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919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移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向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下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210365" y="3348037"/>
            <a:ext cx="3818254" cy="1384300"/>
            <a:chOff x="5210365" y="3348037"/>
            <a:chExt cx="3818254" cy="1384300"/>
          </a:xfrm>
        </p:grpSpPr>
        <p:sp>
          <p:nvSpPr>
            <p:cNvPr id="20" name="object 20" descr=""/>
            <p:cNvSpPr/>
            <p:nvPr/>
          </p:nvSpPr>
          <p:spPr>
            <a:xfrm>
              <a:off x="6106668" y="3352800"/>
              <a:ext cx="2024380" cy="596265"/>
            </a:xfrm>
            <a:custGeom>
              <a:avLst/>
              <a:gdLst/>
              <a:ahLst/>
              <a:cxnLst/>
              <a:rect l="l" t="t" r="r" b="b"/>
              <a:pathLst>
                <a:path w="2024379" h="596264">
                  <a:moveTo>
                    <a:pt x="1011936" y="0"/>
                  </a:moveTo>
                  <a:lnTo>
                    <a:pt x="0" y="297942"/>
                  </a:lnTo>
                  <a:lnTo>
                    <a:pt x="1011936" y="595883"/>
                  </a:lnTo>
                  <a:lnTo>
                    <a:pt x="2023872" y="297942"/>
                  </a:lnTo>
                  <a:lnTo>
                    <a:pt x="1011936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106668" y="3352800"/>
              <a:ext cx="2024380" cy="596265"/>
            </a:xfrm>
            <a:custGeom>
              <a:avLst/>
              <a:gdLst/>
              <a:ahLst/>
              <a:cxnLst/>
              <a:rect l="l" t="t" r="r" b="b"/>
              <a:pathLst>
                <a:path w="2024379" h="596264">
                  <a:moveTo>
                    <a:pt x="0" y="297942"/>
                  </a:moveTo>
                  <a:lnTo>
                    <a:pt x="1011936" y="0"/>
                  </a:lnTo>
                  <a:lnTo>
                    <a:pt x="2023872" y="297942"/>
                  </a:lnTo>
                  <a:lnTo>
                    <a:pt x="1011936" y="595883"/>
                  </a:lnTo>
                  <a:lnTo>
                    <a:pt x="0" y="29794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215128" y="4235196"/>
              <a:ext cx="3808729" cy="492759"/>
            </a:xfrm>
            <a:custGeom>
              <a:avLst/>
              <a:gdLst/>
              <a:ahLst/>
              <a:cxnLst/>
              <a:rect l="l" t="t" r="r" b="b"/>
              <a:pathLst>
                <a:path w="3808729" h="492760">
                  <a:moveTo>
                    <a:pt x="380847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3808476" y="492251"/>
                  </a:lnTo>
                  <a:lnTo>
                    <a:pt x="3808476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215128" y="4235196"/>
              <a:ext cx="3808729" cy="492759"/>
            </a:xfrm>
            <a:custGeom>
              <a:avLst/>
              <a:gdLst/>
              <a:ahLst/>
              <a:cxnLst/>
              <a:rect l="l" t="t" r="r" b="b"/>
              <a:pathLst>
                <a:path w="3808729" h="492760">
                  <a:moveTo>
                    <a:pt x="0" y="492251"/>
                  </a:moveTo>
                  <a:lnTo>
                    <a:pt x="3808476" y="492251"/>
                  </a:lnTo>
                  <a:lnTo>
                    <a:pt x="3808476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5215128" y="4235196"/>
            <a:ext cx="3808729" cy="492759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91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选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择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淘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录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块号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504497" y="4986337"/>
            <a:ext cx="3228340" cy="504825"/>
            <a:chOff x="5504497" y="4986337"/>
            <a:chExt cx="3228340" cy="504825"/>
          </a:xfrm>
        </p:grpSpPr>
        <p:sp>
          <p:nvSpPr>
            <p:cNvPr id="26" name="object 26" descr=""/>
            <p:cNvSpPr/>
            <p:nvPr/>
          </p:nvSpPr>
          <p:spPr>
            <a:xfrm>
              <a:off x="5509259" y="4991100"/>
              <a:ext cx="3218815" cy="495300"/>
            </a:xfrm>
            <a:custGeom>
              <a:avLst/>
              <a:gdLst/>
              <a:ahLst/>
              <a:cxnLst/>
              <a:rect l="l" t="t" r="r" b="b"/>
              <a:pathLst>
                <a:path w="3218815" h="495300">
                  <a:moveTo>
                    <a:pt x="3218688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3218688" y="495300"/>
                  </a:lnTo>
                  <a:lnTo>
                    <a:pt x="3218688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509259" y="4991100"/>
              <a:ext cx="3218815" cy="495300"/>
            </a:xfrm>
            <a:custGeom>
              <a:avLst/>
              <a:gdLst/>
              <a:ahLst/>
              <a:cxnLst/>
              <a:rect l="l" t="t" r="r" b="b"/>
              <a:pathLst>
                <a:path w="3218815" h="495300">
                  <a:moveTo>
                    <a:pt x="0" y="495300"/>
                  </a:moveTo>
                  <a:lnTo>
                    <a:pt x="3218688" y="495300"/>
                  </a:lnTo>
                  <a:lnTo>
                    <a:pt x="3218688" y="0"/>
                  </a:lnTo>
                  <a:lnTo>
                    <a:pt x="0" y="0"/>
                  </a:lnTo>
                  <a:lnTo>
                    <a:pt x="0" y="495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509259" y="4991100"/>
            <a:ext cx="3218815" cy="49530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930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将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所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块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送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到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替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换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针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490525" y="5742241"/>
            <a:ext cx="1256665" cy="487045"/>
            <a:chOff x="6490525" y="5742241"/>
            <a:chExt cx="1256665" cy="487045"/>
          </a:xfrm>
        </p:grpSpPr>
        <p:sp>
          <p:nvSpPr>
            <p:cNvPr id="30" name="object 30" descr=""/>
            <p:cNvSpPr/>
            <p:nvPr/>
          </p:nvSpPr>
          <p:spPr>
            <a:xfrm>
              <a:off x="6495288" y="5747003"/>
              <a:ext cx="1247140" cy="477520"/>
            </a:xfrm>
            <a:custGeom>
              <a:avLst/>
              <a:gdLst/>
              <a:ahLst/>
              <a:cxnLst/>
              <a:rect l="l" t="t" r="r" b="b"/>
              <a:pathLst>
                <a:path w="1247140" h="477520">
                  <a:moveTo>
                    <a:pt x="1046098" y="0"/>
                  </a:moveTo>
                  <a:lnTo>
                    <a:pt x="200533" y="0"/>
                  </a:lnTo>
                  <a:lnTo>
                    <a:pt x="160120" y="4845"/>
                  </a:lnTo>
                  <a:lnTo>
                    <a:pt x="122479" y="18742"/>
                  </a:lnTo>
                  <a:lnTo>
                    <a:pt x="88416" y="40732"/>
                  </a:lnTo>
                  <a:lnTo>
                    <a:pt x="58737" y="69856"/>
                  </a:lnTo>
                  <a:lnTo>
                    <a:pt x="34249" y="105154"/>
                  </a:lnTo>
                  <a:lnTo>
                    <a:pt x="15759" y="145668"/>
                  </a:lnTo>
                  <a:lnTo>
                    <a:pt x="4074" y="190438"/>
                  </a:lnTo>
                  <a:lnTo>
                    <a:pt x="0" y="238506"/>
                  </a:lnTo>
                  <a:lnTo>
                    <a:pt x="4074" y="286573"/>
                  </a:lnTo>
                  <a:lnTo>
                    <a:pt x="15759" y="331343"/>
                  </a:lnTo>
                  <a:lnTo>
                    <a:pt x="34249" y="371857"/>
                  </a:lnTo>
                  <a:lnTo>
                    <a:pt x="58737" y="407155"/>
                  </a:lnTo>
                  <a:lnTo>
                    <a:pt x="88416" y="436279"/>
                  </a:lnTo>
                  <a:lnTo>
                    <a:pt x="122479" y="458269"/>
                  </a:lnTo>
                  <a:lnTo>
                    <a:pt x="160120" y="472166"/>
                  </a:lnTo>
                  <a:lnTo>
                    <a:pt x="200533" y="477012"/>
                  </a:lnTo>
                  <a:lnTo>
                    <a:pt x="1046098" y="477012"/>
                  </a:lnTo>
                  <a:lnTo>
                    <a:pt x="1086511" y="472166"/>
                  </a:lnTo>
                  <a:lnTo>
                    <a:pt x="1124152" y="458269"/>
                  </a:lnTo>
                  <a:lnTo>
                    <a:pt x="1158215" y="436279"/>
                  </a:lnTo>
                  <a:lnTo>
                    <a:pt x="1187894" y="407155"/>
                  </a:lnTo>
                  <a:lnTo>
                    <a:pt x="1212382" y="371857"/>
                  </a:lnTo>
                  <a:lnTo>
                    <a:pt x="1230872" y="331343"/>
                  </a:lnTo>
                  <a:lnTo>
                    <a:pt x="1242557" y="286573"/>
                  </a:lnTo>
                  <a:lnTo>
                    <a:pt x="1246632" y="238506"/>
                  </a:lnTo>
                  <a:lnTo>
                    <a:pt x="1242557" y="190438"/>
                  </a:lnTo>
                  <a:lnTo>
                    <a:pt x="1230872" y="145668"/>
                  </a:lnTo>
                  <a:lnTo>
                    <a:pt x="1212382" y="105154"/>
                  </a:lnTo>
                  <a:lnTo>
                    <a:pt x="1187894" y="69856"/>
                  </a:lnTo>
                  <a:lnTo>
                    <a:pt x="1158215" y="40732"/>
                  </a:lnTo>
                  <a:lnTo>
                    <a:pt x="1124152" y="18742"/>
                  </a:lnTo>
                  <a:lnTo>
                    <a:pt x="1086511" y="4845"/>
                  </a:lnTo>
                  <a:lnTo>
                    <a:pt x="1046098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495288" y="5747003"/>
              <a:ext cx="1247140" cy="477520"/>
            </a:xfrm>
            <a:custGeom>
              <a:avLst/>
              <a:gdLst/>
              <a:ahLst/>
              <a:cxnLst/>
              <a:rect l="l" t="t" r="r" b="b"/>
              <a:pathLst>
                <a:path w="1247140" h="477520">
                  <a:moveTo>
                    <a:pt x="200533" y="0"/>
                  </a:moveTo>
                  <a:lnTo>
                    <a:pt x="1046098" y="0"/>
                  </a:lnTo>
                  <a:lnTo>
                    <a:pt x="1086511" y="4845"/>
                  </a:lnTo>
                  <a:lnTo>
                    <a:pt x="1124152" y="18742"/>
                  </a:lnTo>
                  <a:lnTo>
                    <a:pt x="1158215" y="40732"/>
                  </a:lnTo>
                  <a:lnTo>
                    <a:pt x="1187894" y="69856"/>
                  </a:lnTo>
                  <a:lnTo>
                    <a:pt x="1212382" y="105154"/>
                  </a:lnTo>
                  <a:lnTo>
                    <a:pt x="1230872" y="145668"/>
                  </a:lnTo>
                  <a:lnTo>
                    <a:pt x="1242557" y="190438"/>
                  </a:lnTo>
                  <a:lnTo>
                    <a:pt x="1246632" y="238506"/>
                  </a:lnTo>
                  <a:lnTo>
                    <a:pt x="1242557" y="286573"/>
                  </a:lnTo>
                  <a:lnTo>
                    <a:pt x="1230872" y="331343"/>
                  </a:lnTo>
                  <a:lnTo>
                    <a:pt x="1212382" y="371857"/>
                  </a:lnTo>
                  <a:lnTo>
                    <a:pt x="1187894" y="407155"/>
                  </a:lnTo>
                  <a:lnTo>
                    <a:pt x="1158215" y="436279"/>
                  </a:lnTo>
                  <a:lnTo>
                    <a:pt x="1124152" y="458269"/>
                  </a:lnTo>
                  <a:lnTo>
                    <a:pt x="1086511" y="472166"/>
                  </a:lnTo>
                  <a:lnTo>
                    <a:pt x="1046098" y="477012"/>
                  </a:lnTo>
                  <a:lnTo>
                    <a:pt x="200533" y="477012"/>
                  </a:lnTo>
                  <a:lnTo>
                    <a:pt x="160120" y="472166"/>
                  </a:lnTo>
                  <a:lnTo>
                    <a:pt x="122479" y="458269"/>
                  </a:lnTo>
                  <a:lnTo>
                    <a:pt x="88416" y="436279"/>
                  </a:lnTo>
                  <a:lnTo>
                    <a:pt x="58737" y="407155"/>
                  </a:lnTo>
                  <a:lnTo>
                    <a:pt x="34249" y="371857"/>
                  </a:lnTo>
                  <a:lnTo>
                    <a:pt x="15759" y="331343"/>
                  </a:lnTo>
                  <a:lnTo>
                    <a:pt x="4074" y="286573"/>
                  </a:lnTo>
                  <a:lnTo>
                    <a:pt x="0" y="238506"/>
                  </a:lnTo>
                  <a:lnTo>
                    <a:pt x="4074" y="190438"/>
                  </a:lnTo>
                  <a:lnTo>
                    <a:pt x="15759" y="145668"/>
                  </a:lnTo>
                  <a:lnTo>
                    <a:pt x="34249" y="105154"/>
                  </a:lnTo>
                  <a:lnTo>
                    <a:pt x="58737" y="69856"/>
                  </a:lnTo>
                  <a:lnTo>
                    <a:pt x="88416" y="40732"/>
                  </a:lnTo>
                  <a:lnTo>
                    <a:pt x="122479" y="18742"/>
                  </a:lnTo>
                  <a:lnTo>
                    <a:pt x="160120" y="4845"/>
                  </a:lnTo>
                  <a:lnTo>
                    <a:pt x="200533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6938264" y="5819647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返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回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7093204" y="1592580"/>
            <a:ext cx="3552190" cy="4154804"/>
            <a:chOff x="7093204" y="1592580"/>
            <a:chExt cx="3552190" cy="4154804"/>
          </a:xfrm>
        </p:grpSpPr>
        <p:sp>
          <p:nvSpPr>
            <p:cNvPr id="34" name="object 34" descr=""/>
            <p:cNvSpPr/>
            <p:nvPr/>
          </p:nvSpPr>
          <p:spPr>
            <a:xfrm>
              <a:off x="7093204" y="1592579"/>
              <a:ext cx="67945" cy="4154804"/>
            </a:xfrm>
            <a:custGeom>
              <a:avLst/>
              <a:gdLst/>
              <a:ahLst/>
              <a:cxnLst/>
              <a:rect l="l" t="t" r="r" b="b"/>
              <a:pathLst>
                <a:path w="67945" h="4154804">
                  <a:moveTo>
                    <a:pt x="50800" y="3322320"/>
                  </a:moveTo>
                  <a:lnTo>
                    <a:pt x="31750" y="3322320"/>
                  </a:lnTo>
                  <a:lnTo>
                    <a:pt x="31750" y="3134868"/>
                  </a:lnTo>
                  <a:lnTo>
                    <a:pt x="19050" y="3134868"/>
                  </a:lnTo>
                  <a:lnTo>
                    <a:pt x="19050" y="3322320"/>
                  </a:lnTo>
                  <a:lnTo>
                    <a:pt x="0" y="3322320"/>
                  </a:lnTo>
                  <a:lnTo>
                    <a:pt x="25400" y="3398520"/>
                  </a:lnTo>
                  <a:lnTo>
                    <a:pt x="46558" y="3335020"/>
                  </a:lnTo>
                  <a:lnTo>
                    <a:pt x="50800" y="3322320"/>
                  </a:lnTo>
                  <a:close/>
                </a:path>
                <a:path w="67945" h="4154804">
                  <a:moveTo>
                    <a:pt x="50800" y="2546604"/>
                  </a:moveTo>
                  <a:lnTo>
                    <a:pt x="31750" y="2546604"/>
                  </a:lnTo>
                  <a:lnTo>
                    <a:pt x="31750" y="2357628"/>
                  </a:lnTo>
                  <a:lnTo>
                    <a:pt x="19050" y="2357628"/>
                  </a:lnTo>
                  <a:lnTo>
                    <a:pt x="19050" y="2546604"/>
                  </a:lnTo>
                  <a:lnTo>
                    <a:pt x="0" y="2546604"/>
                  </a:lnTo>
                  <a:lnTo>
                    <a:pt x="25400" y="2622804"/>
                  </a:lnTo>
                  <a:lnTo>
                    <a:pt x="46558" y="2559304"/>
                  </a:lnTo>
                  <a:lnTo>
                    <a:pt x="50800" y="2546604"/>
                  </a:lnTo>
                  <a:close/>
                </a:path>
                <a:path w="67945" h="4154804">
                  <a:moveTo>
                    <a:pt x="50800" y="1700784"/>
                  </a:moveTo>
                  <a:lnTo>
                    <a:pt x="31750" y="1700784"/>
                  </a:lnTo>
                  <a:lnTo>
                    <a:pt x="31750" y="1511808"/>
                  </a:lnTo>
                  <a:lnTo>
                    <a:pt x="19050" y="1511808"/>
                  </a:lnTo>
                  <a:lnTo>
                    <a:pt x="19050" y="1700784"/>
                  </a:lnTo>
                  <a:lnTo>
                    <a:pt x="0" y="1700784"/>
                  </a:lnTo>
                  <a:lnTo>
                    <a:pt x="25400" y="1776984"/>
                  </a:lnTo>
                  <a:lnTo>
                    <a:pt x="46558" y="1713484"/>
                  </a:lnTo>
                  <a:lnTo>
                    <a:pt x="50800" y="1700784"/>
                  </a:lnTo>
                  <a:close/>
                </a:path>
                <a:path w="67945" h="4154804">
                  <a:moveTo>
                    <a:pt x="50800" y="943356"/>
                  </a:moveTo>
                  <a:lnTo>
                    <a:pt x="31750" y="943356"/>
                  </a:lnTo>
                  <a:lnTo>
                    <a:pt x="31750" y="754380"/>
                  </a:lnTo>
                  <a:lnTo>
                    <a:pt x="19050" y="754380"/>
                  </a:lnTo>
                  <a:lnTo>
                    <a:pt x="19050" y="943356"/>
                  </a:lnTo>
                  <a:lnTo>
                    <a:pt x="0" y="943356"/>
                  </a:lnTo>
                  <a:lnTo>
                    <a:pt x="25400" y="1019556"/>
                  </a:lnTo>
                  <a:lnTo>
                    <a:pt x="46558" y="956056"/>
                  </a:lnTo>
                  <a:lnTo>
                    <a:pt x="50800" y="943356"/>
                  </a:lnTo>
                  <a:close/>
                </a:path>
                <a:path w="67945" h="4154804">
                  <a:moveTo>
                    <a:pt x="50800" y="188976"/>
                  </a:moveTo>
                  <a:lnTo>
                    <a:pt x="31750" y="188976"/>
                  </a:lnTo>
                  <a:lnTo>
                    <a:pt x="31750" y="0"/>
                  </a:lnTo>
                  <a:lnTo>
                    <a:pt x="19050" y="0"/>
                  </a:lnTo>
                  <a:lnTo>
                    <a:pt x="19050" y="188976"/>
                  </a:lnTo>
                  <a:lnTo>
                    <a:pt x="0" y="188976"/>
                  </a:lnTo>
                  <a:lnTo>
                    <a:pt x="25400" y="265176"/>
                  </a:lnTo>
                  <a:lnTo>
                    <a:pt x="46558" y="201676"/>
                  </a:lnTo>
                  <a:lnTo>
                    <a:pt x="50800" y="188976"/>
                  </a:lnTo>
                  <a:close/>
                </a:path>
                <a:path w="67945" h="4154804">
                  <a:moveTo>
                    <a:pt x="67564" y="4078224"/>
                  </a:moveTo>
                  <a:lnTo>
                    <a:pt x="48514" y="4078224"/>
                  </a:lnTo>
                  <a:lnTo>
                    <a:pt x="48514" y="3893820"/>
                  </a:lnTo>
                  <a:lnTo>
                    <a:pt x="35814" y="3893820"/>
                  </a:lnTo>
                  <a:lnTo>
                    <a:pt x="35814" y="4078224"/>
                  </a:lnTo>
                  <a:lnTo>
                    <a:pt x="16764" y="4078224"/>
                  </a:lnTo>
                  <a:lnTo>
                    <a:pt x="42164" y="4154424"/>
                  </a:lnTo>
                  <a:lnTo>
                    <a:pt x="63322" y="4090924"/>
                  </a:lnTo>
                  <a:lnTo>
                    <a:pt x="67564" y="4078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122664" y="3352800"/>
              <a:ext cx="1518285" cy="492759"/>
            </a:xfrm>
            <a:custGeom>
              <a:avLst/>
              <a:gdLst/>
              <a:ahLst/>
              <a:cxnLst/>
              <a:rect l="l" t="t" r="r" b="b"/>
              <a:pathLst>
                <a:path w="1518284" h="492760">
                  <a:moveTo>
                    <a:pt x="1517903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1517903" y="492251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122664" y="3352800"/>
              <a:ext cx="1518285" cy="492759"/>
            </a:xfrm>
            <a:custGeom>
              <a:avLst/>
              <a:gdLst/>
              <a:ahLst/>
              <a:cxnLst/>
              <a:rect l="l" t="t" r="r" b="b"/>
              <a:pathLst>
                <a:path w="1518284" h="492760">
                  <a:moveTo>
                    <a:pt x="0" y="492251"/>
                  </a:moveTo>
                  <a:lnTo>
                    <a:pt x="1517903" y="492251"/>
                  </a:lnTo>
                  <a:lnTo>
                    <a:pt x="1517903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9122664" y="3352800"/>
            <a:ext cx="1518285" cy="492759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marL="193675">
              <a:lnSpc>
                <a:spcPct val="100000"/>
              </a:lnSpc>
              <a:spcBef>
                <a:spcPts val="919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置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引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7118604" y="2416048"/>
            <a:ext cx="2752725" cy="1279525"/>
            <a:chOff x="7118604" y="2416048"/>
            <a:chExt cx="2752725" cy="1279525"/>
          </a:xfrm>
        </p:grpSpPr>
        <p:sp>
          <p:nvSpPr>
            <p:cNvPr id="39" name="object 39" descr=""/>
            <p:cNvSpPr/>
            <p:nvPr/>
          </p:nvSpPr>
          <p:spPr>
            <a:xfrm>
              <a:off x="7118604" y="2416047"/>
              <a:ext cx="2748280" cy="1279525"/>
            </a:xfrm>
            <a:custGeom>
              <a:avLst/>
              <a:gdLst/>
              <a:ahLst/>
              <a:cxnLst/>
              <a:rect l="l" t="t" r="r" b="b"/>
              <a:pathLst>
                <a:path w="2748279" h="1279525">
                  <a:moveTo>
                    <a:pt x="2004060" y="1253744"/>
                  </a:moveTo>
                  <a:lnTo>
                    <a:pt x="1985010" y="1247394"/>
                  </a:lnTo>
                  <a:lnTo>
                    <a:pt x="1927860" y="1228344"/>
                  </a:lnTo>
                  <a:lnTo>
                    <a:pt x="1927860" y="1247394"/>
                  </a:lnTo>
                  <a:lnTo>
                    <a:pt x="1011936" y="1247394"/>
                  </a:lnTo>
                  <a:lnTo>
                    <a:pt x="1011936" y="1260094"/>
                  </a:lnTo>
                  <a:lnTo>
                    <a:pt x="1927860" y="1260094"/>
                  </a:lnTo>
                  <a:lnTo>
                    <a:pt x="1927860" y="1279144"/>
                  </a:lnTo>
                  <a:lnTo>
                    <a:pt x="1985010" y="1260094"/>
                  </a:lnTo>
                  <a:lnTo>
                    <a:pt x="2004060" y="1253744"/>
                  </a:lnTo>
                  <a:close/>
                </a:path>
                <a:path w="2748279" h="1279525">
                  <a:moveTo>
                    <a:pt x="2747772" y="19050"/>
                  </a:moveTo>
                  <a:lnTo>
                    <a:pt x="76200" y="19050"/>
                  </a:lnTo>
                  <a:lnTo>
                    <a:pt x="76200" y="0"/>
                  </a:lnTo>
                  <a:lnTo>
                    <a:pt x="0" y="25400"/>
                  </a:lnTo>
                  <a:lnTo>
                    <a:pt x="76200" y="50800"/>
                  </a:lnTo>
                  <a:lnTo>
                    <a:pt x="76200" y="31750"/>
                  </a:lnTo>
                  <a:lnTo>
                    <a:pt x="2747772" y="31750"/>
                  </a:lnTo>
                  <a:lnTo>
                    <a:pt x="2747772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866376" y="2441448"/>
              <a:ext cx="0" cy="928369"/>
            </a:xfrm>
            <a:custGeom>
              <a:avLst/>
              <a:gdLst/>
              <a:ahLst/>
              <a:cxnLst/>
              <a:rect l="l" t="t" r="r" b="b"/>
              <a:pathLst>
                <a:path w="0" h="928370">
                  <a:moveTo>
                    <a:pt x="0" y="0"/>
                  </a:moveTo>
                  <a:lnTo>
                    <a:pt x="0" y="9281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6629781" y="3517772"/>
            <a:ext cx="111569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引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 ?</a:t>
            </a:r>
            <a:endParaRPr sz="1600">
              <a:latin typeface="微软雅黑"/>
              <a:cs typeface="微软雅黑"/>
            </a:endParaRPr>
          </a:p>
          <a:p>
            <a:pPr algn="ctr" marL="235585">
              <a:lnSpc>
                <a:spcPct val="100000"/>
              </a:lnSpc>
              <a:spcBef>
                <a:spcPts val="1440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Y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505825" y="3447415"/>
            <a:ext cx="1708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1F517B"/>
                </a:solidFill>
                <a:latin typeface="微软雅黑"/>
                <a:cs typeface="微软雅黑"/>
              </a:rPr>
              <a:t>N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289553" y="5711444"/>
            <a:ext cx="52158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迹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：5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4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6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2200" spc="-10">
                <a:solidFill>
                  <a:srgbClr val="1F517B"/>
                </a:solidFill>
                <a:latin typeface="Symbol"/>
                <a:cs typeface="Symbol"/>
              </a:rPr>
              <a:t>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5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4025900" cy="787400"/>
            <a:chOff x="338327" y="211836"/>
            <a:chExt cx="4025900" cy="787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1184910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131" y="211836"/>
              <a:ext cx="3307842" cy="78714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358647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0">
                <a:solidFill>
                  <a:srgbClr val="1F517B"/>
                </a:solidFill>
              </a:rPr>
              <a:t>LRU</a:t>
            </a:r>
            <a:r>
              <a:rPr dirty="0" spc="-35">
                <a:solidFill>
                  <a:srgbClr val="1F517B"/>
                </a:solidFill>
              </a:rPr>
              <a:t>近</a:t>
            </a:r>
            <a:r>
              <a:rPr dirty="0" spc="-35">
                <a:solidFill>
                  <a:srgbClr val="1F517B"/>
                </a:solidFill>
              </a:rPr>
              <a:t>似</a:t>
            </a:r>
            <a:r>
              <a:rPr dirty="0" spc="-35">
                <a:solidFill>
                  <a:srgbClr val="1F517B"/>
                </a:solidFill>
              </a:rPr>
              <a:t>淘</a:t>
            </a:r>
            <a:r>
              <a:rPr dirty="0" spc="-35">
                <a:solidFill>
                  <a:srgbClr val="1F517B"/>
                </a:solidFill>
              </a:rPr>
              <a:t>汰</a:t>
            </a:r>
            <a:r>
              <a:rPr dirty="0" spc="-35">
                <a:solidFill>
                  <a:srgbClr val="1F517B"/>
                </a:solidFill>
              </a:rPr>
              <a:t>算</a:t>
            </a:r>
            <a:r>
              <a:rPr dirty="0" spc="-35">
                <a:solidFill>
                  <a:srgbClr val="1F517B"/>
                </a:solidFill>
              </a:rPr>
              <a:t>法</a:t>
            </a:r>
            <a:r>
              <a:rPr dirty="0" spc="-35">
                <a:solidFill>
                  <a:srgbClr val="1F517B"/>
                </a:solidFill>
              </a:rPr>
              <a:t>举</a:t>
            </a:r>
            <a:r>
              <a:rPr dirty="0" spc="-50">
                <a:solidFill>
                  <a:srgbClr val="1F517B"/>
                </a:solidFill>
              </a:rPr>
              <a:t>例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456816" y="1241933"/>
            <a:ext cx="1821180" cy="1781175"/>
            <a:chOff x="1456816" y="1241933"/>
            <a:chExt cx="1821180" cy="1781175"/>
          </a:xfrm>
        </p:grpSpPr>
        <p:sp>
          <p:nvSpPr>
            <p:cNvPr id="8" name="object 8" descr=""/>
            <p:cNvSpPr/>
            <p:nvPr/>
          </p:nvSpPr>
          <p:spPr>
            <a:xfrm>
              <a:off x="1470659" y="1255776"/>
              <a:ext cx="1792605" cy="1751330"/>
            </a:xfrm>
            <a:custGeom>
              <a:avLst/>
              <a:gdLst/>
              <a:ahLst/>
              <a:cxnLst/>
              <a:rect l="l" t="t" r="r" b="b"/>
              <a:pathLst>
                <a:path w="1792604" h="1751330">
                  <a:moveTo>
                    <a:pt x="896112" y="0"/>
                  </a:moveTo>
                  <a:lnTo>
                    <a:pt x="846943" y="1295"/>
                  </a:lnTo>
                  <a:lnTo>
                    <a:pt x="798468" y="5138"/>
                  </a:lnTo>
                  <a:lnTo>
                    <a:pt x="750755" y="11460"/>
                  </a:lnTo>
                  <a:lnTo>
                    <a:pt x="703871" y="20196"/>
                  </a:lnTo>
                  <a:lnTo>
                    <a:pt x="657886" y="31279"/>
                  </a:lnTo>
                  <a:lnTo>
                    <a:pt x="612867" y="44641"/>
                  </a:lnTo>
                  <a:lnTo>
                    <a:pt x="568883" y="60215"/>
                  </a:lnTo>
                  <a:lnTo>
                    <a:pt x="526002" y="77936"/>
                  </a:lnTo>
                  <a:lnTo>
                    <a:pt x="484292" y="97736"/>
                  </a:lnTo>
                  <a:lnTo>
                    <a:pt x="443822" y="119549"/>
                  </a:lnTo>
                  <a:lnTo>
                    <a:pt x="404660" y="143307"/>
                  </a:lnTo>
                  <a:lnTo>
                    <a:pt x="366875" y="168944"/>
                  </a:lnTo>
                  <a:lnTo>
                    <a:pt x="330534" y="196393"/>
                  </a:lnTo>
                  <a:lnTo>
                    <a:pt x="295707" y="225587"/>
                  </a:lnTo>
                  <a:lnTo>
                    <a:pt x="262461" y="256460"/>
                  </a:lnTo>
                  <a:lnTo>
                    <a:pt x="230865" y="288944"/>
                  </a:lnTo>
                  <a:lnTo>
                    <a:pt x="200986" y="322974"/>
                  </a:lnTo>
                  <a:lnTo>
                    <a:pt x="172894" y="358481"/>
                  </a:lnTo>
                  <a:lnTo>
                    <a:pt x="146657" y="395399"/>
                  </a:lnTo>
                  <a:lnTo>
                    <a:pt x="122343" y="433662"/>
                  </a:lnTo>
                  <a:lnTo>
                    <a:pt x="100020" y="473203"/>
                  </a:lnTo>
                  <a:lnTo>
                    <a:pt x="79757" y="513954"/>
                  </a:lnTo>
                  <a:lnTo>
                    <a:pt x="61622" y="555849"/>
                  </a:lnTo>
                  <a:lnTo>
                    <a:pt x="45683" y="598822"/>
                  </a:lnTo>
                  <a:lnTo>
                    <a:pt x="32009" y="642805"/>
                  </a:lnTo>
                  <a:lnTo>
                    <a:pt x="20668" y="687731"/>
                  </a:lnTo>
                  <a:lnTo>
                    <a:pt x="11728" y="733535"/>
                  </a:lnTo>
                  <a:lnTo>
                    <a:pt x="5258" y="780148"/>
                  </a:lnTo>
                  <a:lnTo>
                    <a:pt x="1325" y="827505"/>
                  </a:lnTo>
                  <a:lnTo>
                    <a:pt x="0" y="875538"/>
                  </a:lnTo>
                  <a:lnTo>
                    <a:pt x="1325" y="923570"/>
                  </a:lnTo>
                  <a:lnTo>
                    <a:pt x="5258" y="970927"/>
                  </a:lnTo>
                  <a:lnTo>
                    <a:pt x="11728" y="1017540"/>
                  </a:lnTo>
                  <a:lnTo>
                    <a:pt x="20668" y="1063344"/>
                  </a:lnTo>
                  <a:lnTo>
                    <a:pt x="32009" y="1108270"/>
                  </a:lnTo>
                  <a:lnTo>
                    <a:pt x="45683" y="1152253"/>
                  </a:lnTo>
                  <a:lnTo>
                    <a:pt x="61622" y="1195226"/>
                  </a:lnTo>
                  <a:lnTo>
                    <a:pt x="79757" y="1237121"/>
                  </a:lnTo>
                  <a:lnTo>
                    <a:pt x="100020" y="1277872"/>
                  </a:lnTo>
                  <a:lnTo>
                    <a:pt x="122343" y="1317413"/>
                  </a:lnTo>
                  <a:lnTo>
                    <a:pt x="146657" y="1355676"/>
                  </a:lnTo>
                  <a:lnTo>
                    <a:pt x="172894" y="1392594"/>
                  </a:lnTo>
                  <a:lnTo>
                    <a:pt x="200986" y="1428101"/>
                  </a:lnTo>
                  <a:lnTo>
                    <a:pt x="230865" y="1462131"/>
                  </a:lnTo>
                  <a:lnTo>
                    <a:pt x="262461" y="1494615"/>
                  </a:lnTo>
                  <a:lnTo>
                    <a:pt x="295707" y="1525488"/>
                  </a:lnTo>
                  <a:lnTo>
                    <a:pt x="330534" y="1554682"/>
                  </a:lnTo>
                  <a:lnTo>
                    <a:pt x="366875" y="1582131"/>
                  </a:lnTo>
                  <a:lnTo>
                    <a:pt x="404660" y="1607768"/>
                  </a:lnTo>
                  <a:lnTo>
                    <a:pt x="443822" y="1631526"/>
                  </a:lnTo>
                  <a:lnTo>
                    <a:pt x="484292" y="1653339"/>
                  </a:lnTo>
                  <a:lnTo>
                    <a:pt x="526002" y="1673139"/>
                  </a:lnTo>
                  <a:lnTo>
                    <a:pt x="568883" y="1690860"/>
                  </a:lnTo>
                  <a:lnTo>
                    <a:pt x="612867" y="1706434"/>
                  </a:lnTo>
                  <a:lnTo>
                    <a:pt x="657886" y="1719796"/>
                  </a:lnTo>
                  <a:lnTo>
                    <a:pt x="703871" y="1730879"/>
                  </a:lnTo>
                  <a:lnTo>
                    <a:pt x="750755" y="1739615"/>
                  </a:lnTo>
                  <a:lnTo>
                    <a:pt x="798468" y="1745937"/>
                  </a:lnTo>
                  <a:lnTo>
                    <a:pt x="846943" y="1749780"/>
                  </a:lnTo>
                  <a:lnTo>
                    <a:pt x="896112" y="1751076"/>
                  </a:lnTo>
                  <a:lnTo>
                    <a:pt x="945280" y="1749780"/>
                  </a:lnTo>
                  <a:lnTo>
                    <a:pt x="993755" y="1745937"/>
                  </a:lnTo>
                  <a:lnTo>
                    <a:pt x="1041468" y="1739615"/>
                  </a:lnTo>
                  <a:lnTo>
                    <a:pt x="1088352" y="1730879"/>
                  </a:lnTo>
                  <a:lnTo>
                    <a:pt x="1134337" y="1719796"/>
                  </a:lnTo>
                  <a:lnTo>
                    <a:pt x="1179356" y="1706434"/>
                  </a:lnTo>
                  <a:lnTo>
                    <a:pt x="1223340" y="1690860"/>
                  </a:lnTo>
                  <a:lnTo>
                    <a:pt x="1266221" y="1673139"/>
                  </a:lnTo>
                  <a:lnTo>
                    <a:pt x="1307931" y="1653339"/>
                  </a:lnTo>
                  <a:lnTo>
                    <a:pt x="1348401" y="1631526"/>
                  </a:lnTo>
                  <a:lnTo>
                    <a:pt x="1387563" y="1607768"/>
                  </a:lnTo>
                  <a:lnTo>
                    <a:pt x="1425348" y="1582131"/>
                  </a:lnTo>
                  <a:lnTo>
                    <a:pt x="1461689" y="1554682"/>
                  </a:lnTo>
                  <a:lnTo>
                    <a:pt x="1496516" y="1525488"/>
                  </a:lnTo>
                  <a:lnTo>
                    <a:pt x="1529762" y="1494615"/>
                  </a:lnTo>
                  <a:lnTo>
                    <a:pt x="1561358" y="1462131"/>
                  </a:lnTo>
                  <a:lnTo>
                    <a:pt x="1591237" y="1428101"/>
                  </a:lnTo>
                  <a:lnTo>
                    <a:pt x="1619329" y="1392594"/>
                  </a:lnTo>
                  <a:lnTo>
                    <a:pt x="1645566" y="1355676"/>
                  </a:lnTo>
                  <a:lnTo>
                    <a:pt x="1669880" y="1317413"/>
                  </a:lnTo>
                  <a:lnTo>
                    <a:pt x="1692203" y="1277872"/>
                  </a:lnTo>
                  <a:lnTo>
                    <a:pt x="1712466" y="1237121"/>
                  </a:lnTo>
                  <a:lnTo>
                    <a:pt x="1730601" y="1195226"/>
                  </a:lnTo>
                  <a:lnTo>
                    <a:pt x="1746540" y="1152253"/>
                  </a:lnTo>
                  <a:lnTo>
                    <a:pt x="1760214" y="1108270"/>
                  </a:lnTo>
                  <a:lnTo>
                    <a:pt x="1771555" y="1063344"/>
                  </a:lnTo>
                  <a:lnTo>
                    <a:pt x="1780495" y="1017540"/>
                  </a:lnTo>
                  <a:lnTo>
                    <a:pt x="1786965" y="970927"/>
                  </a:lnTo>
                  <a:lnTo>
                    <a:pt x="1790898" y="923570"/>
                  </a:lnTo>
                  <a:lnTo>
                    <a:pt x="1792224" y="875538"/>
                  </a:lnTo>
                  <a:lnTo>
                    <a:pt x="1790898" y="827505"/>
                  </a:lnTo>
                  <a:lnTo>
                    <a:pt x="1786965" y="780148"/>
                  </a:lnTo>
                  <a:lnTo>
                    <a:pt x="1780495" y="733535"/>
                  </a:lnTo>
                  <a:lnTo>
                    <a:pt x="1771555" y="687731"/>
                  </a:lnTo>
                  <a:lnTo>
                    <a:pt x="1760214" y="642805"/>
                  </a:lnTo>
                  <a:lnTo>
                    <a:pt x="1746540" y="598822"/>
                  </a:lnTo>
                  <a:lnTo>
                    <a:pt x="1730601" y="555849"/>
                  </a:lnTo>
                  <a:lnTo>
                    <a:pt x="1712466" y="513954"/>
                  </a:lnTo>
                  <a:lnTo>
                    <a:pt x="1692203" y="473203"/>
                  </a:lnTo>
                  <a:lnTo>
                    <a:pt x="1669880" y="433662"/>
                  </a:lnTo>
                  <a:lnTo>
                    <a:pt x="1645566" y="395399"/>
                  </a:lnTo>
                  <a:lnTo>
                    <a:pt x="1619329" y="358481"/>
                  </a:lnTo>
                  <a:lnTo>
                    <a:pt x="1591237" y="322974"/>
                  </a:lnTo>
                  <a:lnTo>
                    <a:pt x="1561358" y="288944"/>
                  </a:lnTo>
                  <a:lnTo>
                    <a:pt x="1529762" y="256460"/>
                  </a:lnTo>
                  <a:lnTo>
                    <a:pt x="1496516" y="225587"/>
                  </a:lnTo>
                  <a:lnTo>
                    <a:pt x="1461689" y="196393"/>
                  </a:lnTo>
                  <a:lnTo>
                    <a:pt x="1425348" y="168944"/>
                  </a:lnTo>
                  <a:lnTo>
                    <a:pt x="1387563" y="143307"/>
                  </a:lnTo>
                  <a:lnTo>
                    <a:pt x="1348401" y="119549"/>
                  </a:lnTo>
                  <a:lnTo>
                    <a:pt x="1307931" y="97736"/>
                  </a:lnTo>
                  <a:lnTo>
                    <a:pt x="1266221" y="77936"/>
                  </a:lnTo>
                  <a:lnTo>
                    <a:pt x="1223340" y="60215"/>
                  </a:lnTo>
                  <a:lnTo>
                    <a:pt x="1179356" y="44641"/>
                  </a:lnTo>
                  <a:lnTo>
                    <a:pt x="1134337" y="31279"/>
                  </a:lnTo>
                  <a:lnTo>
                    <a:pt x="1088352" y="20196"/>
                  </a:lnTo>
                  <a:lnTo>
                    <a:pt x="1041468" y="11460"/>
                  </a:lnTo>
                  <a:lnTo>
                    <a:pt x="993755" y="5138"/>
                  </a:lnTo>
                  <a:lnTo>
                    <a:pt x="945280" y="1295"/>
                  </a:lnTo>
                  <a:lnTo>
                    <a:pt x="8961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52243" y="1731263"/>
              <a:ext cx="828040" cy="809625"/>
            </a:xfrm>
            <a:custGeom>
              <a:avLst/>
              <a:gdLst/>
              <a:ahLst/>
              <a:cxnLst/>
              <a:rect l="l" t="t" r="r" b="b"/>
              <a:pathLst>
                <a:path w="828039" h="809625">
                  <a:moveTo>
                    <a:pt x="413766" y="0"/>
                  </a:moveTo>
                  <a:lnTo>
                    <a:pt x="365520" y="2721"/>
                  </a:lnTo>
                  <a:lnTo>
                    <a:pt x="318906" y="10683"/>
                  </a:lnTo>
                  <a:lnTo>
                    <a:pt x="274237" y="23583"/>
                  </a:lnTo>
                  <a:lnTo>
                    <a:pt x="231821" y="41116"/>
                  </a:lnTo>
                  <a:lnTo>
                    <a:pt x="191970" y="62981"/>
                  </a:lnTo>
                  <a:lnTo>
                    <a:pt x="154994" y="88874"/>
                  </a:lnTo>
                  <a:lnTo>
                    <a:pt x="121205" y="118490"/>
                  </a:lnTo>
                  <a:lnTo>
                    <a:pt x="90913" y="151529"/>
                  </a:lnTo>
                  <a:lnTo>
                    <a:pt x="64429" y="187685"/>
                  </a:lnTo>
                  <a:lnTo>
                    <a:pt x="42063" y="226656"/>
                  </a:lnTo>
                  <a:lnTo>
                    <a:pt x="24126" y="268138"/>
                  </a:lnTo>
                  <a:lnTo>
                    <a:pt x="10930" y="311829"/>
                  </a:lnTo>
                  <a:lnTo>
                    <a:pt x="2784" y="357424"/>
                  </a:lnTo>
                  <a:lnTo>
                    <a:pt x="0" y="404622"/>
                  </a:lnTo>
                  <a:lnTo>
                    <a:pt x="2784" y="451819"/>
                  </a:lnTo>
                  <a:lnTo>
                    <a:pt x="10930" y="497414"/>
                  </a:lnTo>
                  <a:lnTo>
                    <a:pt x="24126" y="541105"/>
                  </a:lnTo>
                  <a:lnTo>
                    <a:pt x="42063" y="582587"/>
                  </a:lnTo>
                  <a:lnTo>
                    <a:pt x="64429" y="621558"/>
                  </a:lnTo>
                  <a:lnTo>
                    <a:pt x="90913" y="657714"/>
                  </a:lnTo>
                  <a:lnTo>
                    <a:pt x="121205" y="690752"/>
                  </a:lnTo>
                  <a:lnTo>
                    <a:pt x="154994" y="720369"/>
                  </a:lnTo>
                  <a:lnTo>
                    <a:pt x="191970" y="746262"/>
                  </a:lnTo>
                  <a:lnTo>
                    <a:pt x="231821" y="768127"/>
                  </a:lnTo>
                  <a:lnTo>
                    <a:pt x="274237" y="785660"/>
                  </a:lnTo>
                  <a:lnTo>
                    <a:pt x="318906" y="798560"/>
                  </a:lnTo>
                  <a:lnTo>
                    <a:pt x="365520" y="806522"/>
                  </a:lnTo>
                  <a:lnTo>
                    <a:pt x="413766" y="809244"/>
                  </a:lnTo>
                  <a:lnTo>
                    <a:pt x="462011" y="806522"/>
                  </a:lnTo>
                  <a:lnTo>
                    <a:pt x="508625" y="798560"/>
                  </a:lnTo>
                  <a:lnTo>
                    <a:pt x="553294" y="785660"/>
                  </a:lnTo>
                  <a:lnTo>
                    <a:pt x="595710" y="768127"/>
                  </a:lnTo>
                  <a:lnTo>
                    <a:pt x="635561" y="746262"/>
                  </a:lnTo>
                  <a:lnTo>
                    <a:pt x="672537" y="720369"/>
                  </a:lnTo>
                  <a:lnTo>
                    <a:pt x="706326" y="690752"/>
                  </a:lnTo>
                  <a:lnTo>
                    <a:pt x="736618" y="657714"/>
                  </a:lnTo>
                  <a:lnTo>
                    <a:pt x="763102" y="621558"/>
                  </a:lnTo>
                  <a:lnTo>
                    <a:pt x="785468" y="582587"/>
                  </a:lnTo>
                  <a:lnTo>
                    <a:pt x="803405" y="541105"/>
                  </a:lnTo>
                  <a:lnTo>
                    <a:pt x="816601" y="497414"/>
                  </a:lnTo>
                  <a:lnTo>
                    <a:pt x="824747" y="451819"/>
                  </a:lnTo>
                  <a:lnTo>
                    <a:pt x="827532" y="404622"/>
                  </a:lnTo>
                  <a:lnTo>
                    <a:pt x="824747" y="357424"/>
                  </a:lnTo>
                  <a:lnTo>
                    <a:pt x="816601" y="311829"/>
                  </a:lnTo>
                  <a:lnTo>
                    <a:pt x="803405" y="268138"/>
                  </a:lnTo>
                  <a:lnTo>
                    <a:pt x="785468" y="226656"/>
                  </a:lnTo>
                  <a:lnTo>
                    <a:pt x="763102" y="187685"/>
                  </a:lnTo>
                  <a:lnTo>
                    <a:pt x="736618" y="151529"/>
                  </a:lnTo>
                  <a:lnTo>
                    <a:pt x="706326" y="118491"/>
                  </a:lnTo>
                  <a:lnTo>
                    <a:pt x="672537" y="88874"/>
                  </a:lnTo>
                  <a:lnTo>
                    <a:pt x="635561" y="62981"/>
                  </a:lnTo>
                  <a:lnTo>
                    <a:pt x="595710" y="41116"/>
                  </a:lnTo>
                  <a:lnTo>
                    <a:pt x="553294" y="23583"/>
                  </a:lnTo>
                  <a:lnTo>
                    <a:pt x="508625" y="10683"/>
                  </a:lnTo>
                  <a:lnTo>
                    <a:pt x="462011" y="2721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71421" y="1256538"/>
              <a:ext cx="1791970" cy="1751964"/>
            </a:xfrm>
            <a:custGeom>
              <a:avLst/>
              <a:gdLst/>
              <a:ahLst/>
              <a:cxnLst/>
              <a:rect l="l" t="t" r="r" b="b"/>
              <a:pathLst>
                <a:path w="1791970" h="1751964">
                  <a:moveTo>
                    <a:pt x="896111" y="0"/>
                  </a:moveTo>
                  <a:lnTo>
                    <a:pt x="896111" y="475741"/>
                  </a:lnTo>
                </a:path>
                <a:path w="1791970" h="1751964">
                  <a:moveTo>
                    <a:pt x="896111" y="1284732"/>
                  </a:moveTo>
                  <a:lnTo>
                    <a:pt x="896111" y="1751838"/>
                  </a:lnTo>
                </a:path>
                <a:path w="1791970" h="1751964">
                  <a:moveTo>
                    <a:pt x="1791715" y="876300"/>
                  </a:moveTo>
                  <a:lnTo>
                    <a:pt x="1309116" y="880617"/>
                  </a:lnTo>
                </a:path>
                <a:path w="1791970" h="1751964">
                  <a:moveTo>
                    <a:pt x="0" y="876300"/>
                  </a:moveTo>
                  <a:lnTo>
                    <a:pt x="482600" y="880617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757932" y="1582928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5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56104" y="1241933"/>
            <a:ext cx="3333115" cy="1781175"/>
            <a:chOff x="2356104" y="1241933"/>
            <a:chExt cx="3333115" cy="1781175"/>
          </a:xfrm>
        </p:grpSpPr>
        <p:sp>
          <p:nvSpPr>
            <p:cNvPr id="13" name="object 13" descr=""/>
            <p:cNvSpPr/>
            <p:nvPr/>
          </p:nvSpPr>
          <p:spPr>
            <a:xfrm>
              <a:off x="2356104" y="1785366"/>
              <a:ext cx="282575" cy="355600"/>
            </a:xfrm>
            <a:custGeom>
              <a:avLst/>
              <a:gdLst/>
              <a:ahLst/>
              <a:cxnLst/>
              <a:rect l="l" t="t" r="r" b="b"/>
              <a:pathLst>
                <a:path w="282575" h="355600">
                  <a:moveTo>
                    <a:pt x="228981" y="68453"/>
                  </a:moveTo>
                  <a:lnTo>
                    <a:pt x="210354" y="68631"/>
                  </a:lnTo>
                  <a:lnTo>
                    <a:pt x="0" y="337438"/>
                  </a:lnTo>
                  <a:lnTo>
                    <a:pt x="22859" y="355346"/>
                  </a:lnTo>
                  <a:lnTo>
                    <a:pt x="233249" y="86494"/>
                  </a:lnTo>
                  <a:lnTo>
                    <a:pt x="228981" y="68453"/>
                  </a:lnTo>
                  <a:close/>
                </a:path>
                <a:path w="282575" h="355600">
                  <a:moveTo>
                    <a:pt x="270487" y="59436"/>
                  </a:moveTo>
                  <a:lnTo>
                    <a:pt x="217550" y="59436"/>
                  </a:lnTo>
                  <a:lnTo>
                    <a:pt x="240410" y="77343"/>
                  </a:lnTo>
                  <a:lnTo>
                    <a:pt x="233249" y="86494"/>
                  </a:lnTo>
                  <a:lnTo>
                    <a:pt x="250316" y="158623"/>
                  </a:lnTo>
                  <a:lnTo>
                    <a:pt x="270487" y="59436"/>
                  </a:lnTo>
                  <a:close/>
                </a:path>
                <a:path w="282575" h="355600">
                  <a:moveTo>
                    <a:pt x="229062" y="68453"/>
                  </a:moveTo>
                  <a:lnTo>
                    <a:pt x="233249" y="86494"/>
                  </a:lnTo>
                  <a:lnTo>
                    <a:pt x="240410" y="77343"/>
                  </a:lnTo>
                  <a:lnTo>
                    <a:pt x="229062" y="68453"/>
                  </a:lnTo>
                  <a:close/>
                </a:path>
                <a:path w="282575" h="355600">
                  <a:moveTo>
                    <a:pt x="282575" y="0"/>
                  </a:moveTo>
                  <a:lnTo>
                    <a:pt x="136270" y="69342"/>
                  </a:lnTo>
                  <a:lnTo>
                    <a:pt x="210354" y="68631"/>
                  </a:lnTo>
                  <a:lnTo>
                    <a:pt x="217550" y="59436"/>
                  </a:lnTo>
                  <a:lnTo>
                    <a:pt x="270487" y="59436"/>
                  </a:lnTo>
                  <a:lnTo>
                    <a:pt x="282575" y="0"/>
                  </a:lnTo>
                  <a:close/>
                </a:path>
                <a:path w="282575" h="355600">
                  <a:moveTo>
                    <a:pt x="217550" y="59436"/>
                  </a:moveTo>
                  <a:lnTo>
                    <a:pt x="210354" y="68631"/>
                  </a:lnTo>
                  <a:lnTo>
                    <a:pt x="228981" y="68453"/>
                  </a:lnTo>
                  <a:lnTo>
                    <a:pt x="217550" y="59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880104" y="1255776"/>
              <a:ext cx="1792605" cy="1751330"/>
            </a:xfrm>
            <a:custGeom>
              <a:avLst/>
              <a:gdLst/>
              <a:ahLst/>
              <a:cxnLst/>
              <a:rect l="l" t="t" r="r" b="b"/>
              <a:pathLst>
                <a:path w="1792604" h="1751330">
                  <a:moveTo>
                    <a:pt x="896112" y="0"/>
                  </a:moveTo>
                  <a:lnTo>
                    <a:pt x="846943" y="1295"/>
                  </a:lnTo>
                  <a:lnTo>
                    <a:pt x="798468" y="5138"/>
                  </a:lnTo>
                  <a:lnTo>
                    <a:pt x="750755" y="11460"/>
                  </a:lnTo>
                  <a:lnTo>
                    <a:pt x="703871" y="20196"/>
                  </a:lnTo>
                  <a:lnTo>
                    <a:pt x="657886" y="31279"/>
                  </a:lnTo>
                  <a:lnTo>
                    <a:pt x="612867" y="44641"/>
                  </a:lnTo>
                  <a:lnTo>
                    <a:pt x="568883" y="60215"/>
                  </a:lnTo>
                  <a:lnTo>
                    <a:pt x="526002" y="77936"/>
                  </a:lnTo>
                  <a:lnTo>
                    <a:pt x="484292" y="97736"/>
                  </a:lnTo>
                  <a:lnTo>
                    <a:pt x="443822" y="119549"/>
                  </a:lnTo>
                  <a:lnTo>
                    <a:pt x="404660" y="143307"/>
                  </a:lnTo>
                  <a:lnTo>
                    <a:pt x="366875" y="168944"/>
                  </a:lnTo>
                  <a:lnTo>
                    <a:pt x="330534" y="196393"/>
                  </a:lnTo>
                  <a:lnTo>
                    <a:pt x="295707" y="225587"/>
                  </a:lnTo>
                  <a:lnTo>
                    <a:pt x="262461" y="256460"/>
                  </a:lnTo>
                  <a:lnTo>
                    <a:pt x="230865" y="288944"/>
                  </a:lnTo>
                  <a:lnTo>
                    <a:pt x="200986" y="322974"/>
                  </a:lnTo>
                  <a:lnTo>
                    <a:pt x="172894" y="358481"/>
                  </a:lnTo>
                  <a:lnTo>
                    <a:pt x="146657" y="395399"/>
                  </a:lnTo>
                  <a:lnTo>
                    <a:pt x="122343" y="433662"/>
                  </a:lnTo>
                  <a:lnTo>
                    <a:pt x="100020" y="473203"/>
                  </a:lnTo>
                  <a:lnTo>
                    <a:pt x="79757" y="513954"/>
                  </a:lnTo>
                  <a:lnTo>
                    <a:pt x="61622" y="555849"/>
                  </a:lnTo>
                  <a:lnTo>
                    <a:pt x="45683" y="598822"/>
                  </a:lnTo>
                  <a:lnTo>
                    <a:pt x="32009" y="642805"/>
                  </a:lnTo>
                  <a:lnTo>
                    <a:pt x="20668" y="687731"/>
                  </a:lnTo>
                  <a:lnTo>
                    <a:pt x="11728" y="733535"/>
                  </a:lnTo>
                  <a:lnTo>
                    <a:pt x="5258" y="780148"/>
                  </a:lnTo>
                  <a:lnTo>
                    <a:pt x="1325" y="827505"/>
                  </a:lnTo>
                  <a:lnTo>
                    <a:pt x="0" y="875538"/>
                  </a:lnTo>
                  <a:lnTo>
                    <a:pt x="1325" y="923570"/>
                  </a:lnTo>
                  <a:lnTo>
                    <a:pt x="5258" y="970927"/>
                  </a:lnTo>
                  <a:lnTo>
                    <a:pt x="11728" y="1017540"/>
                  </a:lnTo>
                  <a:lnTo>
                    <a:pt x="20668" y="1063344"/>
                  </a:lnTo>
                  <a:lnTo>
                    <a:pt x="32009" y="1108270"/>
                  </a:lnTo>
                  <a:lnTo>
                    <a:pt x="45683" y="1152253"/>
                  </a:lnTo>
                  <a:lnTo>
                    <a:pt x="61622" y="1195226"/>
                  </a:lnTo>
                  <a:lnTo>
                    <a:pt x="79757" y="1237121"/>
                  </a:lnTo>
                  <a:lnTo>
                    <a:pt x="100020" y="1277872"/>
                  </a:lnTo>
                  <a:lnTo>
                    <a:pt x="122343" y="1317413"/>
                  </a:lnTo>
                  <a:lnTo>
                    <a:pt x="146657" y="1355676"/>
                  </a:lnTo>
                  <a:lnTo>
                    <a:pt x="172894" y="1392594"/>
                  </a:lnTo>
                  <a:lnTo>
                    <a:pt x="200986" y="1428101"/>
                  </a:lnTo>
                  <a:lnTo>
                    <a:pt x="230865" y="1462131"/>
                  </a:lnTo>
                  <a:lnTo>
                    <a:pt x="262461" y="1494615"/>
                  </a:lnTo>
                  <a:lnTo>
                    <a:pt x="295707" y="1525488"/>
                  </a:lnTo>
                  <a:lnTo>
                    <a:pt x="330534" y="1554682"/>
                  </a:lnTo>
                  <a:lnTo>
                    <a:pt x="366875" y="1582131"/>
                  </a:lnTo>
                  <a:lnTo>
                    <a:pt x="404660" y="1607768"/>
                  </a:lnTo>
                  <a:lnTo>
                    <a:pt x="443822" y="1631526"/>
                  </a:lnTo>
                  <a:lnTo>
                    <a:pt x="484292" y="1653339"/>
                  </a:lnTo>
                  <a:lnTo>
                    <a:pt x="526002" y="1673139"/>
                  </a:lnTo>
                  <a:lnTo>
                    <a:pt x="568883" y="1690860"/>
                  </a:lnTo>
                  <a:lnTo>
                    <a:pt x="612867" y="1706434"/>
                  </a:lnTo>
                  <a:lnTo>
                    <a:pt x="657886" y="1719796"/>
                  </a:lnTo>
                  <a:lnTo>
                    <a:pt x="703871" y="1730879"/>
                  </a:lnTo>
                  <a:lnTo>
                    <a:pt x="750755" y="1739615"/>
                  </a:lnTo>
                  <a:lnTo>
                    <a:pt x="798468" y="1745937"/>
                  </a:lnTo>
                  <a:lnTo>
                    <a:pt x="846943" y="1749780"/>
                  </a:lnTo>
                  <a:lnTo>
                    <a:pt x="896112" y="1751076"/>
                  </a:lnTo>
                  <a:lnTo>
                    <a:pt x="945280" y="1749780"/>
                  </a:lnTo>
                  <a:lnTo>
                    <a:pt x="993755" y="1745937"/>
                  </a:lnTo>
                  <a:lnTo>
                    <a:pt x="1041468" y="1739615"/>
                  </a:lnTo>
                  <a:lnTo>
                    <a:pt x="1088352" y="1730879"/>
                  </a:lnTo>
                  <a:lnTo>
                    <a:pt x="1134337" y="1719796"/>
                  </a:lnTo>
                  <a:lnTo>
                    <a:pt x="1179356" y="1706434"/>
                  </a:lnTo>
                  <a:lnTo>
                    <a:pt x="1223340" y="1690860"/>
                  </a:lnTo>
                  <a:lnTo>
                    <a:pt x="1266221" y="1673139"/>
                  </a:lnTo>
                  <a:lnTo>
                    <a:pt x="1307931" y="1653339"/>
                  </a:lnTo>
                  <a:lnTo>
                    <a:pt x="1348401" y="1631526"/>
                  </a:lnTo>
                  <a:lnTo>
                    <a:pt x="1387563" y="1607768"/>
                  </a:lnTo>
                  <a:lnTo>
                    <a:pt x="1425348" y="1582131"/>
                  </a:lnTo>
                  <a:lnTo>
                    <a:pt x="1461689" y="1554682"/>
                  </a:lnTo>
                  <a:lnTo>
                    <a:pt x="1496516" y="1525488"/>
                  </a:lnTo>
                  <a:lnTo>
                    <a:pt x="1529762" y="1494615"/>
                  </a:lnTo>
                  <a:lnTo>
                    <a:pt x="1561358" y="1462131"/>
                  </a:lnTo>
                  <a:lnTo>
                    <a:pt x="1591237" y="1428101"/>
                  </a:lnTo>
                  <a:lnTo>
                    <a:pt x="1619329" y="1392594"/>
                  </a:lnTo>
                  <a:lnTo>
                    <a:pt x="1645566" y="1355676"/>
                  </a:lnTo>
                  <a:lnTo>
                    <a:pt x="1669880" y="1317413"/>
                  </a:lnTo>
                  <a:lnTo>
                    <a:pt x="1692203" y="1277872"/>
                  </a:lnTo>
                  <a:lnTo>
                    <a:pt x="1712466" y="1237121"/>
                  </a:lnTo>
                  <a:lnTo>
                    <a:pt x="1730601" y="1195226"/>
                  </a:lnTo>
                  <a:lnTo>
                    <a:pt x="1746540" y="1152253"/>
                  </a:lnTo>
                  <a:lnTo>
                    <a:pt x="1760214" y="1108270"/>
                  </a:lnTo>
                  <a:lnTo>
                    <a:pt x="1771555" y="1063344"/>
                  </a:lnTo>
                  <a:lnTo>
                    <a:pt x="1780495" y="1017540"/>
                  </a:lnTo>
                  <a:lnTo>
                    <a:pt x="1786965" y="970927"/>
                  </a:lnTo>
                  <a:lnTo>
                    <a:pt x="1790898" y="923570"/>
                  </a:lnTo>
                  <a:lnTo>
                    <a:pt x="1792224" y="875538"/>
                  </a:lnTo>
                  <a:lnTo>
                    <a:pt x="1790898" y="827505"/>
                  </a:lnTo>
                  <a:lnTo>
                    <a:pt x="1786965" y="780148"/>
                  </a:lnTo>
                  <a:lnTo>
                    <a:pt x="1780495" y="733535"/>
                  </a:lnTo>
                  <a:lnTo>
                    <a:pt x="1771555" y="687731"/>
                  </a:lnTo>
                  <a:lnTo>
                    <a:pt x="1760214" y="642805"/>
                  </a:lnTo>
                  <a:lnTo>
                    <a:pt x="1746540" y="598822"/>
                  </a:lnTo>
                  <a:lnTo>
                    <a:pt x="1730601" y="555849"/>
                  </a:lnTo>
                  <a:lnTo>
                    <a:pt x="1712466" y="513954"/>
                  </a:lnTo>
                  <a:lnTo>
                    <a:pt x="1692203" y="473203"/>
                  </a:lnTo>
                  <a:lnTo>
                    <a:pt x="1669880" y="433662"/>
                  </a:lnTo>
                  <a:lnTo>
                    <a:pt x="1645566" y="395399"/>
                  </a:lnTo>
                  <a:lnTo>
                    <a:pt x="1619329" y="358481"/>
                  </a:lnTo>
                  <a:lnTo>
                    <a:pt x="1591237" y="322974"/>
                  </a:lnTo>
                  <a:lnTo>
                    <a:pt x="1561358" y="288944"/>
                  </a:lnTo>
                  <a:lnTo>
                    <a:pt x="1529762" y="256460"/>
                  </a:lnTo>
                  <a:lnTo>
                    <a:pt x="1496516" y="225587"/>
                  </a:lnTo>
                  <a:lnTo>
                    <a:pt x="1461689" y="196393"/>
                  </a:lnTo>
                  <a:lnTo>
                    <a:pt x="1425348" y="168944"/>
                  </a:lnTo>
                  <a:lnTo>
                    <a:pt x="1387563" y="143307"/>
                  </a:lnTo>
                  <a:lnTo>
                    <a:pt x="1348401" y="119549"/>
                  </a:lnTo>
                  <a:lnTo>
                    <a:pt x="1307931" y="97736"/>
                  </a:lnTo>
                  <a:lnTo>
                    <a:pt x="1266221" y="77936"/>
                  </a:lnTo>
                  <a:lnTo>
                    <a:pt x="1223340" y="60215"/>
                  </a:lnTo>
                  <a:lnTo>
                    <a:pt x="1179356" y="44641"/>
                  </a:lnTo>
                  <a:lnTo>
                    <a:pt x="1134337" y="31279"/>
                  </a:lnTo>
                  <a:lnTo>
                    <a:pt x="1088352" y="20196"/>
                  </a:lnTo>
                  <a:lnTo>
                    <a:pt x="1041468" y="11460"/>
                  </a:lnTo>
                  <a:lnTo>
                    <a:pt x="993755" y="5138"/>
                  </a:lnTo>
                  <a:lnTo>
                    <a:pt x="945280" y="1295"/>
                  </a:lnTo>
                  <a:lnTo>
                    <a:pt x="8961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363211" y="1731263"/>
              <a:ext cx="828040" cy="809625"/>
            </a:xfrm>
            <a:custGeom>
              <a:avLst/>
              <a:gdLst/>
              <a:ahLst/>
              <a:cxnLst/>
              <a:rect l="l" t="t" r="r" b="b"/>
              <a:pathLst>
                <a:path w="828039" h="809625">
                  <a:moveTo>
                    <a:pt x="413765" y="0"/>
                  </a:moveTo>
                  <a:lnTo>
                    <a:pt x="365520" y="2721"/>
                  </a:lnTo>
                  <a:lnTo>
                    <a:pt x="318906" y="10683"/>
                  </a:lnTo>
                  <a:lnTo>
                    <a:pt x="274237" y="23583"/>
                  </a:lnTo>
                  <a:lnTo>
                    <a:pt x="231821" y="41116"/>
                  </a:lnTo>
                  <a:lnTo>
                    <a:pt x="191970" y="62981"/>
                  </a:lnTo>
                  <a:lnTo>
                    <a:pt x="154994" y="88874"/>
                  </a:lnTo>
                  <a:lnTo>
                    <a:pt x="121205" y="118490"/>
                  </a:lnTo>
                  <a:lnTo>
                    <a:pt x="90913" y="151529"/>
                  </a:lnTo>
                  <a:lnTo>
                    <a:pt x="64429" y="187685"/>
                  </a:lnTo>
                  <a:lnTo>
                    <a:pt x="42063" y="226656"/>
                  </a:lnTo>
                  <a:lnTo>
                    <a:pt x="24126" y="268138"/>
                  </a:lnTo>
                  <a:lnTo>
                    <a:pt x="10930" y="311829"/>
                  </a:lnTo>
                  <a:lnTo>
                    <a:pt x="2784" y="357424"/>
                  </a:lnTo>
                  <a:lnTo>
                    <a:pt x="0" y="404622"/>
                  </a:lnTo>
                  <a:lnTo>
                    <a:pt x="2784" y="451819"/>
                  </a:lnTo>
                  <a:lnTo>
                    <a:pt x="10930" y="497414"/>
                  </a:lnTo>
                  <a:lnTo>
                    <a:pt x="24126" y="541105"/>
                  </a:lnTo>
                  <a:lnTo>
                    <a:pt x="42063" y="582587"/>
                  </a:lnTo>
                  <a:lnTo>
                    <a:pt x="64429" y="621558"/>
                  </a:lnTo>
                  <a:lnTo>
                    <a:pt x="90913" y="657714"/>
                  </a:lnTo>
                  <a:lnTo>
                    <a:pt x="121205" y="690752"/>
                  </a:lnTo>
                  <a:lnTo>
                    <a:pt x="154994" y="720369"/>
                  </a:lnTo>
                  <a:lnTo>
                    <a:pt x="191970" y="746262"/>
                  </a:lnTo>
                  <a:lnTo>
                    <a:pt x="231821" y="768127"/>
                  </a:lnTo>
                  <a:lnTo>
                    <a:pt x="274237" y="785660"/>
                  </a:lnTo>
                  <a:lnTo>
                    <a:pt x="318906" y="798560"/>
                  </a:lnTo>
                  <a:lnTo>
                    <a:pt x="365520" y="806522"/>
                  </a:lnTo>
                  <a:lnTo>
                    <a:pt x="413765" y="809244"/>
                  </a:lnTo>
                  <a:lnTo>
                    <a:pt x="462011" y="806522"/>
                  </a:lnTo>
                  <a:lnTo>
                    <a:pt x="508625" y="798560"/>
                  </a:lnTo>
                  <a:lnTo>
                    <a:pt x="553294" y="785660"/>
                  </a:lnTo>
                  <a:lnTo>
                    <a:pt x="595710" y="768127"/>
                  </a:lnTo>
                  <a:lnTo>
                    <a:pt x="635561" y="746262"/>
                  </a:lnTo>
                  <a:lnTo>
                    <a:pt x="672537" y="720369"/>
                  </a:lnTo>
                  <a:lnTo>
                    <a:pt x="706326" y="690752"/>
                  </a:lnTo>
                  <a:lnTo>
                    <a:pt x="736618" y="657714"/>
                  </a:lnTo>
                  <a:lnTo>
                    <a:pt x="763102" y="621558"/>
                  </a:lnTo>
                  <a:lnTo>
                    <a:pt x="785468" y="582587"/>
                  </a:lnTo>
                  <a:lnTo>
                    <a:pt x="803405" y="541105"/>
                  </a:lnTo>
                  <a:lnTo>
                    <a:pt x="816601" y="497414"/>
                  </a:lnTo>
                  <a:lnTo>
                    <a:pt x="824747" y="451819"/>
                  </a:lnTo>
                  <a:lnTo>
                    <a:pt x="827532" y="404622"/>
                  </a:lnTo>
                  <a:lnTo>
                    <a:pt x="824747" y="357424"/>
                  </a:lnTo>
                  <a:lnTo>
                    <a:pt x="816601" y="311829"/>
                  </a:lnTo>
                  <a:lnTo>
                    <a:pt x="803405" y="268138"/>
                  </a:lnTo>
                  <a:lnTo>
                    <a:pt x="785468" y="226656"/>
                  </a:lnTo>
                  <a:lnTo>
                    <a:pt x="763102" y="187685"/>
                  </a:lnTo>
                  <a:lnTo>
                    <a:pt x="736618" y="151529"/>
                  </a:lnTo>
                  <a:lnTo>
                    <a:pt x="706326" y="118491"/>
                  </a:lnTo>
                  <a:lnTo>
                    <a:pt x="672537" y="88874"/>
                  </a:lnTo>
                  <a:lnTo>
                    <a:pt x="635561" y="62981"/>
                  </a:lnTo>
                  <a:lnTo>
                    <a:pt x="595710" y="41116"/>
                  </a:lnTo>
                  <a:lnTo>
                    <a:pt x="553294" y="23583"/>
                  </a:lnTo>
                  <a:lnTo>
                    <a:pt x="508625" y="10683"/>
                  </a:lnTo>
                  <a:lnTo>
                    <a:pt x="462011" y="2721"/>
                  </a:lnTo>
                  <a:lnTo>
                    <a:pt x="413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880866" y="1256538"/>
              <a:ext cx="1793239" cy="1751964"/>
            </a:xfrm>
            <a:custGeom>
              <a:avLst/>
              <a:gdLst/>
              <a:ahLst/>
              <a:cxnLst/>
              <a:rect l="l" t="t" r="r" b="b"/>
              <a:pathLst>
                <a:path w="1793239" h="1751964">
                  <a:moveTo>
                    <a:pt x="896112" y="0"/>
                  </a:moveTo>
                  <a:lnTo>
                    <a:pt x="896112" y="475741"/>
                  </a:lnTo>
                </a:path>
                <a:path w="1793239" h="1751964">
                  <a:moveTo>
                    <a:pt x="896112" y="1284732"/>
                  </a:moveTo>
                  <a:lnTo>
                    <a:pt x="896112" y="1751838"/>
                  </a:lnTo>
                </a:path>
                <a:path w="1793239" h="1751964">
                  <a:moveTo>
                    <a:pt x="1793239" y="876300"/>
                  </a:moveTo>
                  <a:lnTo>
                    <a:pt x="1310639" y="880617"/>
                  </a:lnTo>
                </a:path>
                <a:path w="1793239" h="1751964">
                  <a:moveTo>
                    <a:pt x="0" y="876300"/>
                  </a:moveTo>
                  <a:lnTo>
                    <a:pt x="482600" y="880617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090417" y="1351915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168265" y="1582928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5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164328" y="2467483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1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766436" y="1241933"/>
            <a:ext cx="3408045" cy="1781175"/>
            <a:chOff x="4766436" y="1241933"/>
            <a:chExt cx="3408045" cy="1781175"/>
          </a:xfrm>
        </p:grpSpPr>
        <p:sp>
          <p:nvSpPr>
            <p:cNvPr id="21" name="object 21" descr=""/>
            <p:cNvSpPr/>
            <p:nvPr/>
          </p:nvSpPr>
          <p:spPr>
            <a:xfrm>
              <a:off x="4766436" y="2122932"/>
              <a:ext cx="315595" cy="334010"/>
            </a:xfrm>
            <a:custGeom>
              <a:avLst/>
              <a:gdLst/>
              <a:ahLst/>
              <a:cxnLst/>
              <a:rect l="l" t="t" r="r" b="b"/>
              <a:pathLst>
                <a:path w="315595" h="334010">
                  <a:moveTo>
                    <a:pt x="237320" y="271880"/>
                  </a:moveTo>
                  <a:lnTo>
                    <a:pt x="163449" y="277875"/>
                  </a:lnTo>
                  <a:lnTo>
                    <a:pt x="315340" y="333628"/>
                  </a:lnTo>
                  <a:lnTo>
                    <a:pt x="299352" y="280288"/>
                  </a:lnTo>
                  <a:lnTo>
                    <a:pt x="245237" y="280288"/>
                  </a:lnTo>
                  <a:lnTo>
                    <a:pt x="237320" y="271880"/>
                  </a:lnTo>
                  <a:close/>
                </a:path>
                <a:path w="315595" h="334010">
                  <a:moveTo>
                    <a:pt x="255777" y="270383"/>
                  </a:moveTo>
                  <a:lnTo>
                    <a:pt x="237320" y="271880"/>
                  </a:lnTo>
                  <a:lnTo>
                    <a:pt x="245237" y="280288"/>
                  </a:lnTo>
                  <a:lnTo>
                    <a:pt x="255777" y="270383"/>
                  </a:lnTo>
                  <a:close/>
                </a:path>
                <a:path w="315595" h="334010">
                  <a:moveTo>
                    <a:pt x="268859" y="178562"/>
                  </a:moveTo>
                  <a:lnTo>
                    <a:pt x="258389" y="252054"/>
                  </a:lnTo>
                  <a:lnTo>
                    <a:pt x="266318" y="260476"/>
                  </a:lnTo>
                  <a:lnTo>
                    <a:pt x="245237" y="280288"/>
                  </a:lnTo>
                  <a:lnTo>
                    <a:pt x="299352" y="280288"/>
                  </a:lnTo>
                  <a:lnTo>
                    <a:pt x="268859" y="178562"/>
                  </a:lnTo>
                  <a:close/>
                </a:path>
                <a:path w="315595" h="334010">
                  <a:moveTo>
                    <a:pt x="21082" y="0"/>
                  </a:moveTo>
                  <a:lnTo>
                    <a:pt x="0" y="19812"/>
                  </a:lnTo>
                  <a:lnTo>
                    <a:pt x="237320" y="271880"/>
                  </a:lnTo>
                  <a:lnTo>
                    <a:pt x="255777" y="270383"/>
                  </a:lnTo>
                  <a:lnTo>
                    <a:pt x="258389" y="252054"/>
                  </a:lnTo>
                  <a:lnTo>
                    <a:pt x="21082" y="0"/>
                  </a:lnTo>
                  <a:close/>
                </a:path>
                <a:path w="315595" h="334010">
                  <a:moveTo>
                    <a:pt x="258389" y="252054"/>
                  </a:moveTo>
                  <a:lnTo>
                    <a:pt x="255777" y="270383"/>
                  </a:lnTo>
                  <a:lnTo>
                    <a:pt x="266318" y="260476"/>
                  </a:lnTo>
                  <a:lnTo>
                    <a:pt x="258389" y="252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365747" y="1255776"/>
              <a:ext cx="1793875" cy="1751330"/>
            </a:xfrm>
            <a:custGeom>
              <a:avLst/>
              <a:gdLst/>
              <a:ahLst/>
              <a:cxnLst/>
              <a:rect l="l" t="t" r="r" b="b"/>
              <a:pathLst>
                <a:path w="1793875" h="1751330">
                  <a:moveTo>
                    <a:pt x="896874" y="0"/>
                  </a:moveTo>
                  <a:lnTo>
                    <a:pt x="847667" y="1295"/>
                  </a:lnTo>
                  <a:lnTo>
                    <a:pt x="799154" y="5138"/>
                  </a:lnTo>
                  <a:lnTo>
                    <a:pt x="751403" y="11460"/>
                  </a:lnTo>
                  <a:lnTo>
                    <a:pt x="704482" y="20196"/>
                  </a:lnTo>
                  <a:lnTo>
                    <a:pt x="658459" y="31279"/>
                  </a:lnTo>
                  <a:lnTo>
                    <a:pt x="613403" y="44641"/>
                  </a:lnTo>
                  <a:lnTo>
                    <a:pt x="569383" y="60215"/>
                  </a:lnTo>
                  <a:lnTo>
                    <a:pt x="526466" y="77936"/>
                  </a:lnTo>
                  <a:lnTo>
                    <a:pt x="484721" y="97736"/>
                  </a:lnTo>
                  <a:lnTo>
                    <a:pt x="444217" y="119549"/>
                  </a:lnTo>
                  <a:lnTo>
                    <a:pt x="405022" y="143307"/>
                  </a:lnTo>
                  <a:lnTo>
                    <a:pt x="367204" y="168944"/>
                  </a:lnTo>
                  <a:lnTo>
                    <a:pt x="330832" y="196393"/>
                  </a:lnTo>
                  <a:lnTo>
                    <a:pt x="295974" y="225587"/>
                  </a:lnTo>
                  <a:lnTo>
                    <a:pt x="262699" y="256460"/>
                  </a:lnTo>
                  <a:lnTo>
                    <a:pt x="231075" y="288944"/>
                  </a:lnTo>
                  <a:lnTo>
                    <a:pt x="201170" y="322974"/>
                  </a:lnTo>
                  <a:lnTo>
                    <a:pt x="173053" y="358481"/>
                  </a:lnTo>
                  <a:lnTo>
                    <a:pt x="146792" y="395399"/>
                  </a:lnTo>
                  <a:lnTo>
                    <a:pt x="122456" y="433662"/>
                  </a:lnTo>
                  <a:lnTo>
                    <a:pt x="100113" y="473203"/>
                  </a:lnTo>
                  <a:lnTo>
                    <a:pt x="79831" y="513954"/>
                  </a:lnTo>
                  <a:lnTo>
                    <a:pt x="61679" y="555849"/>
                  </a:lnTo>
                  <a:lnTo>
                    <a:pt x="45726" y="598822"/>
                  </a:lnTo>
                  <a:lnTo>
                    <a:pt x="32039" y="642805"/>
                  </a:lnTo>
                  <a:lnTo>
                    <a:pt x="20687" y="687731"/>
                  </a:lnTo>
                  <a:lnTo>
                    <a:pt x="11739" y="733535"/>
                  </a:lnTo>
                  <a:lnTo>
                    <a:pt x="5263" y="780148"/>
                  </a:lnTo>
                  <a:lnTo>
                    <a:pt x="1327" y="827505"/>
                  </a:lnTo>
                  <a:lnTo>
                    <a:pt x="0" y="875538"/>
                  </a:lnTo>
                  <a:lnTo>
                    <a:pt x="1327" y="923570"/>
                  </a:lnTo>
                  <a:lnTo>
                    <a:pt x="5263" y="970927"/>
                  </a:lnTo>
                  <a:lnTo>
                    <a:pt x="11739" y="1017540"/>
                  </a:lnTo>
                  <a:lnTo>
                    <a:pt x="20687" y="1063344"/>
                  </a:lnTo>
                  <a:lnTo>
                    <a:pt x="32039" y="1108270"/>
                  </a:lnTo>
                  <a:lnTo>
                    <a:pt x="45726" y="1152253"/>
                  </a:lnTo>
                  <a:lnTo>
                    <a:pt x="61679" y="1195226"/>
                  </a:lnTo>
                  <a:lnTo>
                    <a:pt x="79831" y="1237121"/>
                  </a:lnTo>
                  <a:lnTo>
                    <a:pt x="100113" y="1277872"/>
                  </a:lnTo>
                  <a:lnTo>
                    <a:pt x="122456" y="1317413"/>
                  </a:lnTo>
                  <a:lnTo>
                    <a:pt x="146792" y="1355676"/>
                  </a:lnTo>
                  <a:lnTo>
                    <a:pt x="173053" y="1392594"/>
                  </a:lnTo>
                  <a:lnTo>
                    <a:pt x="201170" y="1428101"/>
                  </a:lnTo>
                  <a:lnTo>
                    <a:pt x="231075" y="1462131"/>
                  </a:lnTo>
                  <a:lnTo>
                    <a:pt x="262699" y="1494615"/>
                  </a:lnTo>
                  <a:lnTo>
                    <a:pt x="295974" y="1525488"/>
                  </a:lnTo>
                  <a:lnTo>
                    <a:pt x="330832" y="1554682"/>
                  </a:lnTo>
                  <a:lnTo>
                    <a:pt x="367204" y="1582131"/>
                  </a:lnTo>
                  <a:lnTo>
                    <a:pt x="405022" y="1607768"/>
                  </a:lnTo>
                  <a:lnTo>
                    <a:pt x="444217" y="1631526"/>
                  </a:lnTo>
                  <a:lnTo>
                    <a:pt x="484721" y="1653339"/>
                  </a:lnTo>
                  <a:lnTo>
                    <a:pt x="526466" y="1673139"/>
                  </a:lnTo>
                  <a:lnTo>
                    <a:pt x="569383" y="1690860"/>
                  </a:lnTo>
                  <a:lnTo>
                    <a:pt x="613403" y="1706434"/>
                  </a:lnTo>
                  <a:lnTo>
                    <a:pt x="658459" y="1719796"/>
                  </a:lnTo>
                  <a:lnTo>
                    <a:pt x="704482" y="1730879"/>
                  </a:lnTo>
                  <a:lnTo>
                    <a:pt x="751403" y="1739615"/>
                  </a:lnTo>
                  <a:lnTo>
                    <a:pt x="799154" y="1745937"/>
                  </a:lnTo>
                  <a:lnTo>
                    <a:pt x="847667" y="1749780"/>
                  </a:lnTo>
                  <a:lnTo>
                    <a:pt x="896874" y="1751076"/>
                  </a:lnTo>
                  <a:lnTo>
                    <a:pt x="946080" y="1749780"/>
                  </a:lnTo>
                  <a:lnTo>
                    <a:pt x="994593" y="1745937"/>
                  </a:lnTo>
                  <a:lnTo>
                    <a:pt x="1042344" y="1739615"/>
                  </a:lnTo>
                  <a:lnTo>
                    <a:pt x="1089265" y="1730879"/>
                  </a:lnTo>
                  <a:lnTo>
                    <a:pt x="1135288" y="1719796"/>
                  </a:lnTo>
                  <a:lnTo>
                    <a:pt x="1180344" y="1706434"/>
                  </a:lnTo>
                  <a:lnTo>
                    <a:pt x="1224364" y="1690860"/>
                  </a:lnTo>
                  <a:lnTo>
                    <a:pt x="1267281" y="1673139"/>
                  </a:lnTo>
                  <a:lnTo>
                    <a:pt x="1309026" y="1653339"/>
                  </a:lnTo>
                  <a:lnTo>
                    <a:pt x="1349530" y="1631526"/>
                  </a:lnTo>
                  <a:lnTo>
                    <a:pt x="1388725" y="1607768"/>
                  </a:lnTo>
                  <a:lnTo>
                    <a:pt x="1426543" y="1582131"/>
                  </a:lnTo>
                  <a:lnTo>
                    <a:pt x="1462915" y="1554682"/>
                  </a:lnTo>
                  <a:lnTo>
                    <a:pt x="1497773" y="1525488"/>
                  </a:lnTo>
                  <a:lnTo>
                    <a:pt x="1531048" y="1494615"/>
                  </a:lnTo>
                  <a:lnTo>
                    <a:pt x="1562672" y="1462131"/>
                  </a:lnTo>
                  <a:lnTo>
                    <a:pt x="1592577" y="1428101"/>
                  </a:lnTo>
                  <a:lnTo>
                    <a:pt x="1620694" y="1392594"/>
                  </a:lnTo>
                  <a:lnTo>
                    <a:pt x="1646955" y="1355676"/>
                  </a:lnTo>
                  <a:lnTo>
                    <a:pt x="1671291" y="1317413"/>
                  </a:lnTo>
                  <a:lnTo>
                    <a:pt x="1693634" y="1277872"/>
                  </a:lnTo>
                  <a:lnTo>
                    <a:pt x="1713916" y="1237121"/>
                  </a:lnTo>
                  <a:lnTo>
                    <a:pt x="1732068" y="1195226"/>
                  </a:lnTo>
                  <a:lnTo>
                    <a:pt x="1748021" y="1152253"/>
                  </a:lnTo>
                  <a:lnTo>
                    <a:pt x="1761708" y="1108270"/>
                  </a:lnTo>
                  <a:lnTo>
                    <a:pt x="1773060" y="1063344"/>
                  </a:lnTo>
                  <a:lnTo>
                    <a:pt x="1782008" y="1017540"/>
                  </a:lnTo>
                  <a:lnTo>
                    <a:pt x="1788484" y="970927"/>
                  </a:lnTo>
                  <a:lnTo>
                    <a:pt x="1792420" y="923570"/>
                  </a:lnTo>
                  <a:lnTo>
                    <a:pt x="1793748" y="875538"/>
                  </a:lnTo>
                  <a:lnTo>
                    <a:pt x="1792420" y="827505"/>
                  </a:lnTo>
                  <a:lnTo>
                    <a:pt x="1788484" y="780148"/>
                  </a:lnTo>
                  <a:lnTo>
                    <a:pt x="1782008" y="733535"/>
                  </a:lnTo>
                  <a:lnTo>
                    <a:pt x="1773060" y="687731"/>
                  </a:lnTo>
                  <a:lnTo>
                    <a:pt x="1761708" y="642805"/>
                  </a:lnTo>
                  <a:lnTo>
                    <a:pt x="1748021" y="598822"/>
                  </a:lnTo>
                  <a:lnTo>
                    <a:pt x="1732068" y="555849"/>
                  </a:lnTo>
                  <a:lnTo>
                    <a:pt x="1713916" y="513954"/>
                  </a:lnTo>
                  <a:lnTo>
                    <a:pt x="1693634" y="473203"/>
                  </a:lnTo>
                  <a:lnTo>
                    <a:pt x="1671291" y="433662"/>
                  </a:lnTo>
                  <a:lnTo>
                    <a:pt x="1646955" y="395399"/>
                  </a:lnTo>
                  <a:lnTo>
                    <a:pt x="1620694" y="358481"/>
                  </a:lnTo>
                  <a:lnTo>
                    <a:pt x="1592577" y="322974"/>
                  </a:lnTo>
                  <a:lnTo>
                    <a:pt x="1562672" y="288944"/>
                  </a:lnTo>
                  <a:lnTo>
                    <a:pt x="1531048" y="256460"/>
                  </a:lnTo>
                  <a:lnTo>
                    <a:pt x="1497773" y="225587"/>
                  </a:lnTo>
                  <a:lnTo>
                    <a:pt x="1462915" y="196393"/>
                  </a:lnTo>
                  <a:lnTo>
                    <a:pt x="1426543" y="168944"/>
                  </a:lnTo>
                  <a:lnTo>
                    <a:pt x="1388725" y="143307"/>
                  </a:lnTo>
                  <a:lnTo>
                    <a:pt x="1349530" y="119549"/>
                  </a:lnTo>
                  <a:lnTo>
                    <a:pt x="1309026" y="97736"/>
                  </a:lnTo>
                  <a:lnTo>
                    <a:pt x="1267281" y="77936"/>
                  </a:lnTo>
                  <a:lnTo>
                    <a:pt x="1224364" y="60215"/>
                  </a:lnTo>
                  <a:lnTo>
                    <a:pt x="1180344" y="44641"/>
                  </a:lnTo>
                  <a:lnTo>
                    <a:pt x="1135288" y="31279"/>
                  </a:lnTo>
                  <a:lnTo>
                    <a:pt x="1089265" y="20196"/>
                  </a:lnTo>
                  <a:lnTo>
                    <a:pt x="1042344" y="11460"/>
                  </a:lnTo>
                  <a:lnTo>
                    <a:pt x="994593" y="5138"/>
                  </a:lnTo>
                  <a:lnTo>
                    <a:pt x="946080" y="1295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848855" y="1731263"/>
              <a:ext cx="828040" cy="809625"/>
            </a:xfrm>
            <a:custGeom>
              <a:avLst/>
              <a:gdLst/>
              <a:ahLst/>
              <a:cxnLst/>
              <a:rect l="l" t="t" r="r" b="b"/>
              <a:pathLst>
                <a:path w="828040" h="809625">
                  <a:moveTo>
                    <a:pt x="413766" y="0"/>
                  </a:moveTo>
                  <a:lnTo>
                    <a:pt x="365520" y="2721"/>
                  </a:lnTo>
                  <a:lnTo>
                    <a:pt x="318906" y="10683"/>
                  </a:lnTo>
                  <a:lnTo>
                    <a:pt x="274237" y="23583"/>
                  </a:lnTo>
                  <a:lnTo>
                    <a:pt x="231821" y="41116"/>
                  </a:lnTo>
                  <a:lnTo>
                    <a:pt x="191970" y="62981"/>
                  </a:lnTo>
                  <a:lnTo>
                    <a:pt x="154994" y="88874"/>
                  </a:lnTo>
                  <a:lnTo>
                    <a:pt x="121205" y="118490"/>
                  </a:lnTo>
                  <a:lnTo>
                    <a:pt x="90913" y="151529"/>
                  </a:lnTo>
                  <a:lnTo>
                    <a:pt x="64429" y="187685"/>
                  </a:lnTo>
                  <a:lnTo>
                    <a:pt x="42063" y="226656"/>
                  </a:lnTo>
                  <a:lnTo>
                    <a:pt x="24126" y="268138"/>
                  </a:lnTo>
                  <a:lnTo>
                    <a:pt x="10930" y="311829"/>
                  </a:lnTo>
                  <a:lnTo>
                    <a:pt x="2784" y="357424"/>
                  </a:lnTo>
                  <a:lnTo>
                    <a:pt x="0" y="404622"/>
                  </a:lnTo>
                  <a:lnTo>
                    <a:pt x="2784" y="451819"/>
                  </a:lnTo>
                  <a:lnTo>
                    <a:pt x="10930" y="497414"/>
                  </a:lnTo>
                  <a:lnTo>
                    <a:pt x="24126" y="541105"/>
                  </a:lnTo>
                  <a:lnTo>
                    <a:pt x="42063" y="582587"/>
                  </a:lnTo>
                  <a:lnTo>
                    <a:pt x="64429" y="621558"/>
                  </a:lnTo>
                  <a:lnTo>
                    <a:pt x="90913" y="657714"/>
                  </a:lnTo>
                  <a:lnTo>
                    <a:pt x="121205" y="690752"/>
                  </a:lnTo>
                  <a:lnTo>
                    <a:pt x="154994" y="720369"/>
                  </a:lnTo>
                  <a:lnTo>
                    <a:pt x="191970" y="746262"/>
                  </a:lnTo>
                  <a:lnTo>
                    <a:pt x="231821" y="768127"/>
                  </a:lnTo>
                  <a:lnTo>
                    <a:pt x="274237" y="785660"/>
                  </a:lnTo>
                  <a:lnTo>
                    <a:pt x="318906" y="798560"/>
                  </a:lnTo>
                  <a:lnTo>
                    <a:pt x="365520" y="806522"/>
                  </a:lnTo>
                  <a:lnTo>
                    <a:pt x="413766" y="809244"/>
                  </a:lnTo>
                  <a:lnTo>
                    <a:pt x="462011" y="806522"/>
                  </a:lnTo>
                  <a:lnTo>
                    <a:pt x="508625" y="798560"/>
                  </a:lnTo>
                  <a:lnTo>
                    <a:pt x="553294" y="785660"/>
                  </a:lnTo>
                  <a:lnTo>
                    <a:pt x="595710" y="768127"/>
                  </a:lnTo>
                  <a:lnTo>
                    <a:pt x="635561" y="746262"/>
                  </a:lnTo>
                  <a:lnTo>
                    <a:pt x="672537" y="720369"/>
                  </a:lnTo>
                  <a:lnTo>
                    <a:pt x="706326" y="690752"/>
                  </a:lnTo>
                  <a:lnTo>
                    <a:pt x="736618" y="657714"/>
                  </a:lnTo>
                  <a:lnTo>
                    <a:pt x="763102" y="621558"/>
                  </a:lnTo>
                  <a:lnTo>
                    <a:pt x="785468" y="582587"/>
                  </a:lnTo>
                  <a:lnTo>
                    <a:pt x="803405" y="541105"/>
                  </a:lnTo>
                  <a:lnTo>
                    <a:pt x="816601" y="497414"/>
                  </a:lnTo>
                  <a:lnTo>
                    <a:pt x="824747" y="451819"/>
                  </a:lnTo>
                  <a:lnTo>
                    <a:pt x="827532" y="404622"/>
                  </a:lnTo>
                  <a:lnTo>
                    <a:pt x="824747" y="357424"/>
                  </a:lnTo>
                  <a:lnTo>
                    <a:pt x="816601" y="311829"/>
                  </a:lnTo>
                  <a:lnTo>
                    <a:pt x="803405" y="268138"/>
                  </a:lnTo>
                  <a:lnTo>
                    <a:pt x="785468" y="226656"/>
                  </a:lnTo>
                  <a:lnTo>
                    <a:pt x="763102" y="187685"/>
                  </a:lnTo>
                  <a:lnTo>
                    <a:pt x="736618" y="151529"/>
                  </a:lnTo>
                  <a:lnTo>
                    <a:pt x="706326" y="118491"/>
                  </a:lnTo>
                  <a:lnTo>
                    <a:pt x="672537" y="88874"/>
                  </a:lnTo>
                  <a:lnTo>
                    <a:pt x="635561" y="62981"/>
                  </a:lnTo>
                  <a:lnTo>
                    <a:pt x="595710" y="41116"/>
                  </a:lnTo>
                  <a:lnTo>
                    <a:pt x="553294" y="23583"/>
                  </a:lnTo>
                  <a:lnTo>
                    <a:pt x="508625" y="10683"/>
                  </a:lnTo>
                  <a:lnTo>
                    <a:pt x="462011" y="2721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366509" y="1256538"/>
              <a:ext cx="1793239" cy="1751964"/>
            </a:xfrm>
            <a:custGeom>
              <a:avLst/>
              <a:gdLst/>
              <a:ahLst/>
              <a:cxnLst/>
              <a:rect l="l" t="t" r="r" b="b"/>
              <a:pathLst>
                <a:path w="1793240" h="1751964">
                  <a:moveTo>
                    <a:pt x="897636" y="0"/>
                  </a:moveTo>
                  <a:lnTo>
                    <a:pt x="897636" y="475741"/>
                  </a:lnTo>
                </a:path>
                <a:path w="1793240" h="1751964">
                  <a:moveTo>
                    <a:pt x="897636" y="1284732"/>
                  </a:moveTo>
                  <a:lnTo>
                    <a:pt x="897636" y="1751838"/>
                  </a:lnTo>
                </a:path>
                <a:path w="1793240" h="1751964">
                  <a:moveTo>
                    <a:pt x="1793239" y="876300"/>
                  </a:moveTo>
                  <a:lnTo>
                    <a:pt x="1310639" y="880617"/>
                  </a:lnTo>
                </a:path>
                <a:path w="1793240" h="1751964">
                  <a:moveTo>
                    <a:pt x="0" y="876300"/>
                  </a:moveTo>
                  <a:lnTo>
                    <a:pt x="482599" y="880617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500496" y="1351915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453253" y="2815589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654797" y="1582928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5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650860" y="2467483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733158" y="2423921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4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6934961" y="1241933"/>
            <a:ext cx="3649345" cy="1781175"/>
            <a:chOff x="6934961" y="1241933"/>
            <a:chExt cx="3649345" cy="1781175"/>
          </a:xfrm>
        </p:grpSpPr>
        <p:sp>
          <p:nvSpPr>
            <p:cNvPr id="31" name="object 31" descr=""/>
            <p:cNvSpPr/>
            <p:nvPr/>
          </p:nvSpPr>
          <p:spPr>
            <a:xfrm>
              <a:off x="6934961" y="2122043"/>
              <a:ext cx="338455" cy="300990"/>
            </a:xfrm>
            <a:custGeom>
              <a:avLst/>
              <a:gdLst/>
              <a:ahLst/>
              <a:cxnLst/>
              <a:rect l="l" t="t" r="r" b="b"/>
              <a:pathLst>
                <a:path w="338454" h="300989">
                  <a:moveTo>
                    <a:pt x="60579" y="150749"/>
                  </a:moveTo>
                  <a:lnTo>
                    <a:pt x="0" y="300863"/>
                  </a:lnTo>
                  <a:lnTo>
                    <a:pt x="156464" y="259334"/>
                  </a:lnTo>
                  <a:lnTo>
                    <a:pt x="127475" y="254254"/>
                  </a:lnTo>
                  <a:lnTo>
                    <a:pt x="74676" y="254254"/>
                  </a:lnTo>
                  <a:lnTo>
                    <a:pt x="55499" y="232537"/>
                  </a:lnTo>
                  <a:lnTo>
                    <a:pt x="64236" y="224822"/>
                  </a:lnTo>
                  <a:lnTo>
                    <a:pt x="60579" y="150749"/>
                  </a:lnTo>
                  <a:close/>
                </a:path>
                <a:path w="338454" h="300989">
                  <a:moveTo>
                    <a:pt x="64236" y="224822"/>
                  </a:moveTo>
                  <a:lnTo>
                    <a:pt x="55499" y="232537"/>
                  </a:lnTo>
                  <a:lnTo>
                    <a:pt x="74676" y="254254"/>
                  </a:lnTo>
                  <a:lnTo>
                    <a:pt x="83416" y="246532"/>
                  </a:lnTo>
                  <a:lnTo>
                    <a:pt x="65151" y="243332"/>
                  </a:lnTo>
                  <a:lnTo>
                    <a:pt x="64236" y="224822"/>
                  </a:lnTo>
                  <a:close/>
                </a:path>
                <a:path w="338454" h="300989">
                  <a:moveTo>
                    <a:pt x="83416" y="246532"/>
                  </a:moveTo>
                  <a:lnTo>
                    <a:pt x="74676" y="254254"/>
                  </a:lnTo>
                  <a:lnTo>
                    <a:pt x="127475" y="254254"/>
                  </a:lnTo>
                  <a:lnTo>
                    <a:pt x="83416" y="246532"/>
                  </a:lnTo>
                  <a:close/>
                </a:path>
                <a:path w="338454" h="300989">
                  <a:moveTo>
                    <a:pt x="318897" y="0"/>
                  </a:moveTo>
                  <a:lnTo>
                    <a:pt x="64236" y="224822"/>
                  </a:lnTo>
                  <a:lnTo>
                    <a:pt x="65151" y="243332"/>
                  </a:lnTo>
                  <a:lnTo>
                    <a:pt x="83416" y="246532"/>
                  </a:lnTo>
                  <a:lnTo>
                    <a:pt x="338074" y="21590"/>
                  </a:lnTo>
                  <a:lnTo>
                    <a:pt x="318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776716" y="1255776"/>
              <a:ext cx="1792605" cy="1751330"/>
            </a:xfrm>
            <a:custGeom>
              <a:avLst/>
              <a:gdLst/>
              <a:ahLst/>
              <a:cxnLst/>
              <a:rect l="l" t="t" r="r" b="b"/>
              <a:pathLst>
                <a:path w="1792604" h="1751330">
                  <a:moveTo>
                    <a:pt x="896111" y="0"/>
                  </a:moveTo>
                  <a:lnTo>
                    <a:pt x="846943" y="1295"/>
                  </a:lnTo>
                  <a:lnTo>
                    <a:pt x="798468" y="5138"/>
                  </a:lnTo>
                  <a:lnTo>
                    <a:pt x="750755" y="11460"/>
                  </a:lnTo>
                  <a:lnTo>
                    <a:pt x="703871" y="20196"/>
                  </a:lnTo>
                  <a:lnTo>
                    <a:pt x="657886" y="31279"/>
                  </a:lnTo>
                  <a:lnTo>
                    <a:pt x="612867" y="44641"/>
                  </a:lnTo>
                  <a:lnTo>
                    <a:pt x="568883" y="60215"/>
                  </a:lnTo>
                  <a:lnTo>
                    <a:pt x="526002" y="77936"/>
                  </a:lnTo>
                  <a:lnTo>
                    <a:pt x="484292" y="97736"/>
                  </a:lnTo>
                  <a:lnTo>
                    <a:pt x="443822" y="119549"/>
                  </a:lnTo>
                  <a:lnTo>
                    <a:pt x="404660" y="143307"/>
                  </a:lnTo>
                  <a:lnTo>
                    <a:pt x="366875" y="168944"/>
                  </a:lnTo>
                  <a:lnTo>
                    <a:pt x="330534" y="196393"/>
                  </a:lnTo>
                  <a:lnTo>
                    <a:pt x="295707" y="225587"/>
                  </a:lnTo>
                  <a:lnTo>
                    <a:pt x="262461" y="256460"/>
                  </a:lnTo>
                  <a:lnTo>
                    <a:pt x="230865" y="288944"/>
                  </a:lnTo>
                  <a:lnTo>
                    <a:pt x="200986" y="322974"/>
                  </a:lnTo>
                  <a:lnTo>
                    <a:pt x="172894" y="358481"/>
                  </a:lnTo>
                  <a:lnTo>
                    <a:pt x="146657" y="395399"/>
                  </a:lnTo>
                  <a:lnTo>
                    <a:pt x="122343" y="433662"/>
                  </a:lnTo>
                  <a:lnTo>
                    <a:pt x="100020" y="473203"/>
                  </a:lnTo>
                  <a:lnTo>
                    <a:pt x="79757" y="513954"/>
                  </a:lnTo>
                  <a:lnTo>
                    <a:pt x="61622" y="555849"/>
                  </a:lnTo>
                  <a:lnTo>
                    <a:pt x="45683" y="598822"/>
                  </a:lnTo>
                  <a:lnTo>
                    <a:pt x="32009" y="642805"/>
                  </a:lnTo>
                  <a:lnTo>
                    <a:pt x="20668" y="687731"/>
                  </a:lnTo>
                  <a:lnTo>
                    <a:pt x="11728" y="733535"/>
                  </a:lnTo>
                  <a:lnTo>
                    <a:pt x="5258" y="780148"/>
                  </a:lnTo>
                  <a:lnTo>
                    <a:pt x="1325" y="827505"/>
                  </a:lnTo>
                  <a:lnTo>
                    <a:pt x="0" y="875538"/>
                  </a:lnTo>
                  <a:lnTo>
                    <a:pt x="1325" y="923570"/>
                  </a:lnTo>
                  <a:lnTo>
                    <a:pt x="5258" y="970927"/>
                  </a:lnTo>
                  <a:lnTo>
                    <a:pt x="11728" y="1017540"/>
                  </a:lnTo>
                  <a:lnTo>
                    <a:pt x="20668" y="1063344"/>
                  </a:lnTo>
                  <a:lnTo>
                    <a:pt x="32009" y="1108270"/>
                  </a:lnTo>
                  <a:lnTo>
                    <a:pt x="45683" y="1152253"/>
                  </a:lnTo>
                  <a:lnTo>
                    <a:pt x="61622" y="1195226"/>
                  </a:lnTo>
                  <a:lnTo>
                    <a:pt x="79757" y="1237121"/>
                  </a:lnTo>
                  <a:lnTo>
                    <a:pt x="100020" y="1277872"/>
                  </a:lnTo>
                  <a:lnTo>
                    <a:pt x="122343" y="1317413"/>
                  </a:lnTo>
                  <a:lnTo>
                    <a:pt x="146657" y="1355676"/>
                  </a:lnTo>
                  <a:lnTo>
                    <a:pt x="172894" y="1392594"/>
                  </a:lnTo>
                  <a:lnTo>
                    <a:pt x="200986" y="1428101"/>
                  </a:lnTo>
                  <a:lnTo>
                    <a:pt x="230865" y="1462131"/>
                  </a:lnTo>
                  <a:lnTo>
                    <a:pt x="262461" y="1494615"/>
                  </a:lnTo>
                  <a:lnTo>
                    <a:pt x="295707" y="1525488"/>
                  </a:lnTo>
                  <a:lnTo>
                    <a:pt x="330534" y="1554682"/>
                  </a:lnTo>
                  <a:lnTo>
                    <a:pt x="366875" y="1582131"/>
                  </a:lnTo>
                  <a:lnTo>
                    <a:pt x="404660" y="1607768"/>
                  </a:lnTo>
                  <a:lnTo>
                    <a:pt x="443822" y="1631526"/>
                  </a:lnTo>
                  <a:lnTo>
                    <a:pt x="484292" y="1653339"/>
                  </a:lnTo>
                  <a:lnTo>
                    <a:pt x="526002" y="1673139"/>
                  </a:lnTo>
                  <a:lnTo>
                    <a:pt x="568883" y="1690860"/>
                  </a:lnTo>
                  <a:lnTo>
                    <a:pt x="612867" y="1706434"/>
                  </a:lnTo>
                  <a:lnTo>
                    <a:pt x="657886" y="1719796"/>
                  </a:lnTo>
                  <a:lnTo>
                    <a:pt x="703871" y="1730879"/>
                  </a:lnTo>
                  <a:lnTo>
                    <a:pt x="750755" y="1739615"/>
                  </a:lnTo>
                  <a:lnTo>
                    <a:pt x="798468" y="1745937"/>
                  </a:lnTo>
                  <a:lnTo>
                    <a:pt x="846943" y="1749780"/>
                  </a:lnTo>
                  <a:lnTo>
                    <a:pt x="896111" y="1751076"/>
                  </a:lnTo>
                  <a:lnTo>
                    <a:pt x="945280" y="1749780"/>
                  </a:lnTo>
                  <a:lnTo>
                    <a:pt x="993755" y="1745937"/>
                  </a:lnTo>
                  <a:lnTo>
                    <a:pt x="1041468" y="1739615"/>
                  </a:lnTo>
                  <a:lnTo>
                    <a:pt x="1088352" y="1730879"/>
                  </a:lnTo>
                  <a:lnTo>
                    <a:pt x="1134337" y="1719796"/>
                  </a:lnTo>
                  <a:lnTo>
                    <a:pt x="1179356" y="1706434"/>
                  </a:lnTo>
                  <a:lnTo>
                    <a:pt x="1223340" y="1690860"/>
                  </a:lnTo>
                  <a:lnTo>
                    <a:pt x="1266221" y="1673139"/>
                  </a:lnTo>
                  <a:lnTo>
                    <a:pt x="1307931" y="1653339"/>
                  </a:lnTo>
                  <a:lnTo>
                    <a:pt x="1348401" y="1631526"/>
                  </a:lnTo>
                  <a:lnTo>
                    <a:pt x="1387563" y="1607768"/>
                  </a:lnTo>
                  <a:lnTo>
                    <a:pt x="1425348" y="1582131"/>
                  </a:lnTo>
                  <a:lnTo>
                    <a:pt x="1461689" y="1554682"/>
                  </a:lnTo>
                  <a:lnTo>
                    <a:pt x="1496516" y="1525488"/>
                  </a:lnTo>
                  <a:lnTo>
                    <a:pt x="1529762" y="1494615"/>
                  </a:lnTo>
                  <a:lnTo>
                    <a:pt x="1561358" y="1462131"/>
                  </a:lnTo>
                  <a:lnTo>
                    <a:pt x="1591237" y="1428101"/>
                  </a:lnTo>
                  <a:lnTo>
                    <a:pt x="1619329" y="1392594"/>
                  </a:lnTo>
                  <a:lnTo>
                    <a:pt x="1645566" y="1355676"/>
                  </a:lnTo>
                  <a:lnTo>
                    <a:pt x="1669880" y="1317413"/>
                  </a:lnTo>
                  <a:lnTo>
                    <a:pt x="1692203" y="1277872"/>
                  </a:lnTo>
                  <a:lnTo>
                    <a:pt x="1712466" y="1237121"/>
                  </a:lnTo>
                  <a:lnTo>
                    <a:pt x="1730601" y="1195226"/>
                  </a:lnTo>
                  <a:lnTo>
                    <a:pt x="1746540" y="1152253"/>
                  </a:lnTo>
                  <a:lnTo>
                    <a:pt x="1760214" y="1108270"/>
                  </a:lnTo>
                  <a:lnTo>
                    <a:pt x="1771555" y="1063344"/>
                  </a:lnTo>
                  <a:lnTo>
                    <a:pt x="1780495" y="1017540"/>
                  </a:lnTo>
                  <a:lnTo>
                    <a:pt x="1786965" y="970927"/>
                  </a:lnTo>
                  <a:lnTo>
                    <a:pt x="1790898" y="923570"/>
                  </a:lnTo>
                  <a:lnTo>
                    <a:pt x="1792224" y="875538"/>
                  </a:lnTo>
                  <a:lnTo>
                    <a:pt x="1790898" y="827505"/>
                  </a:lnTo>
                  <a:lnTo>
                    <a:pt x="1786965" y="780148"/>
                  </a:lnTo>
                  <a:lnTo>
                    <a:pt x="1780495" y="733535"/>
                  </a:lnTo>
                  <a:lnTo>
                    <a:pt x="1771555" y="687731"/>
                  </a:lnTo>
                  <a:lnTo>
                    <a:pt x="1760214" y="642805"/>
                  </a:lnTo>
                  <a:lnTo>
                    <a:pt x="1746540" y="598822"/>
                  </a:lnTo>
                  <a:lnTo>
                    <a:pt x="1730601" y="555849"/>
                  </a:lnTo>
                  <a:lnTo>
                    <a:pt x="1712466" y="513954"/>
                  </a:lnTo>
                  <a:lnTo>
                    <a:pt x="1692203" y="473203"/>
                  </a:lnTo>
                  <a:lnTo>
                    <a:pt x="1669880" y="433662"/>
                  </a:lnTo>
                  <a:lnTo>
                    <a:pt x="1645566" y="395399"/>
                  </a:lnTo>
                  <a:lnTo>
                    <a:pt x="1619329" y="358481"/>
                  </a:lnTo>
                  <a:lnTo>
                    <a:pt x="1591237" y="322974"/>
                  </a:lnTo>
                  <a:lnTo>
                    <a:pt x="1561358" y="288944"/>
                  </a:lnTo>
                  <a:lnTo>
                    <a:pt x="1529762" y="256460"/>
                  </a:lnTo>
                  <a:lnTo>
                    <a:pt x="1496516" y="225587"/>
                  </a:lnTo>
                  <a:lnTo>
                    <a:pt x="1461689" y="196393"/>
                  </a:lnTo>
                  <a:lnTo>
                    <a:pt x="1425348" y="168944"/>
                  </a:lnTo>
                  <a:lnTo>
                    <a:pt x="1387563" y="143307"/>
                  </a:lnTo>
                  <a:lnTo>
                    <a:pt x="1348401" y="119549"/>
                  </a:lnTo>
                  <a:lnTo>
                    <a:pt x="1307931" y="97736"/>
                  </a:lnTo>
                  <a:lnTo>
                    <a:pt x="1266221" y="77936"/>
                  </a:lnTo>
                  <a:lnTo>
                    <a:pt x="1223340" y="60215"/>
                  </a:lnTo>
                  <a:lnTo>
                    <a:pt x="1179356" y="44641"/>
                  </a:lnTo>
                  <a:lnTo>
                    <a:pt x="1134337" y="31279"/>
                  </a:lnTo>
                  <a:lnTo>
                    <a:pt x="1088352" y="20196"/>
                  </a:lnTo>
                  <a:lnTo>
                    <a:pt x="1041468" y="11460"/>
                  </a:lnTo>
                  <a:lnTo>
                    <a:pt x="993755" y="5138"/>
                  </a:lnTo>
                  <a:lnTo>
                    <a:pt x="945280" y="1295"/>
                  </a:lnTo>
                  <a:lnTo>
                    <a:pt x="89611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258300" y="1731263"/>
              <a:ext cx="828040" cy="809625"/>
            </a:xfrm>
            <a:custGeom>
              <a:avLst/>
              <a:gdLst/>
              <a:ahLst/>
              <a:cxnLst/>
              <a:rect l="l" t="t" r="r" b="b"/>
              <a:pathLst>
                <a:path w="828040" h="809625">
                  <a:moveTo>
                    <a:pt x="413766" y="0"/>
                  </a:moveTo>
                  <a:lnTo>
                    <a:pt x="365520" y="2721"/>
                  </a:lnTo>
                  <a:lnTo>
                    <a:pt x="318906" y="10683"/>
                  </a:lnTo>
                  <a:lnTo>
                    <a:pt x="274237" y="23583"/>
                  </a:lnTo>
                  <a:lnTo>
                    <a:pt x="231821" y="41116"/>
                  </a:lnTo>
                  <a:lnTo>
                    <a:pt x="191970" y="62981"/>
                  </a:lnTo>
                  <a:lnTo>
                    <a:pt x="154994" y="88874"/>
                  </a:lnTo>
                  <a:lnTo>
                    <a:pt x="121205" y="118490"/>
                  </a:lnTo>
                  <a:lnTo>
                    <a:pt x="90913" y="151529"/>
                  </a:lnTo>
                  <a:lnTo>
                    <a:pt x="64429" y="187685"/>
                  </a:lnTo>
                  <a:lnTo>
                    <a:pt x="42063" y="226656"/>
                  </a:lnTo>
                  <a:lnTo>
                    <a:pt x="24126" y="268138"/>
                  </a:lnTo>
                  <a:lnTo>
                    <a:pt x="10930" y="311829"/>
                  </a:lnTo>
                  <a:lnTo>
                    <a:pt x="2784" y="357424"/>
                  </a:lnTo>
                  <a:lnTo>
                    <a:pt x="0" y="404622"/>
                  </a:lnTo>
                  <a:lnTo>
                    <a:pt x="2784" y="451819"/>
                  </a:lnTo>
                  <a:lnTo>
                    <a:pt x="10930" y="497414"/>
                  </a:lnTo>
                  <a:lnTo>
                    <a:pt x="24126" y="541105"/>
                  </a:lnTo>
                  <a:lnTo>
                    <a:pt x="42063" y="582587"/>
                  </a:lnTo>
                  <a:lnTo>
                    <a:pt x="64429" y="621558"/>
                  </a:lnTo>
                  <a:lnTo>
                    <a:pt x="90913" y="657714"/>
                  </a:lnTo>
                  <a:lnTo>
                    <a:pt x="121205" y="690752"/>
                  </a:lnTo>
                  <a:lnTo>
                    <a:pt x="154994" y="720369"/>
                  </a:lnTo>
                  <a:lnTo>
                    <a:pt x="191970" y="746262"/>
                  </a:lnTo>
                  <a:lnTo>
                    <a:pt x="231821" y="768127"/>
                  </a:lnTo>
                  <a:lnTo>
                    <a:pt x="274237" y="785660"/>
                  </a:lnTo>
                  <a:lnTo>
                    <a:pt x="318906" y="798560"/>
                  </a:lnTo>
                  <a:lnTo>
                    <a:pt x="365520" y="806522"/>
                  </a:lnTo>
                  <a:lnTo>
                    <a:pt x="413766" y="809244"/>
                  </a:lnTo>
                  <a:lnTo>
                    <a:pt x="462011" y="806522"/>
                  </a:lnTo>
                  <a:lnTo>
                    <a:pt x="508625" y="798560"/>
                  </a:lnTo>
                  <a:lnTo>
                    <a:pt x="553294" y="785660"/>
                  </a:lnTo>
                  <a:lnTo>
                    <a:pt x="595710" y="768127"/>
                  </a:lnTo>
                  <a:lnTo>
                    <a:pt x="635561" y="746262"/>
                  </a:lnTo>
                  <a:lnTo>
                    <a:pt x="672537" y="720369"/>
                  </a:lnTo>
                  <a:lnTo>
                    <a:pt x="706326" y="690752"/>
                  </a:lnTo>
                  <a:lnTo>
                    <a:pt x="736618" y="657714"/>
                  </a:lnTo>
                  <a:lnTo>
                    <a:pt x="763102" y="621558"/>
                  </a:lnTo>
                  <a:lnTo>
                    <a:pt x="785468" y="582587"/>
                  </a:lnTo>
                  <a:lnTo>
                    <a:pt x="803405" y="541105"/>
                  </a:lnTo>
                  <a:lnTo>
                    <a:pt x="816601" y="497414"/>
                  </a:lnTo>
                  <a:lnTo>
                    <a:pt x="824747" y="451819"/>
                  </a:lnTo>
                  <a:lnTo>
                    <a:pt x="827531" y="404622"/>
                  </a:lnTo>
                  <a:lnTo>
                    <a:pt x="824747" y="357424"/>
                  </a:lnTo>
                  <a:lnTo>
                    <a:pt x="816601" y="311829"/>
                  </a:lnTo>
                  <a:lnTo>
                    <a:pt x="803405" y="268138"/>
                  </a:lnTo>
                  <a:lnTo>
                    <a:pt x="785468" y="226656"/>
                  </a:lnTo>
                  <a:lnTo>
                    <a:pt x="763102" y="187685"/>
                  </a:lnTo>
                  <a:lnTo>
                    <a:pt x="736618" y="151529"/>
                  </a:lnTo>
                  <a:lnTo>
                    <a:pt x="706326" y="118491"/>
                  </a:lnTo>
                  <a:lnTo>
                    <a:pt x="672537" y="88874"/>
                  </a:lnTo>
                  <a:lnTo>
                    <a:pt x="635561" y="62981"/>
                  </a:lnTo>
                  <a:lnTo>
                    <a:pt x="595710" y="41116"/>
                  </a:lnTo>
                  <a:lnTo>
                    <a:pt x="553294" y="23583"/>
                  </a:lnTo>
                  <a:lnTo>
                    <a:pt x="508625" y="10683"/>
                  </a:lnTo>
                  <a:lnTo>
                    <a:pt x="462011" y="2721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777477" y="1256538"/>
              <a:ext cx="1791970" cy="1751964"/>
            </a:xfrm>
            <a:custGeom>
              <a:avLst/>
              <a:gdLst/>
              <a:ahLst/>
              <a:cxnLst/>
              <a:rect l="l" t="t" r="r" b="b"/>
              <a:pathLst>
                <a:path w="1791970" h="1751964">
                  <a:moveTo>
                    <a:pt x="896112" y="0"/>
                  </a:moveTo>
                  <a:lnTo>
                    <a:pt x="896112" y="475741"/>
                  </a:lnTo>
                </a:path>
                <a:path w="1791970" h="1751964">
                  <a:moveTo>
                    <a:pt x="896112" y="1284732"/>
                  </a:moveTo>
                  <a:lnTo>
                    <a:pt x="896112" y="1751838"/>
                  </a:lnTo>
                </a:path>
                <a:path w="1791970" h="1751964">
                  <a:moveTo>
                    <a:pt x="1791716" y="876300"/>
                  </a:moveTo>
                  <a:lnTo>
                    <a:pt x="1309116" y="880617"/>
                  </a:lnTo>
                </a:path>
                <a:path w="1791970" h="1751964">
                  <a:moveTo>
                    <a:pt x="0" y="876300"/>
                  </a:moveTo>
                  <a:lnTo>
                    <a:pt x="482600" y="880617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7987410" y="1351915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935848" y="2748787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489953" y="2779267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065257" y="1582928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5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061193" y="2467483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143492" y="2423921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4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452244" y="1850898"/>
            <a:ext cx="8231505" cy="3437254"/>
            <a:chOff x="1452244" y="1850898"/>
            <a:chExt cx="8231505" cy="3437254"/>
          </a:xfrm>
        </p:grpSpPr>
        <p:sp>
          <p:nvSpPr>
            <p:cNvPr id="42" name="object 42" descr=""/>
            <p:cNvSpPr/>
            <p:nvPr/>
          </p:nvSpPr>
          <p:spPr>
            <a:xfrm>
              <a:off x="9380981" y="1850898"/>
              <a:ext cx="302895" cy="292100"/>
            </a:xfrm>
            <a:custGeom>
              <a:avLst/>
              <a:gdLst/>
              <a:ahLst/>
              <a:cxnLst/>
              <a:rect l="l" t="t" r="r" b="b"/>
              <a:pathLst>
                <a:path w="302895" h="292100">
                  <a:moveTo>
                    <a:pt x="80985" y="57812"/>
                  </a:moveTo>
                  <a:lnTo>
                    <a:pt x="62611" y="60197"/>
                  </a:lnTo>
                  <a:lnTo>
                    <a:pt x="60912" y="78632"/>
                  </a:lnTo>
                  <a:lnTo>
                    <a:pt x="282448" y="291846"/>
                  </a:lnTo>
                  <a:lnTo>
                    <a:pt x="302514" y="271017"/>
                  </a:lnTo>
                  <a:lnTo>
                    <a:pt x="80985" y="57812"/>
                  </a:lnTo>
                  <a:close/>
                </a:path>
                <a:path w="302895" h="292100">
                  <a:moveTo>
                    <a:pt x="0" y="0"/>
                  </a:moveTo>
                  <a:lnTo>
                    <a:pt x="54101" y="152526"/>
                  </a:lnTo>
                  <a:lnTo>
                    <a:pt x="60912" y="78632"/>
                  </a:lnTo>
                  <a:lnTo>
                    <a:pt x="52577" y="70612"/>
                  </a:lnTo>
                  <a:lnTo>
                    <a:pt x="72644" y="49784"/>
                  </a:lnTo>
                  <a:lnTo>
                    <a:pt x="142820" y="49784"/>
                  </a:lnTo>
                  <a:lnTo>
                    <a:pt x="154559" y="48260"/>
                  </a:lnTo>
                  <a:lnTo>
                    <a:pt x="0" y="0"/>
                  </a:lnTo>
                  <a:close/>
                </a:path>
                <a:path w="302895" h="292100">
                  <a:moveTo>
                    <a:pt x="62611" y="60197"/>
                  </a:moveTo>
                  <a:lnTo>
                    <a:pt x="52577" y="70612"/>
                  </a:lnTo>
                  <a:lnTo>
                    <a:pt x="60912" y="78632"/>
                  </a:lnTo>
                  <a:lnTo>
                    <a:pt x="62611" y="60197"/>
                  </a:lnTo>
                  <a:close/>
                </a:path>
                <a:path w="302895" h="292100">
                  <a:moveTo>
                    <a:pt x="72644" y="49784"/>
                  </a:moveTo>
                  <a:lnTo>
                    <a:pt x="62611" y="60197"/>
                  </a:lnTo>
                  <a:lnTo>
                    <a:pt x="80985" y="57812"/>
                  </a:lnTo>
                  <a:lnTo>
                    <a:pt x="72644" y="49784"/>
                  </a:lnTo>
                  <a:close/>
                </a:path>
                <a:path w="302895" h="292100">
                  <a:moveTo>
                    <a:pt x="142820" y="49784"/>
                  </a:moveTo>
                  <a:lnTo>
                    <a:pt x="72644" y="49784"/>
                  </a:lnTo>
                  <a:lnTo>
                    <a:pt x="80985" y="57812"/>
                  </a:lnTo>
                  <a:lnTo>
                    <a:pt x="142820" y="49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466087" y="3520440"/>
              <a:ext cx="1793875" cy="1751330"/>
            </a:xfrm>
            <a:custGeom>
              <a:avLst/>
              <a:gdLst/>
              <a:ahLst/>
              <a:cxnLst/>
              <a:rect l="l" t="t" r="r" b="b"/>
              <a:pathLst>
                <a:path w="1793875" h="1751329">
                  <a:moveTo>
                    <a:pt x="896874" y="0"/>
                  </a:moveTo>
                  <a:lnTo>
                    <a:pt x="847667" y="1295"/>
                  </a:lnTo>
                  <a:lnTo>
                    <a:pt x="799154" y="5138"/>
                  </a:lnTo>
                  <a:lnTo>
                    <a:pt x="751403" y="11460"/>
                  </a:lnTo>
                  <a:lnTo>
                    <a:pt x="704482" y="20196"/>
                  </a:lnTo>
                  <a:lnTo>
                    <a:pt x="658459" y="31279"/>
                  </a:lnTo>
                  <a:lnTo>
                    <a:pt x="613403" y="44641"/>
                  </a:lnTo>
                  <a:lnTo>
                    <a:pt x="569383" y="60215"/>
                  </a:lnTo>
                  <a:lnTo>
                    <a:pt x="526466" y="77936"/>
                  </a:lnTo>
                  <a:lnTo>
                    <a:pt x="484721" y="97736"/>
                  </a:lnTo>
                  <a:lnTo>
                    <a:pt x="444217" y="119549"/>
                  </a:lnTo>
                  <a:lnTo>
                    <a:pt x="405022" y="143307"/>
                  </a:lnTo>
                  <a:lnTo>
                    <a:pt x="367204" y="168944"/>
                  </a:lnTo>
                  <a:lnTo>
                    <a:pt x="330832" y="196393"/>
                  </a:lnTo>
                  <a:lnTo>
                    <a:pt x="295974" y="225587"/>
                  </a:lnTo>
                  <a:lnTo>
                    <a:pt x="262699" y="256460"/>
                  </a:lnTo>
                  <a:lnTo>
                    <a:pt x="231075" y="288944"/>
                  </a:lnTo>
                  <a:lnTo>
                    <a:pt x="201170" y="322974"/>
                  </a:lnTo>
                  <a:lnTo>
                    <a:pt x="173053" y="358481"/>
                  </a:lnTo>
                  <a:lnTo>
                    <a:pt x="146792" y="395399"/>
                  </a:lnTo>
                  <a:lnTo>
                    <a:pt x="122456" y="433662"/>
                  </a:lnTo>
                  <a:lnTo>
                    <a:pt x="100113" y="473203"/>
                  </a:lnTo>
                  <a:lnTo>
                    <a:pt x="79831" y="513954"/>
                  </a:lnTo>
                  <a:lnTo>
                    <a:pt x="61679" y="555849"/>
                  </a:lnTo>
                  <a:lnTo>
                    <a:pt x="45726" y="598822"/>
                  </a:lnTo>
                  <a:lnTo>
                    <a:pt x="32039" y="642805"/>
                  </a:lnTo>
                  <a:lnTo>
                    <a:pt x="20687" y="687731"/>
                  </a:lnTo>
                  <a:lnTo>
                    <a:pt x="11739" y="733535"/>
                  </a:lnTo>
                  <a:lnTo>
                    <a:pt x="5263" y="780148"/>
                  </a:lnTo>
                  <a:lnTo>
                    <a:pt x="1327" y="827505"/>
                  </a:lnTo>
                  <a:lnTo>
                    <a:pt x="0" y="875538"/>
                  </a:lnTo>
                  <a:lnTo>
                    <a:pt x="1327" y="923570"/>
                  </a:lnTo>
                  <a:lnTo>
                    <a:pt x="5263" y="970927"/>
                  </a:lnTo>
                  <a:lnTo>
                    <a:pt x="11739" y="1017540"/>
                  </a:lnTo>
                  <a:lnTo>
                    <a:pt x="20687" y="1063344"/>
                  </a:lnTo>
                  <a:lnTo>
                    <a:pt x="32039" y="1108270"/>
                  </a:lnTo>
                  <a:lnTo>
                    <a:pt x="45726" y="1152253"/>
                  </a:lnTo>
                  <a:lnTo>
                    <a:pt x="61679" y="1195226"/>
                  </a:lnTo>
                  <a:lnTo>
                    <a:pt x="79831" y="1237121"/>
                  </a:lnTo>
                  <a:lnTo>
                    <a:pt x="100113" y="1277872"/>
                  </a:lnTo>
                  <a:lnTo>
                    <a:pt x="122456" y="1317413"/>
                  </a:lnTo>
                  <a:lnTo>
                    <a:pt x="146792" y="1355676"/>
                  </a:lnTo>
                  <a:lnTo>
                    <a:pt x="173053" y="1392594"/>
                  </a:lnTo>
                  <a:lnTo>
                    <a:pt x="201170" y="1428101"/>
                  </a:lnTo>
                  <a:lnTo>
                    <a:pt x="231075" y="1462131"/>
                  </a:lnTo>
                  <a:lnTo>
                    <a:pt x="262699" y="1494615"/>
                  </a:lnTo>
                  <a:lnTo>
                    <a:pt x="295974" y="1525488"/>
                  </a:lnTo>
                  <a:lnTo>
                    <a:pt x="330832" y="1554682"/>
                  </a:lnTo>
                  <a:lnTo>
                    <a:pt x="367204" y="1582131"/>
                  </a:lnTo>
                  <a:lnTo>
                    <a:pt x="405022" y="1607768"/>
                  </a:lnTo>
                  <a:lnTo>
                    <a:pt x="444217" y="1631526"/>
                  </a:lnTo>
                  <a:lnTo>
                    <a:pt x="484721" y="1653339"/>
                  </a:lnTo>
                  <a:lnTo>
                    <a:pt x="526466" y="1673139"/>
                  </a:lnTo>
                  <a:lnTo>
                    <a:pt x="569383" y="1690860"/>
                  </a:lnTo>
                  <a:lnTo>
                    <a:pt x="613403" y="1706434"/>
                  </a:lnTo>
                  <a:lnTo>
                    <a:pt x="658459" y="1719796"/>
                  </a:lnTo>
                  <a:lnTo>
                    <a:pt x="704482" y="1730879"/>
                  </a:lnTo>
                  <a:lnTo>
                    <a:pt x="751403" y="1739615"/>
                  </a:lnTo>
                  <a:lnTo>
                    <a:pt x="799154" y="1745937"/>
                  </a:lnTo>
                  <a:lnTo>
                    <a:pt x="847667" y="1749780"/>
                  </a:lnTo>
                  <a:lnTo>
                    <a:pt x="896874" y="1751076"/>
                  </a:lnTo>
                  <a:lnTo>
                    <a:pt x="946080" y="1749780"/>
                  </a:lnTo>
                  <a:lnTo>
                    <a:pt x="994593" y="1745937"/>
                  </a:lnTo>
                  <a:lnTo>
                    <a:pt x="1042344" y="1739615"/>
                  </a:lnTo>
                  <a:lnTo>
                    <a:pt x="1089265" y="1730879"/>
                  </a:lnTo>
                  <a:lnTo>
                    <a:pt x="1135288" y="1719796"/>
                  </a:lnTo>
                  <a:lnTo>
                    <a:pt x="1180344" y="1706434"/>
                  </a:lnTo>
                  <a:lnTo>
                    <a:pt x="1224364" y="1690860"/>
                  </a:lnTo>
                  <a:lnTo>
                    <a:pt x="1267281" y="1673139"/>
                  </a:lnTo>
                  <a:lnTo>
                    <a:pt x="1309026" y="1653339"/>
                  </a:lnTo>
                  <a:lnTo>
                    <a:pt x="1349530" y="1631526"/>
                  </a:lnTo>
                  <a:lnTo>
                    <a:pt x="1388725" y="1607768"/>
                  </a:lnTo>
                  <a:lnTo>
                    <a:pt x="1426543" y="1582131"/>
                  </a:lnTo>
                  <a:lnTo>
                    <a:pt x="1462915" y="1554682"/>
                  </a:lnTo>
                  <a:lnTo>
                    <a:pt x="1497773" y="1525488"/>
                  </a:lnTo>
                  <a:lnTo>
                    <a:pt x="1531048" y="1494615"/>
                  </a:lnTo>
                  <a:lnTo>
                    <a:pt x="1562672" y="1462131"/>
                  </a:lnTo>
                  <a:lnTo>
                    <a:pt x="1592577" y="1428101"/>
                  </a:lnTo>
                  <a:lnTo>
                    <a:pt x="1620694" y="1392594"/>
                  </a:lnTo>
                  <a:lnTo>
                    <a:pt x="1646955" y="1355676"/>
                  </a:lnTo>
                  <a:lnTo>
                    <a:pt x="1671291" y="1317413"/>
                  </a:lnTo>
                  <a:lnTo>
                    <a:pt x="1693634" y="1277872"/>
                  </a:lnTo>
                  <a:lnTo>
                    <a:pt x="1713916" y="1237121"/>
                  </a:lnTo>
                  <a:lnTo>
                    <a:pt x="1732068" y="1195226"/>
                  </a:lnTo>
                  <a:lnTo>
                    <a:pt x="1748021" y="1152253"/>
                  </a:lnTo>
                  <a:lnTo>
                    <a:pt x="1761708" y="1108270"/>
                  </a:lnTo>
                  <a:lnTo>
                    <a:pt x="1773060" y="1063344"/>
                  </a:lnTo>
                  <a:lnTo>
                    <a:pt x="1782008" y="1017540"/>
                  </a:lnTo>
                  <a:lnTo>
                    <a:pt x="1788484" y="970927"/>
                  </a:lnTo>
                  <a:lnTo>
                    <a:pt x="1792420" y="923570"/>
                  </a:lnTo>
                  <a:lnTo>
                    <a:pt x="1793748" y="875538"/>
                  </a:lnTo>
                  <a:lnTo>
                    <a:pt x="1792420" y="827505"/>
                  </a:lnTo>
                  <a:lnTo>
                    <a:pt x="1788484" y="780148"/>
                  </a:lnTo>
                  <a:lnTo>
                    <a:pt x="1782008" y="733535"/>
                  </a:lnTo>
                  <a:lnTo>
                    <a:pt x="1773060" y="687731"/>
                  </a:lnTo>
                  <a:lnTo>
                    <a:pt x="1761708" y="642805"/>
                  </a:lnTo>
                  <a:lnTo>
                    <a:pt x="1748021" y="598822"/>
                  </a:lnTo>
                  <a:lnTo>
                    <a:pt x="1732068" y="555849"/>
                  </a:lnTo>
                  <a:lnTo>
                    <a:pt x="1713916" y="513954"/>
                  </a:lnTo>
                  <a:lnTo>
                    <a:pt x="1693634" y="473203"/>
                  </a:lnTo>
                  <a:lnTo>
                    <a:pt x="1671291" y="433662"/>
                  </a:lnTo>
                  <a:lnTo>
                    <a:pt x="1646955" y="395399"/>
                  </a:lnTo>
                  <a:lnTo>
                    <a:pt x="1620694" y="358481"/>
                  </a:lnTo>
                  <a:lnTo>
                    <a:pt x="1592577" y="322974"/>
                  </a:lnTo>
                  <a:lnTo>
                    <a:pt x="1562672" y="288944"/>
                  </a:lnTo>
                  <a:lnTo>
                    <a:pt x="1531048" y="256460"/>
                  </a:lnTo>
                  <a:lnTo>
                    <a:pt x="1497773" y="225587"/>
                  </a:lnTo>
                  <a:lnTo>
                    <a:pt x="1462915" y="196393"/>
                  </a:lnTo>
                  <a:lnTo>
                    <a:pt x="1426543" y="168944"/>
                  </a:lnTo>
                  <a:lnTo>
                    <a:pt x="1388725" y="143307"/>
                  </a:lnTo>
                  <a:lnTo>
                    <a:pt x="1349530" y="119549"/>
                  </a:lnTo>
                  <a:lnTo>
                    <a:pt x="1309026" y="97736"/>
                  </a:lnTo>
                  <a:lnTo>
                    <a:pt x="1267281" y="77936"/>
                  </a:lnTo>
                  <a:lnTo>
                    <a:pt x="1224364" y="60215"/>
                  </a:lnTo>
                  <a:lnTo>
                    <a:pt x="1180344" y="44641"/>
                  </a:lnTo>
                  <a:lnTo>
                    <a:pt x="1135288" y="31279"/>
                  </a:lnTo>
                  <a:lnTo>
                    <a:pt x="1089265" y="20196"/>
                  </a:lnTo>
                  <a:lnTo>
                    <a:pt x="1042344" y="11460"/>
                  </a:lnTo>
                  <a:lnTo>
                    <a:pt x="994593" y="5138"/>
                  </a:lnTo>
                  <a:lnTo>
                    <a:pt x="946080" y="1295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949195" y="3995927"/>
              <a:ext cx="828040" cy="809625"/>
            </a:xfrm>
            <a:custGeom>
              <a:avLst/>
              <a:gdLst/>
              <a:ahLst/>
              <a:cxnLst/>
              <a:rect l="l" t="t" r="r" b="b"/>
              <a:pathLst>
                <a:path w="828039" h="809625">
                  <a:moveTo>
                    <a:pt x="413766" y="0"/>
                  </a:moveTo>
                  <a:lnTo>
                    <a:pt x="365520" y="2721"/>
                  </a:lnTo>
                  <a:lnTo>
                    <a:pt x="318906" y="10683"/>
                  </a:lnTo>
                  <a:lnTo>
                    <a:pt x="274237" y="23583"/>
                  </a:lnTo>
                  <a:lnTo>
                    <a:pt x="231821" y="41116"/>
                  </a:lnTo>
                  <a:lnTo>
                    <a:pt x="191970" y="62981"/>
                  </a:lnTo>
                  <a:lnTo>
                    <a:pt x="154994" y="88874"/>
                  </a:lnTo>
                  <a:lnTo>
                    <a:pt x="121205" y="118490"/>
                  </a:lnTo>
                  <a:lnTo>
                    <a:pt x="90913" y="151529"/>
                  </a:lnTo>
                  <a:lnTo>
                    <a:pt x="64429" y="187685"/>
                  </a:lnTo>
                  <a:lnTo>
                    <a:pt x="42063" y="226656"/>
                  </a:lnTo>
                  <a:lnTo>
                    <a:pt x="24126" y="268138"/>
                  </a:lnTo>
                  <a:lnTo>
                    <a:pt x="10930" y="311829"/>
                  </a:lnTo>
                  <a:lnTo>
                    <a:pt x="2784" y="357424"/>
                  </a:lnTo>
                  <a:lnTo>
                    <a:pt x="0" y="404622"/>
                  </a:lnTo>
                  <a:lnTo>
                    <a:pt x="2784" y="451819"/>
                  </a:lnTo>
                  <a:lnTo>
                    <a:pt x="10930" y="497414"/>
                  </a:lnTo>
                  <a:lnTo>
                    <a:pt x="24126" y="541105"/>
                  </a:lnTo>
                  <a:lnTo>
                    <a:pt x="42063" y="582587"/>
                  </a:lnTo>
                  <a:lnTo>
                    <a:pt x="64429" y="621558"/>
                  </a:lnTo>
                  <a:lnTo>
                    <a:pt x="90913" y="657714"/>
                  </a:lnTo>
                  <a:lnTo>
                    <a:pt x="121205" y="690752"/>
                  </a:lnTo>
                  <a:lnTo>
                    <a:pt x="154994" y="720369"/>
                  </a:lnTo>
                  <a:lnTo>
                    <a:pt x="191970" y="746262"/>
                  </a:lnTo>
                  <a:lnTo>
                    <a:pt x="231821" y="768127"/>
                  </a:lnTo>
                  <a:lnTo>
                    <a:pt x="274237" y="785660"/>
                  </a:lnTo>
                  <a:lnTo>
                    <a:pt x="318906" y="798560"/>
                  </a:lnTo>
                  <a:lnTo>
                    <a:pt x="365520" y="806522"/>
                  </a:lnTo>
                  <a:lnTo>
                    <a:pt x="413766" y="809244"/>
                  </a:lnTo>
                  <a:lnTo>
                    <a:pt x="462011" y="806522"/>
                  </a:lnTo>
                  <a:lnTo>
                    <a:pt x="508625" y="798560"/>
                  </a:lnTo>
                  <a:lnTo>
                    <a:pt x="553294" y="785660"/>
                  </a:lnTo>
                  <a:lnTo>
                    <a:pt x="595710" y="768127"/>
                  </a:lnTo>
                  <a:lnTo>
                    <a:pt x="635561" y="746262"/>
                  </a:lnTo>
                  <a:lnTo>
                    <a:pt x="672537" y="720369"/>
                  </a:lnTo>
                  <a:lnTo>
                    <a:pt x="706326" y="690753"/>
                  </a:lnTo>
                  <a:lnTo>
                    <a:pt x="736618" y="657714"/>
                  </a:lnTo>
                  <a:lnTo>
                    <a:pt x="763102" y="621558"/>
                  </a:lnTo>
                  <a:lnTo>
                    <a:pt x="785468" y="582587"/>
                  </a:lnTo>
                  <a:lnTo>
                    <a:pt x="803405" y="541105"/>
                  </a:lnTo>
                  <a:lnTo>
                    <a:pt x="816601" y="497414"/>
                  </a:lnTo>
                  <a:lnTo>
                    <a:pt x="824747" y="451819"/>
                  </a:lnTo>
                  <a:lnTo>
                    <a:pt x="827532" y="404622"/>
                  </a:lnTo>
                  <a:lnTo>
                    <a:pt x="824747" y="357424"/>
                  </a:lnTo>
                  <a:lnTo>
                    <a:pt x="816601" y="311829"/>
                  </a:lnTo>
                  <a:lnTo>
                    <a:pt x="803405" y="268138"/>
                  </a:lnTo>
                  <a:lnTo>
                    <a:pt x="785468" y="226656"/>
                  </a:lnTo>
                  <a:lnTo>
                    <a:pt x="763102" y="187685"/>
                  </a:lnTo>
                  <a:lnTo>
                    <a:pt x="736618" y="151529"/>
                  </a:lnTo>
                  <a:lnTo>
                    <a:pt x="706326" y="118491"/>
                  </a:lnTo>
                  <a:lnTo>
                    <a:pt x="672537" y="88874"/>
                  </a:lnTo>
                  <a:lnTo>
                    <a:pt x="635561" y="62981"/>
                  </a:lnTo>
                  <a:lnTo>
                    <a:pt x="595710" y="41116"/>
                  </a:lnTo>
                  <a:lnTo>
                    <a:pt x="553294" y="23583"/>
                  </a:lnTo>
                  <a:lnTo>
                    <a:pt x="508625" y="10683"/>
                  </a:lnTo>
                  <a:lnTo>
                    <a:pt x="462011" y="2721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466849" y="3521202"/>
              <a:ext cx="1793239" cy="1751964"/>
            </a:xfrm>
            <a:custGeom>
              <a:avLst/>
              <a:gdLst/>
              <a:ahLst/>
              <a:cxnLst/>
              <a:rect l="l" t="t" r="r" b="b"/>
              <a:pathLst>
                <a:path w="1793239" h="1751964">
                  <a:moveTo>
                    <a:pt x="897636" y="0"/>
                  </a:moveTo>
                  <a:lnTo>
                    <a:pt x="897636" y="475742"/>
                  </a:lnTo>
                </a:path>
                <a:path w="1793239" h="1751964">
                  <a:moveTo>
                    <a:pt x="897636" y="1284732"/>
                  </a:moveTo>
                  <a:lnTo>
                    <a:pt x="897636" y="1751838"/>
                  </a:lnTo>
                </a:path>
                <a:path w="1793239" h="1751964">
                  <a:moveTo>
                    <a:pt x="1793239" y="876300"/>
                  </a:moveTo>
                  <a:lnTo>
                    <a:pt x="1310639" y="880618"/>
                  </a:lnTo>
                </a:path>
                <a:path w="1793239" h="1751964">
                  <a:moveTo>
                    <a:pt x="0" y="876300"/>
                  </a:moveTo>
                  <a:lnTo>
                    <a:pt x="482600" y="880618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8870060" y="1343355"/>
            <a:ext cx="426084" cy="534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5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marL="271780">
              <a:lnSpc>
                <a:spcPts val="2125"/>
              </a:lnSpc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397490" y="1351915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346181" y="2772282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900286" y="2779267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754248" y="3848227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6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750566" y="4732782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832610" y="4689094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5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2053589" y="3506596"/>
            <a:ext cx="3630929" cy="1781175"/>
            <a:chOff x="2053589" y="3506596"/>
            <a:chExt cx="3630929" cy="1781175"/>
          </a:xfrm>
        </p:grpSpPr>
        <p:sp>
          <p:nvSpPr>
            <p:cNvPr id="54" name="object 54" descr=""/>
            <p:cNvSpPr/>
            <p:nvPr/>
          </p:nvSpPr>
          <p:spPr>
            <a:xfrm>
              <a:off x="2053589" y="4386960"/>
              <a:ext cx="320040" cy="302895"/>
            </a:xfrm>
            <a:custGeom>
              <a:avLst/>
              <a:gdLst/>
              <a:ahLst/>
              <a:cxnLst/>
              <a:rect l="l" t="t" r="r" b="b"/>
              <a:pathLst>
                <a:path w="320039" h="302895">
                  <a:moveTo>
                    <a:pt x="55626" y="150749"/>
                  </a:moveTo>
                  <a:lnTo>
                    <a:pt x="0" y="302768"/>
                  </a:lnTo>
                  <a:lnTo>
                    <a:pt x="154940" y="256031"/>
                  </a:lnTo>
                  <a:lnTo>
                    <a:pt x="137836" y="253619"/>
                  </a:lnTo>
                  <a:lnTo>
                    <a:pt x="73152" y="253619"/>
                  </a:lnTo>
                  <a:lnTo>
                    <a:pt x="53212" y="232537"/>
                  </a:lnTo>
                  <a:lnTo>
                    <a:pt x="61619" y="224606"/>
                  </a:lnTo>
                  <a:lnTo>
                    <a:pt x="55626" y="150749"/>
                  </a:lnTo>
                  <a:close/>
                </a:path>
                <a:path w="320039" h="302895">
                  <a:moveTo>
                    <a:pt x="63192" y="243088"/>
                  </a:moveTo>
                  <a:lnTo>
                    <a:pt x="73152" y="253619"/>
                  </a:lnTo>
                  <a:lnTo>
                    <a:pt x="81563" y="245680"/>
                  </a:lnTo>
                  <a:lnTo>
                    <a:pt x="63192" y="243088"/>
                  </a:lnTo>
                  <a:close/>
                </a:path>
                <a:path w="320039" h="302895">
                  <a:moveTo>
                    <a:pt x="81563" y="245680"/>
                  </a:moveTo>
                  <a:lnTo>
                    <a:pt x="73152" y="253619"/>
                  </a:lnTo>
                  <a:lnTo>
                    <a:pt x="137836" y="253619"/>
                  </a:lnTo>
                  <a:lnTo>
                    <a:pt x="81563" y="245680"/>
                  </a:lnTo>
                  <a:close/>
                </a:path>
                <a:path w="320039" h="302895">
                  <a:moveTo>
                    <a:pt x="299720" y="0"/>
                  </a:moveTo>
                  <a:lnTo>
                    <a:pt x="61619" y="224606"/>
                  </a:lnTo>
                  <a:lnTo>
                    <a:pt x="63113" y="243004"/>
                  </a:lnTo>
                  <a:lnTo>
                    <a:pt x="81563" y="245680"/>
                  </a:lnTo>
                  <a:lnTo>
                    <a:pt x="319532" y="21081"/>
                  </a:lnTo>
                  <a:lnTo>
                    <a:pt x="299720" y="0"/>
                  </a:lnTo>
                  <a:close/>
                </a:path>
                <a:path w="320039" h="302895">
                  <a:moveTo>
                    <a:pt x="61619" y="224606"/>
                  </a:moveTo>
                  <a:lnTo>
                    <a:pt x="53212" y="232537"/>
                  </a:lnTo>
                  <a:lnTo>
                    <a:pt x="63113" y="243004"/>
                  </a:lnTo>
                  <a:lnTo>
                    <a:pt x="61619" y="224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877055" y="3520439"/>
              <a:ext cx="1792605" cy="1751330"/>
            </a:xfrm>
            <a:custGeom>
              <a:avLst/>
              <a:gdLst/>
              <a:ahLst/>
              <a:cxnLst/>
              <a:rect l="l" t="t" r="r" b="b"/>
              <a:pathLst>
                <a:path w="1792604" h="1751329">
                  <a:moveTo>
                    <a:pt x="896112" y="0"/>
                  </a:moveTo>
                  <a:lnTo>
                    <a:pt x="846943" y="1295"/>
                  </a:lnTo>
                  <a:lnTo>
                    <a:pt x="798468" y="5138"/>
                  </a:lnTo>
                  <a:lnTo>
                    <a:pt x="750755" y="11460"/>
                  </a:lnTo>
                  <a:lnTo>
                    <a:pt x="703871" y="20196"/>
                  </a:lnTo>
                  <a:lnTo>
                    <a:pt x="657886" y="31279"/>
                  </a:lnTo>
                  <a:lnTo>
                    <a:pt x="612867" y="44641"/>
                  </a:lnTo>
                  <a:lnTo>
                    <a:pt x="568883" y="60215"/>
                  </a:lnTo>
                  <a:lnTo>
                    <a:pt x="526002" y="77936"/>
                  </a:lnTo>
                  <a:lnTo>
                    <a:pt x="484292" y="97736"/>
                  </a:lnTo>
                  <a:lnTo>
                    <a:pt x="443822" y="119549"/>
                  </a:lnTo>
                  <a:lnTo>
                    <a:pt x="404660" y="143307"/>
                  </a:lnTo>
                  <a:lnTo>
                    <a:pt x="366875" y="168944"/>
                  </a:lnTo>
                  <a:lnTo>
                    <a:pt x="330534" y="196393"/>
                  </a:lnTo>
                  <a:lnTo>
                    <a:pt x="295707" y="225587"/>
                  </a:lnTo>
                  <a:lnTo>
                    <a:pt x="262461" y="256460"/>
                  </a:lnTo>
                  <a:lnTo>
                    <a:pt x="230865" y="288944"/>
                  </a:lnTo>
                  <a:lnTo>
                    <a:pt x="200986" y="322974"/>
                  </a:lnTo>
                  <a:lnTo>
                    <a:pt x="172894" y="358481"/>
                  </a:lnTo>
                  <a:lnTo>
                    <a:pt x="146657" y="395399"/>
                  </a:lnTo>
                  <a:lnTo>
                    <a:pt x="122343" y="433662"/>
                  </a:lnTo>
                  <a:lnTo>
                    <a:pt x="100020" y="473203"/>
                  </a:lnTo>
                  <a:lnTo>
                    <a:pt x="79757" y="513954"/>
                  </a:lnTo>
                  <a:lnTo>
                    <a:pt x="61622" y="555849"/>
                  </a:lnTo>
                  <a:lnTo>
                    <a:pt x="45683" y="598822"/>
                  </a:lnTo>
                  <a:lnTo>
                    <a:pt x="32009" y="642805"/>
                  </a:lnTo>
                  <a:lnTo>
                    <a:pt x="20668" y="687731"/>
                  </a:lnTo>
                  <a:lnTo>
                    <a:pt x="11728" y="733535"/>
                  </a:lnTo>
                  <a:lnTo>
                    <a:pt x="5258" y="780148"/>
                  </a:lnTo>
                  <a:lnTo>
                    <a:pt x="1325" y="827505"/>
                  </a:lnTo>
                  <a:lnTo>
                    <a:pt x="0" y="875538"/>
                  </a:lnTo>
                  <a:lnTo>
                    <a:pt x="1325" y="923570"/>
                  </a:lnTo>
                  <a:lnTo>
                    <a:pt x="5258" y="970927"/>
                  </a:lnTo>
                  <a:lnTo>
                    <a:pt x="11728" y="1017540"/>
                  </a:lnTo>
                  <a:lnTo>
                    <a:pt x="20668" y="1063344"/>
                  </a:lnTo>
                  <a:lnTo>
                    <a:pt x="32009" y="1108270"/>
                  </a:lnTo>
                  <a:lnTo>
                    <a:pt x="45683" y="1152253"/>
                  </a:lnTo>
                  <a:lnTo>
                    <a:pt x="61622" y="1195226"/>
                  </a:lnTo>
                  <a:lnTo>
                    <a:pt x="79757" y="1237121"/>
                  </a:lnTo>
                  <a:lnTo>
                    <a:pt x="100020" y="1277872"/>
                  </a:lnTo>
                  <a:lnTo>
                    <a:pt x="122343" y="1317413"/>
                  </a:lnTo>
                  <a:lnTo>
                    <a:pt x="146657" y="1355676"/>
                  </a:lnTo>
                  <a:lnTo>
                    <a:pt x="172894" y="1392594"/>
                  </a:lnTo>
                  <a:lnTo>
                    <a:pt x="200986" y="1428101"/>
                  </a:lnTo>
                  <a:lnTo>
                    <a:pt x="230865" y="1462131"/>
                  </a:lnTo>
                  <a:lnTo>
                    <a:pt x="262461" y="1494615"/>
                  </a:lnTo>
                  <a:lnTo>
                    <a:pt x="295707" y="1525488"/>
                  </a:lnTo>
                  <a:lnTo>
                    <a:pt x="330534" y="1554682"/>
                  </a:lnTo>
                  <a:lnTo>
                    <a:pt x="366875" y="1582131"/>
                  </a:lnTo>
                  <a:lnTo>
                    <a:pt x="404660" y="1607768"/>
                  </a:lnTo>
                  <a:lnTo>
                    <a:pt x="443822" y="1631526"/>
                  </a:lnTo>
                  <a:lnTo>
                    <a:pt x="484292" y="1653339"/>
                  </a:lnTo>
                  <a:lnTo>
                    <a:pt x="526002" y="1673139"/>
                  </a:lnTo>
                  <a:lnTo>
                    <a:pt x="568883" y="1690860"/>
                  </a:lnTo>
                  <a:lnTo>
                    <a:pt x="612867" y="1706434"/>
                  </a:lnTo>
                  <a:lnTo>
                    <a:pt x="657886" y="1719796"/>
                  </a:lnTo>
                  <a:lnTo>
                    <a:pt x="703871" y="1730879"/>
                  </a:lnTo>
                  <a:lnTo>
                    <a:pt x="750755" y="1739615"/>
                  </a:lnTo>
                  <a:lnTo>
                    <a:pt x="798468" y="1745937"/>
                  </a:lnTo>
                  <a:lnTo>
                    <a:pt x="846943" y="1749780"/>
                  </a:lnTo>
                  <a:lnTo>
                    <a:pt x="896112" y="1751076"/>
                  </a:lnTo>
                  <a:lnTo>
                    <a:pt x="945280" y="1749780"/>
                  </a:lnTo>
                  <a:lnTo>
                    <a:pt x="993755" y="1745937"/>
                  </a:lnTo>
                  <a:lnTo>
                    <a:pt x="1041468" y="1739615"/>
                  </a:lnTo>
                  <a:lnTo>
                    <a:pt x="1088352" y="1730879"/>
                  </a:lnTo>
                  <a:lnTo>
                    <a:pt x="1134337" y="1719796"/>
                  </a:lnTo>
                  <a:lnTo>
                    <a:pt x="1179356" y="1706434"/>
                  </a:lnTo>
                  <a:lnTo>
                    <a:pt x="1223340" y="1690860"/>
                  </a:lnTo>
                  <a:lnTo>
                    <a:pt x="1266221" y="1673139"/>
                  </a:lnTo>
                  <a:lnTo>
                    <a:pt x="1307931" y="1653339"/>
                  </a:lnTo>
                  <a:lnTo>
                    <a:pt x="1348401" y="1631526"/>
                  </a:lnTo>
                  <a:lnTo>
                    <a:pt x="1387563" y="1607768"/>
                  </a:lnTo>
                  <a:lnTo>
                    <a:pt x="1425348" y="1582131"/>
                  </a:lnTo>
                  <a:lnTo>
                    <a:pt x="1461689" y="1554682"/>
                  </a:lnTo>
                  <a:lnTo>
                    <a:pt x="1496516" y="1525488"/>
                  </a:lnTo>
                  <a:lnTo>
                    <a:pt x="1529762" y="1494615"/>
                  </a:lnTo>
                  <a:lnTo>
                    <a:pt x="1561358" y="1462131"/>
                  </a:lnTo>
                  <a:lnTo>
                    <a:pt x="1591237" y="1428101"/>
                  </a:lnTo>
                  <a:lnTo>
                    <a:pt x="1619329" y="1392594"/>
                  </a:lnTo>
                  <a:lnTo>
                    <a:pt x="1645566" y="1355676"/>
                  </a:lnTo>
                  <a:lnTo>
                    <a:pt x="1669880" y="1317413"/>
                  </a:lnTo>
                  <a:lnTo>
                    <a:pt x="1692203" y="1277872"/>
                  </a:lnTo>
                  <a:lnTo>
                    <a:pt x="1712466" y="1237121"/>
                  </a:lnTo>
                  <a:lnTo>
                    <a:pt x="1730601" y="1195226"/>
                  </a:lnTo>
                  <a:lnTo>
                    <a:pt x="1746540" y="1152253"/>
                  </a:lnTo>
                  <a:lnTo>
                    <a:pt x="1760214" y="1108270"/>
                  </a:lnTo>
                  <a:lnTo>
                    <a:pt x="1771555" y="1063344"/>
                  </a:lnTo>
                  <a:lnTo>
                    <a:pt x="1780495" y="1017540"/>
                  </a:lnTo>
                  <a:lnTo>
                    <a:pt x="1786965" y="970927"/>
                  </a:lnTo>
                  <a:lnTo>
                    <a:pt x="1790898" y="923570"/>
                  </a:lnTo>
                  <a:lnTo>
                    <a:pt x="1792224" y="875538"/>
                  </a:lnTo>
                  <a:lnTo>
                    <a:pt x="1790898" y="827505"/>
                  </a:lnTo>
                  <a:lnTo>
                    <a:pt x="1786965" y="780148"/>
                  </a:lnTo>
                  <a:lnTo>
                    <a:pt x="1780495" y="733535"/>
                  </a:lnTo>
                  <a:lnTo>
                    <a:pt x="1771555" y="687731"/>
                  </a:lnTo>
                  <a:lnTo>
                    <a:pt x="1760214" y="642805"/>
                  </a:lnTo>
                  <a:lnTo>
                    <a:pt x="1746540" y="598822"/>
                  </a:lnTo>
                  <a:lnTo>
                    <a:pt x="1730601" y="555849"/>
                  </a:lnTo>
                  <a:lnTo>
                    <a:pt x="1712466" y="513954"/>
                  </a:lnTo>
                  <a:lnTo>
                    <a:pt x="1692203" y="473203"/>
                  </a:lnTo>
                  <a:lnTo>
                    <a:pt x="1669880" y="433662"/>
                  </a:lnTo>
                  <a:lnTo>
                    <a:pt x="1645566" y="395399"/>
                  </a:lnTo>
                  <a:lnTo>
                    <a:pt x="1619329" y="358481"/>
                  </a:lnTo>
                  <a:lnTo>
                    <a:pt x="1591237" y="322974"/>
                  </a:lnTo>
                  <a:lnTo>
                    <a:pt x="1561358" y="288944"/>
                  </a:lnTo>
                  <a:lnTo>
                    <a:pt x="1529762" y="256460"/>
                  </a:lnTo>
                  <a:lnTo>
                    <a:pt x="1496516" y="225587"/>
                  </a:lnTo>
                  <a:lnTo>
                    <a:pt x="1461689" y="196393"/>
                  </a:lnTo>
                  <a:lnTo>
                    <a:pt x="1425348" y="168944"/>
                  </a:lnTo>
                  <a:lnTo>
                    <a:pt x="1387563" y="143307"/>
                  </a:lnTo>
                  <a:lnTo>
                    <a:pt x="1348401" y="119549"/>
                  </a:lnTo>
                  <a:lnTo>
                    <a:pt x="1307931" y="97736"/>
                  </a:lnTo>
                  <a:lnTo>
                    <a:pt x="1266221" y="77936"/>
                  </a:lnTo>
                  <a:lnTo>
                    <a:pt x="1223340" y="60215"/>
                  </a:lnTo>
                  <a:lnTo>
                    <a:pt x="1179356" y="44641"/>
                  </a:lnTo>
                  <a:lnTo>
                    <a:pt x="1134337" y="31279"/>
                  </a:lnTo>
                  <a:lnTo>
                    <a:pt x="1088352" y="20196"/>
                  </a:lnTo>
                  <a:lnTo>
                    <a:pt x="1041468" y="11460"/>
                  </a:lnTo>
                  <a:lnTo>
                    <a:pt x="993755" y="5138"/>
                  </a:lnTo>
                  <a:lnTo>
                    <a:pt x="945280" y="1295"/>
                  </a:lnTo>
                  <a:lnTo>
                    <a:pt x="8961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358639" y="3995927"/>
              <a:ext cx="828040" cy="809625"/>
            </a:xfrm>
            <a:custGeom>
              <a:avLst/>
              <a:gdLst/>
              <a:ahLst/>
              <a:cxnLst/>
              <a:rect l="l" t="t" r="r" b="b"/>
              <a:pathLst>
                <a:path w="828039" h="809625">
                  <a:moveTo>
                    <a:pt x="413765" y="0"/>
                  </a:moveTo>
                  <a:lnTo>
                    <a:pt x="365520" y="2721"/>
                  </a:lnTo>
                  <a:lnTo>
                    <a:pt x="318906" y="10683"/>
                  </a:lnTo>
                  <a:lnTo>
                    <a:pt x="274237" y="23583"/>
                  </a:lnTo>
                  <a:lnTo>
                    <a:pt x="231821" y="41116"/>
                  </a:lnTo>
                  <a:lnTo>
                    <a:pt x="191970" y="62981"/>
                  </a:lnTo>
                  <a:lnTo>
                    <a:pt x="154994" y="88874"/>
                  </a:lnTo>
                  <a:lnTo>
                    <a:pt x="121205" y="118490"/>
                  </a:lnTo>
                  <a:lnTo>
                    <a:pt x="90913" y="151529"/>
                  </a:lnTo>
                  <a:lnTo>
                    <a:pt x="64429" y="187685"/>
                  </a:lnTo>
                  <a:lnTo>
                    <a:pt x="42063" y="226656"/>
                  </a:lnTo>
                  <a:lnTo>
                    <a:pt x="24126" y="268138"/>
                  </a:lnTo>
                  <a:lnTo>
                    <a:pt x="10930" y="311829"/>
                  </a:lnTo>
                  <a:lnTo>
                    <a:pt x="2784" y="357424"/>
                  </a:lnTo>
                  <a:lnTo>
                    <a:pt x="0" y="404622"/>
                  </a:lnTo>
                  <a:lnTo>
                    <a:pt x="2784" y="451819"/>
                  </a:lnTo>
                  <a:lnTo>
                    <a:pt x="10930" y="497414"/>
                  </a:lnTo>
                  <a:lnTo>
                    <a:pt x="24126" y="541105"/>
                  </a:lnTo>
                  <a:lnTo>
                    <a:pt x="42063" y="582587"/>
                  </a:lnTo>
                  <a:lnTo>
                    <a:pt x="64429" y="621558"/>
                  </a:lnTo>
                  <a:lnTo>
                    <a:pt x="90913" y="657714"/>
                  </a:lnTo>
                  <a:lnTo>
                    <a:pt x="121205" y="690752"/>
                  </a:lnTo>
                  <a:lnTo>
                    <a:pt x="154994" y="720369"/>
                  </a:lnTo>
                  <a:lnTo>
                    <a:pt x="191970" y="746262"/>
                  </a:lnTo>
                  <a:lnTo>
                    <a:pt x="231821" y="768127"/>
                  </a:lnTo>
                  <a:lnTo>
                    <a:pt x="274237" y="785660"/>
                  </a:lnTo>
                  <a:lnTo>
                    <a:pt x="318906" y="798560"/>
                  </a:lnTo>
                  <a:lnTo>
                    <a:pt x="365520" y="806522"/>
                  </a:lnTo>
                  <a:lnTo>
                    <a:pt x="413765" y="809244"/>
                  </a:lnTo>
                  <a:lnTo>
                    <a:pt x="462011" y="806522"/>
                  </a:lnTo>
                  <a:lnTo>
                    <a:pt x="508625" y="798560"/>
                  </a:lnTo>
                  <a:lnTo>
                    <a:pt x="553294" y="785660"/>
                  </a:lnTo>
                  <a:lnTo>
                    <a:pt x="595710" y="768127"/>
                  </a:lnTo>
                  <a:lnTo>
                    <a:pt x="635561" y="746262"/>
                  </a:lnTo>
                  <a:lnTo>
                    <a:pt x="672537" y="720369"/>
                  </a:lnTo>
                  <a:lnTo>
                    <a:pt x="706326" y="690753"/>
                  </a:lnTo>
                  <a:lnTo>
                    <a:pt x="736618" y="657714"/>
                  </a:lnTo>
                  <a:lnTo>
                    <a:pt x="763102" y="621558"/>
                  </a:lnTo>
                  <a:lnTo>
                    <a:pt x="785468" y="582587"/>
                  </a:lnTo>
                  <a:lnTo>
                    <a:pt x="803405" y="541105"/>
                  </a:lnTo>
                  <a:lnTo>
                    <a:pt x="816601" y="497414"/>
                  </a:lnTo>
                  <a:lnTo>
                    <a:pt x="824747" y="451819"/>
                  </a:lnTo>
                  <a:lnTo>
                    <a:pt x="827532" y="404622"/>
                  </a:lnTo>
                  <a:lnTo>
                    <a:pt x="824747" y="357424"/>
                  </a:lnTo>
                  <a:lnTo>
                    <a:pt x="816601" y="311829"/>
                  </a:lnTo>
                  <a:lnTo>
                    <a:pt x="803405" y="268138"/>
                  </a:lnTo>
                  <a:lnTo>
                    <a:pt x="785468" y="226656"/>
                  </a:lnTo>
                  <a:lnTo>
                    <a:pt x="763102" y="187685"/>
                  </a:lnTo>
                  <a:lnTo>
                    <a:pt x="736618" y="151529"/>
                  </a:lnTo>
                  <a:lnTo>
                    <a:pt x="706326" y="118491"/>
                  </a:lnTo>
                  <a:lnTo>
                    <a:pt x="672537" y="88874"/>
                  </a:lnTo>
                  <a:lnTo>
                    <a:pt x="635561" y="62981"/>
                  </a:lnTo>
                  <a:lnTo>
                    <a:pt x="595710" y="41116"/>
                  </a:lnTo>
                  <a:lnTo>
                    <a:pt x="553294" y="23583"/>
                  </a:lnTo>
                  <a:lnTo>
                    <a:pt x="508625" y="10683"/>
                  </a:lnTo>
                  <a:lnTo>
                    <a:pt x="462011" y="2721"/>
                  </a:lnTo>
                  <a:lnTo>
                    <a:pt x="413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877817" y="3521201"/>
              <a:ext cx="1791970" cy="1751964"/>
            </a:xfrm>
            <a:custGeom>
              <a:avLst/>
              <a:gdLst/>
              <a:ahLst/>
              <a:cxnLst/>
              <a:rect l="l" t="t" r="r" b="b"/>
              <a:pathLst>
                <a:path w="1791970" h="1751964">
                  <a:moveTo>
                    <a:pt x="896112" y="0"/>
                  </a:moveTo>
                  <a:lnTo>
                    <a:pt x="896112" y="475742"/>
                  </a:lnTo>
                </a:path>
                <a:path w="1791970" h="1751964">
                  <a:moveTo>
                    <a:pt x="896112" y="1284732"/>
                  </a:moveTo>
                  <a:lnTo>
                    <a:pt x="896112" y="1751838"/>
                  </a:lnTo>
                </a:path>
                <a:path w="1791970" h="1751964">
                  <a:moveTo>
                    <a:pt x="1791716" y="876300"/>
                  </a:moveTo>
                  <a:lnTo>
                    <a:pt x="1309116" y="880618"/>
                  </a:lnTo>
                </a:path>
                <a:path w="1791970" h="1751964">
                  <a:moveTo>
                    <a:pt x="0" y="876300"/>
                  </a:moveTo>
                  <a:lnTo>
                    <a:pt x="482600" y="880618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1559433" y="3609213"/>
            <a:ext cx="426084" cy="534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5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marL="271145">
              <a:lnSpc>
                <a:spcPts val="2125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086861" y="3617214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045332" y="5041772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589658" y="5044262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164582" y="3848227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6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161026" y="4732782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242942" y="4689094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4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4763896" y="3506596"/>
            <a:ext cx="3407410" cy="1781175"/>
            <a:chOff x="4763896" y="3506596"/>
            <a:chExt cx="3407410" cy="1781175"/>
          </a:xfrm>
        </p:grpSpPr>
        <p:sp>
          <p:nvSpPr>
            <p:cNvPr id="66" name="object 66" descr=""/>
            <p:cNvSpPr/>
            <p:nvPr/>
          </p:nvSpPr>
          <p:spPr>
            <a:xfrm>
              <a:off x="4763896" y="4115561"/>
              <a:ext cx="302895" cy="292100"/>
            </a:xfrm>
            <a:custGeom>
              <a:avLst/>
              <a:gdLst/>
              <a:ahLst/>
              <a:cxnLst/>
              <a:rect l="l" t="t" r="r" b="b"/>
              <a:pathLst>
                <a:path w="302895" h="292100">
                  <a:moveTo>
                    <a:pt x="221531" y="57809"/>
                  </a:moveTo>
                  <a:lnTo>
                    <a:pt x="0" y="271018"/>
                  </a:lnTo>
                  <a:lnTo>
                    <a:pt x="20065" y="291845"/>
                  </a:lnTo>
                  <a:lnTo>
                    <a:pt x="241601" y="78632"/>
                  </a:lnTo>
                  <a:lnTo>
                    <a:pt x="239902" y="60197"/>
                  </a:lnTo>
                  <a:lnTo>
                    <a:pt x="221531" y="57809"/>
                  </a:lnTo>
                  <a:close/>
                </a:path>
                <a:path w="302895" h="292100">
                  <a:moveTo>
                    <a:pt x="284855" y="49783"/>
                  </a:moveTo>
                  <a:lnTo>
                    <a:pt x="229869" y="49783"/>
                  </a:lnTo>
                  <a:lnTo>
                    <a:pt x="249936" y="70612"/>
                  </a:lnTo>
                  <a:lnTo>
                    <a:pt x="241601" y="78632"/>
                  </a:lnTo>
                  <a:lnTo>
                    <a:pt x="248412" y="152526"/>
                  </a:lnTo>
                  <a:lnTo>
                    <a:pt x="284855" y="49783"/>
                  </a:lnTo>
                  <a:close/>
                </a:path>
                <a:path w="302895" h="292100">
                  <a:moveTo>
                    <a:pt x="239902" y="60197"/>
                  </a:moveTo>
                  <a:lnTo>
                    <a:pt x="241601" y="78632"/>
                  </a:lnTo>
                  <a:lnTo>
                    <a:pt x="249936" y="70612"/>
                  </a:lnTo>
                  <a:lnTo>
                    <a:pt x="239902" y="60197"/>
                  </a:lnTo>
                  <a:close/>
                </a:path>
                <a:path w="302895" h="292100">
                  <a:moveTo>
                    <a:pt x="229869" y="49783"/>
                  </a:moveTo>
                  <a:lnTo>
                    <a:pt x="221531" y="57809"/>
                  </a:lnTo>
                  <a:lnTo>
                    <a:pt x="239902" y="60197"/>
                  </a:lnTo>
                  <a:lnTo>
                    <a:pt x="229869" y="49783"/>
                  </a:lnTo>
                  <a:close/>
                </a:path>
                <a:path w="302895" h="292100">
                  <a:moveTo>
                    <a:pt x="302513" y="0"/>
                  </a:moveTo>
                  <a:lnTo>
                    <a:pt x="148081" y="48260"/>
                  </a:lnTo>
                  <a:lnTo>
                    <a:pt x="221531" y="57809"/>
                  </a:lnTo>
                  <a:lnTo>
                    <a:pt x="229869" y="49783"/>
                  </a:lnTo>
                  <a:lnTo>
                    <a:pt x="284855" y="49783"/>
                  </a:lnTo>
                  <a:lnTo>
                    <a:pt x="3025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362699" y="3520439"/>
              <a:ext cx="1792605" cy="1751330"/>
            </a:xfrm>
            <a:custGeom>
              <a:avLst/>
              <a:gdLst/>
              <a:ahLst/>
              <a:cxnLst/>
              <a:rect l="l" t="t" r="r" b="b"/>
              <a:pathLst>
                <a:path w="1792604" h="1751329">
                  <a:moveTo>
                    <a:pt x="896111" y="0"/>
                  </a:moveTo>
                  <a:lnTo>
                    <a:pt x="846943" y="1295"/>
                  </a:lnTo>
                  <a:lnTo>
                    <a:pt x="798468" y="5138"/>
                  </a:lnTo>
                  <a:lnTo>
                    <a:pt x="750755" y="11460"/>
                  </a:lnTo>
                  <a:lnTo>
                    <a:pt x="703871" y="20196"/>
                  </a:lnTo>
                  <a:lnTo>
                    <a:pt x="657886" y="31279"/>
                  </a:lnTo>
                  <a:lnTo>
                    <a:pt x="612867" y="44641"/>
                  </a:lnTo>
                  <a:lnTo>
                    <a:pt x="568883" y="60215"/>
                  </a:lnTo>
                  <a:lnTo>
                    <a:pt x="526002" y="77936"/>
                  </a:lnTo>
                  <a:lnTo>
                    <a:pt x="484292" y="97736"/>
                  </a:lnTo>
                  <a:lnTo>
                    <a:pt x="443822" y="119549"/>
                  </a:lnTo>
                  <a:lnTo>
                    <a:pt x="404660" y="143307"/>
                  </a:lnTo>
                  <a:lnTo>
                    <a:pt x="366875" y="168944"/>
                  </a:lnTo>
                  <a:lnTo>
                    <a:pt x="330534" y="196393"/>
                  </a:lnTo>
                  <a:lnTo>
                    <a:pt x="295707" y="225587"/>
                  </a:lnTo>
                  <a:lnTo>
                    <a:pt x="262461" y="256460"/>
                  </a:lnTo>
                  <a:lnTo>
                    <a:pt x="230865" y="288944"/>
                  </a:lnTo>
                  <a:lnTo>
                    <a:pt x="200986" y="322974"/>
                  </a:lnTo>
                  <a:lnTo>
                    <a:pt x="172894" y="358481"/>
                  </a:lnTo>
                  <a:lnTo>
                    <a:pt x="146657" y="395399"/>
                  </a:lnTo>
                  <a:lnTo>
                    <a:pt x="122343" y="433662"/>
                  </a:lnTo>
                  <a:lnTo>
                    <a:pt x="100020" y="473203"/>
                  </a:lnTo>
                  <a:lnTo>
                    <a:pt x="79757" y="513954"/>
                  </a:lnTo>
                  <a:lnTo>
                    <a:pt x="61622" y="555849"/>
                  </a:lnTo>
                  <a:lnTo>
                    <a:pt x="45683" y="598822"/>
                  </a:lnTo>
                  <a:lnTo>
                    <a:pt x="32009" y="642805"/>
                  </a:lnTo>
                  <a:lnTo>
                    <a:pt x="20668" y="687731"/>
                  </a:lnTo>
                  <a:lnTo>
                    <a:pt x="11728" y="733535"/>
                  </a:lnTo>
                  <a:lnTo>
                    <a:pt x="5258" y="780148"/>
                  </a:lnTo>
                  <a:lnTo>
                    <a:pt x="1325" y="827505"/>
                  </a:lnTo>
                  <a:lnTo>
                    <a:pt x="0" y="875538"/>
                  </a:lnTo>
                  <a:lnTo>
                    <a:pt x="1325" y="923570"/>
                  </a:lnTo>
                  <a:lnTo>
                    <a:pt x="5258" y="970927"/>
                  </a:lnTo>
                  <a:lnTo>
                    <a:pt x="11728" y="1017540"/>
                  </a:lnTo>
                  <a:lnTo>
                    <a:pt x="20668" y="1063344"/>
                  </a:lnTo>
                  <a:lnTo>
                    <a:pt x="32009" y="1108270"/>
                  </a:lnTo>
                  <a:lnTo>
                    <a:pt x="45683" y="1152253"/>
                  </a:lnTo>
                  <a:lnTo>
                    <a:pt x="61622" y="1195226"/>
                  </a:lnTo>
                  <a:lnTo>
                    <a:pt x="79757" y="1237121"/>
                  </a:lnTo>
                  <a:lnTo>
                    <a:pt x="100020" y="1277872"/>
                  </a:lnTo>
                  <a:lnTo>
                    <a:pt x="122343" y="1317413"/>
                  </a:lnTo>
                  <a:lnTo>
                    <a:pt x="146657" y="1355676"/>
                  </a:lnTo>
                  <a:lnTo>
                    <a:pt x="172894" y="1392594"/>
                  </a:lnTo>
                  <a:lnTo>
                    <a:pt x="200986" y="1428101"/>
                  </a:lnTo>
                  <a:lnTo>
                    <a:pt x="230865" y="1462131"/>
                  </a:lnTo>
                  <a:lnTo>
                    <a:pt x="262461" y="1494615"/>
                  </a:lnTo>
                  <a:lnTo>
                    <a:pt x="295707" y="1525488"/>
                  </a:lnTo>
                  <a:lnTo>
                    <a:pt x="330534" y="1554682"/>
                  </a:lnTo>
                  <a:lnTo>
                    <a:pt x="366875" y="1582131"/>
                  </a:lnTo>
                  <a:lnTo>
                    <a:pt x="404660" y="1607768"/>
                  </a:lnTo>
                  <a:lnTo>
                    <a:pt x="443822" y="1631526"/>
                  </a:lnTo>
                  <a:lnTo>
                    <a:pt x="484292" y="1653339"/>
                  </a:lnTo>
                  <a:lnTo>
                    <a:pt x="526002" y="1673139"/>
                  </a:lnTo>
                  <a:lnTo>
                    <a:pt x="568883" y="1690860"/>
                  </a:lnTo>
                  <a:lnTo>
                    <a:pt x="612867" y="1706434"/>
                  </a:lnTo>
                  <a:lnTo>
                    <a:pt x="657886" y="1719796"/>
                  </a:lnTo>
                  <a:lnTo>
                    <a:pt x="703871" y="1730879"/>
                  </a:lnTo>
                  <a:lnTo>
                    <a:pt x="750755" y="1739615"/>
                  </a:lnTo>
                  <a:lnTo>
                    <a:pt x="798468" y="1745937"/>
                  </a:lnTo>
                  <a:lnTo>
                    <a:pt x="846943" y="1749780"/>
                  </a:lnTo>
                  <a:lnTo>
                    <a:pt x="896111" y="1751076"/>
                  </a:lnTo>
                  <a:lnTo>
                    <a:pt x="945280" y="1749780"/>
                  </a:lnTo>
                  <a:lnTo>
                    <a:pt x="993755" y="1745937"/>
                  </a:lnTo>
                  <a:lnTo>
                    <a:pt x="1041468" y="1739615"/>
                  </a:lnTo>
                  <a:lnTo>
                    <a:pt x="1088352" y="1730879"/>
                  </a:lnTo>
                  <a:lnTo>
                    <a:pt x="1134337" y="1719796"/>
                  </a:lnTo>
                  <a:lnTo>
                    <a:pt x="1179356" y="1706434"/>
                  </a:lnTo>
                  <a:lnTo>
                    <a:pt x="1223340" y="1690860"/>
                  </a:lnTo>
                  <a:lnTo>
                    <a:pt x="1266221" y="1673139"/>
                  </a:lnTo>
                  <a:lnTo>
                    <a:pt x="1307931" y="1653339"/>
                  </a:lnTo>
                  <a:lnTo>
                    <a:pt x="1348401" y="1631526"/>
                  </a:lnTo>
                  <a:lnTo>
                    <a:pt x="1387563" y="1607768"/>
                  </a:lnTo>
                  <a:lnTo>
                    <a:pt x="1425348" y="1582131"/>
                  </a:lnTo>
                  <a:lnTo>
                    <a:pt x="1461689" y="1554682"/>
                  </a:lnTo>
                  <a:lnTo>
                    <a:pt x="1496516" y="1525488"/>
                  </a:lnTo>
                  <a:lnTo>
                    <a:pt x="1529762" y="1494615"/>
                  </a:lnTo>
                  <a:lnTo>
                    <a:pt x="1561358" y="1462131"/>
                  </a:lnTo>
                  <a:lnTo>
                    <a:pt x="1591237" y="1428101"/>
                  </a:lnTo>
                  <a:lnTo>
                    <a:pt x="1619329" y="1392594"/>
                  </a:lnTo>
                  <a:lnTo>
                    <a:pt x="1645566" y="1355676"/>
                  </a:lnTo>
                  <a:lnTo>
                    <a:pt x="1669880" y="1317413"/>
                  </a:lnTo>
                  <a:lnTo>
                    <a:pt x="1692203" y="1277872"/>
                  </a:lnTo>
                  <a:lnTo>
                    <a:pt x="1712466" y="1237121"/>
                  </a:lnTo>
                  <a:lnTo>
                    <a:pt x="1730601" y="1195226"/>
                  </a:lnTo>
                  <a:lnTo>
                    <a:pt x="1746540" y="1152253"/>
                  </a:lnTo>
                  <a:lnTo>
                    <a:pt x="1760214" y="1108270"/>
                  </a:lnTo>
                  <a:lnTo>
                    <a:pt x="1771555" y="1063344"/>
                  </a:lnTo>
                  <a:lnTo>
                    <a:pt x="1780495" y="1017540"/>
                  </a:lnTo>
                  <a:lnTo>
                    <a:pt x="1786965" y="970927"/>
                  </a:lnTo>
                  <a:lnTo>
                    <a:pt x="1790898" y="923570"/>
                  </a:lnTo>
                  <a:lnTo>
                    <a:pt x="1792224" y="875538"/>
                  </a:lnTo>
                  <a:lnTo>
                    <a:pt x="1790898" y="827505"/>
                  </a:lnTo>
                  <a:lnTo>
                    <a:pt x="1786965" y="780148"/>
                  </a:lnTo>
                  <a:lnTo>
                    <a:pt x="1780495" y="733535"/>
                  </a:lnTo>
                  <a:lnTo>
                    <a:pt x="1771555" y="687731"/>
                  </a:lnTo>
                  <a:lnTo>
                    <a:pt x="1760214" y="642805"/>
                  </a:lnTo>
                  <a:lnTo>
                    <a:pt x="1746540" y="598822"/>
                  </a:lnTo>
                  <a:lnTo>
                    <a:pt x="1730601" y="555849"/>
                  </a:lnTo>
                  <a:lnTo>
                    <a:pt x="1712466" y="513954"/>
                  </a:lnTo>
                  <a:lnTo>
                    <a:pt x="1692203" y="473203"/>
                  </a:lnTo>
                  <a:lnTo>
                    <a:pt x="1669880" y="433662"/>
                  </a:lnTo>
                  <a:lnTo>
                    <a:pt x="1645566" y="395399"/>
                  </a:lnTo>
                  <a:lnTo>
                    <a:pt x="1619329" y="358481"/>
                  </a:lnTo>
                  <a:lnTo>
                    <a:pt x="1591237" y="322974"/>
                  </a:lnTo>
                  <a:lnTo>
                    <a:pt x="1561358" y="288944"/>
                  </a:lnTo>
                  <a:lnTo>
                    <a:pt x="1529762" y="256460"/>
                  </a:lnTo>
                  <a:lnTo>
                    <a:pt x="1496516" y="225587"/>
                  </a:lnTo>
                  <a:lnTo>
                    <a:pt x="1461689" y="196393"/>
                  </a:lnTo>
                  <a:lnTo>
                    <a:pt x="1425348" y="168944"/>
                  </a:lnTo>
                  <a:lnTo>
                    <a:pt x="1387563" y="143307"/>
                  </a:lnTo>
                  <a:lnTo>
                    <a:pt x="1348401" y="119549"/>
                  </a:lnTo>
                  <a:lnTo>
                    <a:pt x="1307931" y="97736"/>
                  </a:lnTo>
                  <a:lnTo>
                    <a:pt x="1266221" y="77936"/>
                  </a:lnTo>
                  <a:lnTo>
                    <a:pt x="1223340" y="60215"/>
                  </a:lnTo>
                  <a:lnTo>
                    <a:pt x="1179356" y="44641"/>
                  </a:lnTo>
                  <a:lnTo>
                    <a:pt x="1134337" y="31279"/>
                  </a:lnTo>
                  <a:lnTo>
                    <a:pt x="1088352" y="20196"/>
                  </a:lnTo>
                  <a:lnTo>
                    <a:pt x="1041468" y="11460"/>
                  </a:lnTo>
                  <a:lnTo>
                    <a:pt x="993755" y="5138"/>
                  </a:lnTo>
                  <a:lnTo>
                    <a:pt x="945280" y="1295"/>
                  </a:lnTo>
                  <a:lnTo>
                    <a:pt x="89611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845807" y="3995927"/>
              <a:ext cx="828040" cy="809625"/>
            </a:xfrm>
            <a:custGeom>
              <a:avLst/>
              <a:gdLst/>
              <a:ahLst/>
              <a:cxnLst/>
              <a:rect l="l" t="t" r="r" b="b"/>
              <a:pathLst>
                <a:path w="828040" h="809625">
                  <a:moveTo>
                    <a:pt x="413766" y="0"/>
                  </a:moveTo>
                  <a:lnTo>
                    <a:pt x="365520" y="2721"/>
                  </a:lnTo>
                  <a:lnTo>
                    <a:pt x="318906" y="10683"/>
                  </a:lnTo>
                  <a:lnTo>
                    <a:pt x="274237" y="23583"/>
                  </a:lnTo>
                  <a:lnTo>
                    <a:pt x="231821" y="41116"/>
                  </a:lnTo>
                  <a:lnTo>
                    <a:pt x="191970" y="62981"/>
                  </a:lnTo>
                  <a:lnTo>
                    <a:pt x="154994" y="88874"/>
                  </a:lnTo>
                  <a:lnTo>
                    <a:pt x="121205" y="118490"/>
                  </a:lnTo>
                  <a:lnTo>
                    <a:pt x="90913" y="151529"/>
                  </a:lnTo>
                  <a:lnTo>
                    <a:pt x="64429" y="187685"/>
                  </a:lnTo>
                  <a:lnTo>
                    <a:pt x="42063" y="226656"/>
                  </a:lnTo>
                  <a:lnTo>
                    <a:pt x="24126" y="268138"/>
                  </a:lnTo>
                  <a:lnTo>
                    <a:pt x="10930" y="311829"/>
                  </a:lnTo>
                  <a:lnTo>
                    <a:pt x="2784" y="357424"/>
                  </a:lnTo>
                  <a:lnTo>
                    <a:pt x="0" y="404622"/>
                  </a:lnTo>
                  <a:lnTo>
                    <a:pt x="2784" y="451819"/>
                  </a:lnTo>
                  <a:lnTo>
                    <a:pt x="10930" y="497414"/>
                  </a:lnTo>
                  <a:lnTo>
                    <a:pt x="24126" y="541105"/>
                  </a:lnTo>
                  <a:lnTo>
                    <a:pt x="42063" y="582587"/>
                  </a:lnTo>
                  <a:lnTo>
                    <a:pt x="64429" y="621558"/>
                  </a:lnTo>
                  <a:lnTo>
                    <a:pt x="90913" y="657714"/>
                  </a:lnTo>
                  <a:lnTo>
                    <a:pt x="121205" y="690752"/>
                  </a:lnTo>
                  <a:lnTo>
                    <a:pt x="154994" y="720369"/>
                  </a:lnTo>
                  <a:lnTo>
                    <a:pt x="191970" y="746262"/>
                  </a:lnTo>
                  <a:lnTo>
                    <a:pt x="231821" y="768127"/>
                  </a:lnTo>
                  <a:lnTo>
                    <a:pt x="274237" y="785660"/>
                  </a:lnTo>
                  <a:lnTo>
                    <a:pt x="318906" y="798560"/>
                  </a:lnTo>
                  <a:lnTo>
                    <a:pt x="365520" y="806522"/>
                  </a:lnTo>
                  <a:lnTo>
                    <a:pt x="413766" y="809244"/>
                  </a:lnTo>
                  <a:lnTo>
                    <a:pt x="462011" y="806522"/>
                  </a:lnTo>
                  <a:lnTo>
                    <a:pt x="508625" y="798560"/>
                  </a:lnTo>
                  <a:lnTo>
                    <a:pt x="553294" y="785660"/>
                  </a:lnTo>
                  <a:lnTo>
                    <a:pt x="595710" y="768127"/>
                  </a:lnTo>
                  <a:lnTo>
                    <a:pt x="635561" y="746262"/>
                  </a:lnTo>
                  <a:lnTo>
                    <a:pt x="672537" y="720369"/>
                  </a:lnTo>
                  <a:lnTo>
                    <a:pt x="706326" y="690753"/>
                  </a:lnTo>
                  <a:lnTo>
                    <a:pt x="736618" y="657714"/>
                  </a:lnTo>
                  <a:lnTo>
                    <a:pt x="763102" y="621558"/>
                  </a:lnTo>
                  <a:lnTo>
                    <a:pt x="785468" y="582587"/>
                  </a:lnTo>
                  <a:lnTo>
                    <a:pt x="803405" y="541105"/>
                  </a:lnTo>
                  <a:lnTo>
                    <a:pt x="816601" y="497414"/>
                  </a:lnTo>
                  <a:lnTo>
                    <a:pt x="824747" y="451819"/>
                  </a:lnTo>
                  <a:lnTo>
                    <a:pt x="827532" y="404622"/>
                  </a:lnTo>
                  <a:lnTo>
                    <a:pt x="824747" y="357424"/>
                  </a:lnTo>
                  <a:lnTo>
                    <a:pt x="816601" y="311829"/>
                  </a:lnTo>
                  <a:lnTo>
                    <a:pt x="803405" y="268138"/>
                  </a:lnTo>
                  <a:lnTo>
                    <a:pt x="785468" y="226656"/>
                  </a:lnTo>
                  <a:lnTo>
                    <a:pt x="763102" y="187685"/>
                  </a:lnTo>
                  <a:lnTo>
                    <a:pt x="736618" y="151529"/>
                  </a:lnTo>
                  <a:lnTo>
                    <a:pt x="706326" y="118491"/>
                  </a:lnTo>
                  <a:lnTo>
                    <a:pt x="672537" y="88874"/>
                  </a:lnTo>
                  <a:lnTo>
                    <a:pt x="635561" y="62981"/>
                  </a:lnTo>
                  <a:lnTo>
                    <a:pt x="595710" y="41116"/>
                  </a:lnTo>
                  <a:lnTo>
                    <a:pt x="553294" y="23583"/>
                  </a:lnTo>
                  <a:lnTo>
                    <a:pt x="508625" y="10683"/>
                  </a:lnTo>
                  <a:lnTo>
                    <a:pt x="462011" y="2721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363461" y="3521201"/>
              <a:ext cx="1793239" cy="1751964"/>
            </a:xfrm>
            <a:custGeom>
              <a:avLst/>
              <a:gdLst/>
              <a:ahLst/>
              <a:cxnLst/>
              <a:rect l="l" t="t" r="r" b="b"/>
              <a:pathLst>
                <a:path w="1793240" h="1751964">
                  <a:moveTo>
                    <a:pt x="896112" y="0"/>
                  </a:moveTo>
                  <a:lnTo>
                    <a:pt x="896112" y="475742"/>
                  </a:lnTo>
                </a:path>
                <a:path w="1793240" h="1751964">
                  <a:moveTo>
                    <a:pt x="896112" y="1284732"/>
                  </a:moveTo>
                  <a:lnTo>
                    <a:pt x="896112" y="1751838"/>
                  </a:lnTo>
                </a:path>
                <a:path w="1793240" h="1751964">
                  <a:moveTo>
                    <a:pt x="1793239" y="876300"/>
                  </a:moveTo>
                  <a:lnTo>
                    <a:pt x="1310639" y="880618"/>
                  </a:lnTo>
                </a:path>
                <a:path w="1793240" h="1751964">
                  <a:moveTo>
                    <a:pt x="0" y="876300"/>
                  </a:moveTo>
                  <a:lnTo>
                    <a:pt x="482599" y="880618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3969765" y="3609213"/>
            <a:ext cx="426084" cy="534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5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marL="271780">
              <a:lnSpc>
                <a:spcPts val="2125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497195" y="3617214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495925" y="5014722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3999991" y="5044262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651242" y="3848227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6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647558" y="4732782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729476" y="4689094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4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7249541" y="3506596"/>
            <a:ext cx="3331210" cy="1781175"/>
            <a:chOff x="7249541" y="3506596"/>
            <a:chExt cx="3331210" cy="1781175"/>
          </a:xfrm>
        </p:grpSpPr>
        <p:sp>
          <p:nvSpPr>
            <p:cNvPr id="78" name="object 78" descr=""/>
            <p:cNvSpPr/>
            <p:nvPr/>
          </p:nvSpPr>
          <p:spPr>
            <a:xfrm>
              <a:off x="7249541" y="4115561"/>
              <a:ext cx="302895" cy="292100"/>
            </a:xfrm>
            <a:custGeom>
              <a:avLst/>
              <a:gdLst/>
              <a:ahLst/>
              <a:cxnLst/>
              <a:rect l="l" t="t" r="r" b="b"/>
              <a:pathLst>
                <a:path w="302895" h="292100">
                  <a:moveTo>
                    <a:pt x="221528" y="57812"/>
                  </a:moveTo>
                  <a:lnTo>
                    <a:pt x="0" y="271018"/>
                  </a:lnTo>
                  <a:lnTo>
                    <a:pt x="20065" y="291845"/>
                  </a:lnTo>
                  <a:lnTo>
                    <a:pt x="241601" y="78632"/>
                  </a:lnTo>
                  <a:lnTo>
                    <a:pt x="239902" y="60198"/>
                  </a:lnTo>
                  <a:lnTo>
                    <a:pt x="221528" y="57812"/>
                  </a:lnTo>
                  <a:close/>
                </a:path>
                <a:path w="302895" h="292100">
                  <a:moveTo>
                    <a:pt x="284855" y="49783"/>
                  </a:moveTo>
                  <a:lnTo>
                    <a:pt x="229869" y="49783"/>
                  </a:lnTo>
                  <a:lnTo>
                    <a:pt x="249935" y="70612"/>
                  </a:lnTo>
                  <a:lnTo>
                    <a:pt x="241601" y="78632"/>
                  </a:lnTo>
                  <a:lnTo>
                    <a:pt x="248411" y="152526"/>
                  </a:lnTo>
                  <a:lnTo>
                    <a:pt x="284855" y="49783"/>
                  </a:lnTo>
                  <a:close/>
                </a:path>
                <a:path w="302895" h="292100">
                  <a:moveTo>
                    <a:pt x="239902" y="60198"/>
                  </a:moveTo>
                  <a:lnTo>
                    <a:pt x="241601" y="78632"/>
                  </a:lnTo>
                  <a:lnTo>
                    <a:pt x="249935" y="70612"/>
                  </a:lnTo>
                  <a:lnTo>
                    <a:pt x="239902" y="60198"/>
                  </a:lnTo>
                  <a:close/>
                </a:path>
                <a:path w="302895" h="292100">
                  <a:moveTo>
                    <a:pt x="229869" y="49783"/>
                  </a:moveTo>
                  <a:lnTo>
                    <a:pt x="221528" y="57812"/>
                  </a:lnTo>
                  <a:lnTo>
                    <a:pt x="239902" y="60198"/>
                  </a:lnTo>
                  <a:lnTo>
                    <a:pt x="229869" y="49783"/>
                  </a:lnTo>
                  <a:close/>
                </a:path>
                <a:path w="302895" h="292100">
                  <a:moveTo>
                    <a:pt x="302513" y="0"/>
                  </a:moveTo>
                  <a:lnTo>
                    <a:pt x="147954" y="48260"/>
                  </a:lnTo>
                  <a:lnTo>
                    <a:pt x="221528" y="57812"/>
                  </a:lnTo>
                  <a:lnTo>
                    <a:pt x="229869" y="49783"/>
                  </a:lnTo>
                  <a:lnTo>
                    <a:pt x="284855" y="49783"/>
                  </a:lnTo>
                  <a:lnTo>
                    <a:pt x="3025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773668" y="3520439"/>
              <a:ext cx="1792605" cy="1751330"/>
            </a:xfrm>
            <a:custGeom>
              <a:avLst/>
              <a:gdLst/>
              <a:ahLst/>
              <a:cxnLst/>
              <a:rect l="l" t="t" r="r" b="b"/>
              <a:pathLst>
                <a:path w="1792604" h="1751329">
                  <a:moveTo>
                    <a:pt x="896111" y="0"/>
                  </a:moveTo>
                  <a:lnTo>
                    <a:pt x="846943" y="1295"/>
                  </a:lnTo>
                  <a:lnTo>
                    <a:pt x="798468" y="5138"/>
                  </a:lnTo>
                  <a:lnTo>
                    <a:pt x="750755" y="11460"/>
                  </a:lnTo>
                  <a:lnTo>
                    <a:pt x="703871" y="20196"/>
                  </a:lnTo>
                  <a:lnTo>
                    <a:pt x="657886" y="31279"/>
                  </a:lnTo>
                  <a:lnTo>
                    <a:pt x="612867" y="44641"/>
                  </a:lnTo>
                  <a:lnTo>
                    <a:pt x="568883" y="60215"/>
                  </a:lnTo>
                  <a:lnTo>
                    <a:pt x="526002" y="77936"/>
                  </a:lnTo>
                  <a:lnTo>
                    <a:pt x="484292" y="97736"/>
                  </a:lnTo>
                  <a:lnTo>
                    <a:pt x="443822" y="119549"/>
                  </a:lnTo>
                  <a:lnTo>
                    <a:pt x="404660" y="143307"/>
                  </a:lnTo>
                  <a:lnTo>
                    <a:pt x="366875" y="168944"/>
                  </a:lnTo>
                  <a:lnTo>
                    <a:pt x="330534" y="196393"/>
                  </a:lnTo>
                  <a:lnTo>
                    <a:pt x="295707" y="225587"/>
                  </a:lnTo>
                  <a:lnTo>
                    <a:pt x="262461" y="256460"/>
                  </a:lnTo>
                  <a:lnTo>
                    <a:pt x="230865" y="288944"/>
                  </a:lnTo>
                  <a:lnTo>
                    <a:pt x="200986" y="322974"/>
                  </a:lnTo>
                  <a:lnTo>
                    <a:pt x="172894" y="358481"/>
                  </a:lnTo>
                  <a:lnTo>
                    <a:pt x="146657" y="395399"/>
                  </a:lnTo>
                  <a:lnTo>
                    <a:pt x="122343" y="433662"/>
                  </a:lnTo>
                  <a:lnTo>
                    <a:pt x="100020" y="473203"/>
                  </a:lnTo>
                  <a:lnTo>
                    <a:pt x="79757" y="513954"/>
                  </a:lnTo>
                  <a:lnTo>
                    <a:pt x="61622" y="555849"/>
                  </a:lnTo>
                  <a:lnTo>
                    <a:pt x="45683" y="598822"/>
                  </a:lnTo>
                  <a:lnTo>
                    <a:pt x="32009" y="642805"/>
                  </a:lnTo>
                  <a:lnTo>
                    <a:pt x="20668" y="687731"/>
                  </a:lnTo>
                  <a:lnTo>
                    <a:pt x="11728" y="733535"/>
                  </a:lnTo>
                  <a:lnTo>
                    <a:pt x="5258" y="780148"/>
                  </a:lnTo>
                  <a:lnTo>
                    <a:pt x="1325" y="827505"/>
                  </a:lnTo>
                  <a:lnTo>
                    <a:pt x="0" y="875538"/>
                  </a:lnTo>
                  <a:lnTo>
                    <a:pt x="1325" y="923570"/>
                  </a:lnTo>
                  <a:lnTo>
                    <a:pt x="5258" y="970927"/>
                  </a:lnTo>
                  <a:lnTo>
                    <a:pt x="11728" y="1017540"/>
                  </a:lnTo>
                  <a:lnTo>
                    <a:pt x="20668" y="1063344"/>
                  </a:lnTo>
                  <a:lnTo>
                    <a:pt x="32009" y="1108270"/>
                  </a:lnTo>
                  <a:lnTo>
                    <a:pt x="45683" y="1152253"/>
                  </a:lnTo>
                  <a:lnTo>
                    <a:pt x="61622" y="1195226"/>
                  </a:lnTo>
                  <a:lnTo>
                    <a:pt x="79757" y="1237121"/>
                  </a:lnTo>
                  <a:lnTo>
                    <a:pt x="100020" y="1277872"/>
                  </a:lnTo>
                  <a:lnTo>
                    <a:pt x="122343" y="1317413"/>
                  </a:lnTo>
                  <a:lnTo>
                    <a:pt x="146657" y="1355676"/>
                  </a:lnTo>
                  <a:lnTo>
                    <a:pt x="172894" y="1392594"/>
                  </a:lnTo>
                  <a:lnTo>
                    <a:pt x="200986" y="1428101"/>
                  </a:lnTo>
                  <a:lnTo>
                    <a:pt x="230865" y="1462131"/>
                  </a:lnTo>
                  <a:lnTo>
                    <a:pt x="262461" y="1494615"/>
                  </a:lnTo>
                  <a:lnTo>
                    <a:pt x="295707" y="1525488"/>
                  </a:lnTo>
                  <a:lnTo>
                    <a:pt x="330534" y="1554682"/>
                  </a:lnTo>
                  <a:lnTo>
                    <a:pt x="366875" y="1582131"/>
                  </a:lnTo>
                  <a:lnTo>
                    <a:pt x="404660" y="1607768"/>
                  </a:lnTo>
                  <a:lnTo>
                    <a:pt x="443822" y="1631526"/>
                  </a:lnTo>
                  <a:lnTo>
                    <a:pt x="484292" y="1653339"/>
                  </a:lnTo>
                  <a:lnTo>
                    <a:pt x="526002" y="1673139"/>
                  </a:lnTo>
                  <a:lnTo>
                    <a:pt x="568883" y="1690860"/>
                  </a:lnTo>
                  <a:lnTo>
                    <a:pt x="612867" y="1706434"/>
                  </a:lnTo>
                  <a:lnTo>
                    <a:pt x="657886" y="1719796"/>
                  </a:lnTo>
                  <a:lnTo>
                    <a:pt x="703871" y="1730879"/>
                  </a:lnTo>
                  <a:lnTo>
                    <a:pt x="750755" y="1739615"/>
                  </a:lnTo>
                  <a:lnTo>
                    <a:pt x="798468" y="1745937"/>
                  </a:lnTo>
                  <a:lnTo>
                    <a:pt x="846943" y="1749780"/>
                  </a:lnTo>
                  <a:lnTo>
                    <a:pt x="896111" y="1751076"/>
                  </a:lnTo>
                  <a:lnTo>
                    <a:pt x="945280" y="1749780"/>
                  </a:lnTo>
                  <a:lnTo>
                    <a:pt x="993755" y="1745937"/>
                  </a:lnTo>
                  <a:lnTo>
                    <a:pt x="1041468" y="1739615"/>
                  </a:lnTo>
                  <a:lnTo>
                    <a:pt x="1088352" y="1730879"/>
                  </a:lnTo>
                  <a:lnTo>
                    <a:pt x="1134337" y="1719796"/>
                  </a:lnTo>
                  <a:lnTo>
                    <a:pt x="1179356" y="1706434"/>
                  </a:lnTo>
                  <a:lnTo>
                    <a:pt x="1223340" y="1690860"/>
                  </a:lnTo>
                  <a:lnTo>
                    <a:pt x="1266221" y="1673139"/>
                  </a:lnTo>
                  <a:lnTo>
                    <a:pt x="1307931" y="1653339"/>
                  </a:lnTo>
                  <a:lnTo>
                    <a:pt x="1348401" y="1631526"/>
                  </a:lnTo>
                  <a:lnTo>
                    <a:pt x="1387563" y="1607768"/>
                  </a:lnTo>
                  <a:lnTo>
                    <a:pt x="1425348" y="1582131"/>
                  </a:lnTo>
                  <a:lnTo>
                    <a:pt x="1461689" y="1554682"/>
                  </a:lnTo>
                  <a:lnTo>
                    <a:pt x="1496516" y="1525488"/>
                  </a:lnTo>
                  <a:lnTo>
                    <a:pt x="1529762" y="1494615"/>
                  </a:lnTo>
                  <a:lnTo>
                    <a:pt x="1561358" y="1462131"/>
                  </a:lnTo>
                  <a:lnTo>
                    <a:pt x="1591237" y="1428101"/>
                  </a:lnTo>
                  <a:lnTo>
                    <a:pt x="1619329" y="1392594"/>
                  </a:lnTo>
                  <a:lnTo>
                    <a:pt x="1645566" y="1355676"/>
                  </a:lnTo>
                  <a:lnTo>
                    <a:pt x="1669880" y="1317413"/>
                  </a:lnTo>
                  <a:lnTo>
                    <a:pt x="1692203" y="1277872"/>
                  </a:lnTo>
                  <a:lnTo>
                    <a:pt x="1712466" y="1237121"/>
                  </a:lnTo>
                  <a:lnTo>
                    <a:pt x="1730601" y="1195226"/>
                  </a:lnTo>
                  <a:lnTo>
                    <a:pt x="1746540" y="1152253"/>
                  </a:lnTo>
                  <a:lnTo>
                    <a:pt x="1760214" y="1108270"/>
                  </a:lnTo>
                  <a:lnTo>
                    <a:pt x="1771555" y="1063344"/>
                  </a:lnTo>
                  <a:lnTo>
                    <a:pt x="1780495" y="1017540"/>
                  </a:lnTo>
                  <a:lnTo>
                    <a:pt x="1786965" y="970927"/>
                  </a:lnTo>
                  <a:lnTo>
                    <a:pt x="1790898" y="923570"/>
                  </a:lnTo>
                  <a:lnTo>
                    <a:pt x="1792224" y="875538"/>
                  </a:lnTo>
                  <a:lnTo>
                    <a:pt x="1790898" y="827505"/>
                  </a:lnTo>
                  <a:lnTo>
                    <a:pt x="1786965" y="780148"/>
                  </a:lnTo>
                  <a:lnTo>
                    <a:pt x="1780495" y="733535"/>
                  </a:lnTo>
                  <a:lnTo>
                    <a:pt x="1771555" y="687731"/>
                  </a:lnTo>
                  <a:lnTo>
                    <a:pt x="1760214" y="642805"/>
                  </a:lnTo>
                  <a:lnTo>
                    <a:pt x="1746540" y="598822"/>
                  </a:lnTo>
                  <a:lnTo>
                    <a:pt x="1730601" y="555849"/>
                  </a:lnTo>
                  <a:lnTo>
                    <a:pt x="1712466" y="513954"/>
                  </a:lnTo>
                  <a:lnTo>
                    <a:pt x="1692203" y="473203"/>
                  </a:lnTo>
                  <a:lnTo>
                    <a:pt x="1669880" y="433662"/>
                  </a:lnTo>
                  <a:lnTo>
                    <a:pt x="1645566" y="395399"/>
                  </a:lnTo>
                  <a:lnTo>
                    <a:pt x="1619329" y="358481"/>
                  </a:lnTo>
                  <a:lnTo>
                    <a:pt x="1591237" y="322974"/>
                  </a:lnTo>
                  <a:lnTo>
                    <a:pt x="1561358" y="288944"/>
                  </a:lnTo>
                  <a:lnTo>
                    <a:pt x="1529762" y="256460"/>
                  </a:lnTo>
                  <a:lnTo>
                    <a:pt x="1496516" y="225587"/>
                  </a:lnTo>
                  <a:lnTo>
                    <a:pt x="1461689" y="196393"/>
                  </a:lnTo>
                  <a:lnTo>
                    <a:pt x="1425348" y="168944"/>
                  </a:lnTo>
                  <a:lnTo>
                    <a:pt x="1387563" y="143307"/>
                  </a:lnTo>
                  <a:lnTo>
                    <a:pt x="1348401" y="119549"/>
                  </a:lnTo>
                  <a:lnTo>
                    <a:pt x="1307931" y="97736"/>
                  </a:lnTo>
                  <a:lnTo>
                    <a:pt x="1266221" y="77936"/>
                  </a:lnTo>
                  <a:lnTo>
                    <a:pt x="1223340" y="60215"/>
                  </a:lnTo>
                  <a:lnTo>
                    <a:pt x="1179356" y="44641"/>
                  </a:lnTo>
                  <a:lnTo>
                    <a:pt x="1134337" y="31279"/>
                  </a:lnTo>
                  <a:lnTo>
                    <a:pt x="1088352" y="20196"/>
                  </a:lnTo>
                  <a:lnTo>
                    <a:pt x="1041468" y="11460"/>
                  </a:lnTo>
                  <a:lnTo>
                    <a:pt x="993755" y="5138"/>
                  </a:lnTo>
                  <a:lnTo>
                    <a:pt x="945280" y="1295"/>
                  </a:lnTo>
                  <a:lnTo>
                    <a:pt x="89611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255252" y="3995927"/>
              <a:ext cx="828040" cy="809625"/>
            </a:xfrm>
            <a:custGeom>
              <a:avLst/>
              <a:gdLst/>
              <a:ahLst/>
              <a:cxnLst/>
              <a:rect l="l" t="t" r="r" b="b"/>
              <a:pathLst>
                <a:path w="828040" h="809625">
                  <a:moveTo>
                    <a:pt x="413766" y="0"/>
                  </a:moveTo>
                  <a:lnTo>
                    <a:pt x="365520" y="2721"/>
                  </a:lnTo>
                  <a:lnTo>
                    <a:pt x="318906" y="10683"/>
                  </a:lnTo>
                  <a:lnTo>
                    <a:pt x="274237" y="23583"/>
                  </a:lnTo>
                  <a:lnTo>
                    <a:pt x="231821" y="41116"/>
                  </a:lnTo>
                  <a:lnTo>
                    <a:pt x="191970" y="62981"/>
                  </a:lnTo>
                  <a:lnTo>
                    <a:pt x="154994" y="88874"/>
                  </a:lnTo>
                  <a:lnTo>
                    <a:pt x="121205" y="118490"/>
                  </a:lnTo>
                  <a:lnTo>
                    <a:pt x="90913" y="151529"/>
                  </a:lnTo>
                  <a:lnTo>
                    <a:pt x="64429" y="187685"/>
                  </a:lnTo>
                  <a:lnTo>
                    <a:pt x="42063" y="226656"/>
                  </a:lnTo>
                  <a:lnTo>
                    <a:pt x="24126" y="268138"/>
                  </a:lnTo>
                  <a:lnTo>
                    <a:pt x="10930" y="311829"/>
                  </a:lnTo>
                  <a:lnTo>
                    <a:pt x="2784" y="357424"/>
                  </a:lnTo>
                  <a:lnTo>
                    <a:pt x="0" y="404622"/>
                  </a:lnTo>
                  <a:lnTo>
                    <a:pt x="2784" y="451819"/>
                  </a:lnTo>
                  <a:lnTo>
                    <a:pt x="10930" y="497414"/>
                  </a:lnTo>
                  <a:lnTo>
                    <a:pt x="24126" y="541105"/>
                  </a:lnTo>
                  <a:lnTo>
                    <a:pt x="42063" y="582587"/>
                  </a:lnTo>
                  <a:lnTo>
                    <a:pt x="64429" y="621558"/>
                  </a:lnTo>
                  <a:lnTo>
                    <a:pt x="90913" y="657714"/>
                  </a:lnTo>
                  <a:lnTo>
                    <a:pt x="121205" y="690752"/>
                  </a:lnTo>
                  <a:lnTo>
                    <a:pt x="154994" y="720369"/>
                  </a:lnTo>
                  <a:lnTo>
                    <a:pt x="191970" y="746262"/>
                  </a:lnTo>
                  <a:lnTo>
                    <a:pt x="231821" y="768127"/>
                  </a:lnTo>
                  <a:lnTo>
                    <a:pt x="274237" y="785660"/>
                  </a:lnTo>
                  <a:lnTo>
                    <a:pt x="318906" y="798560"/>
                  </a:lnTo>
                  <a:lnTo>
                    <a:pt x="365520" y="806522"/>
                  </a:lnTo>
                  <a:lnTo>
                    <a:pt x="413766" y="809244"/>
                  </a:lnTo>
                  <a:lnTo>
                    <a:pt x="462011" y="806522"/>
                  </a:lnTo>
                  <a:lnTo>
                    <a:pt x="508625" y="798560"/>
                  </a:lnTo>
                  <a:lnTo>
                    <a:pt x="553294" y="785660"/>
                  </a:lnTo>
                  <a:lnTo>
                    <a:pt x="595710" y="768127"/>
                  </a:lnTo>
                  <a:lnTo>
                    <a:pt x="635561" y="746262"/>
                  </a:lnTo>
                  <a:lnTo>
                    <a:pt x="672537" y="720369"/>
                  </a:lnTo>
                  <a:lnTo>
                    <a:pt x="706326" y="690753"/>
                  </a:lnTo>
                  <a:lnTo>
                    <a:pt x="736618" y="657714"/>
                  </a:lnTo>
                  <a:lnTo>
                    <a:pt x="763102" y="621558"/>
                  </a:lnTo>
                  <a:lnTo>
                    <a:pt x="785468" y="582587"/>
                  </a:lnTo>
                  <a:lnTo>
                    <a:pt x="803405" y="541105"/>
                  </a:lnTo>
                  <a:lnTo>
                    <a:pt x="816601" y="497414"/>
                  </a:lnTo>
                  <a:lnTo>
                    <a:pt x="824747" y="451819"/>
                  </a:lnTo>
                  <a:lnTo>
                    <a:pt x="827531" y="404622"/>
                  </a:lnTo>
                  <a:lnTo>
                    <a:pt x="824747" y="357424"/>
                  </a:lnTo>
                  <a:lnTo>
                    <a:pt x="816601" y="311829"/>
                  </a:lnTo>
                  <a:lnTo>
                    <a:pt x="803405" y="268138"/>
                  </a:lnTo>
                  <a:lnTo>
                    <a:pt x="785468" y="226656"/>
                  </a:lnTo>
                  <a:lnTo>
                    <a:pt x="763102" y="187685"/>
                  </a:lnTo>
                  <a:lnTo>
                    <a:pt x="736618" y="151529"/>
                  </a:lnTo>
                  <a:lnTo>
                    <a:pt x="706326" y="118491"/>
                  </a:lnTo>
                  <a:lnTo>
                    <a:pt x="672537" y="88874"/>
                  </a:lnTo>
                  <a:lnTo>
                    <a:pt x="635561" y="62981"/>
                  </a:lnTo>
                  <a:lnTo>
                    <a:pt x="595710" y="41116"/>
                  </a:lnTo>
                  <a:lnTo>
                    <a:pt x="553294" y="23583"/>
                  </a:lnTo>
                  <a:lnTo>
                    <a:pt x="508625" y="10683"/>
                  </a:lnTo>
                  <a:lnTo>
                    <a:pt x="462011" y="2721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8774430" y="3521201"/>
              <a:ext cx="1791970" cy="1751964"/>
            </a:xfrm>
            <a:custGeom>
              <a:avLst/>
              <a:gdLst/>
              <a:ahLst/>
              <a:cxnLst/>
              <a:rect l="l" t="t" r="r" b="b"/>
              <a:pathLst>
                <a:path w="1791970" h="1751964">
                  <a:moveTo>
                    <a:pt x="896112" y="0"/>
                  </a:moveTo>
                  <a:lnTo>
                    <a:pt x="896112" y="475742"/>
                  </a:lnTo>
                </a:path>
                <a:path w="1791970" h="1751964">
                  <a:moveTo>
                    <a:pt x="896112" y="1284732"/>
                  </a:moveTo>
                  <a:lnTo>
                    <a:pt x="896112" y="1751838"/>
                  </a:lnTo>
                </a:path>
                <a:path w="1791970" h="1751964">
                  <a:moveTo>
                    <a:pt x="1791716" y="876300"/>
                  </a:moveTo>
                  <a:lnTo>
                    <a:pt x="1309116" y="880618"/>
                  </a:lnTo>
                </a:path>
                <a:path w="1791970" h="1751964">
                  <a:moveTo>
                    <a:pt x="0" y="876300"/>
                  </a:moveTo>
                  <a:lnTo>
                    <a:pt x="482600" y="880618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6456426" y="3609213"/>
            <a:ext cx="426084" cy="534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5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271145">
              <a:lnSpc>
                <a:spcPts val="2125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983728" y="3617214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7932546" y="5026914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6486525" y="5044262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0061575" y="3848227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5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0057892" y="4732782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9139808" y="4689094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4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3354196" y="1958213"/>
            <a:ext cx="6326505" cy="2449195"/>
            <a:chOff x="3354196" y="1958213"/>
            <a:chExt cx="6326505" cy="2449195"/>
          </a:xfrm>
        </p:grpSpPr>
        <p:sp>
          <p:nvSpPr>
            <p:cNvPr id="90" name="object 90" descr=""/>
            <p:cNvSpPr/>
            <p:nvPr/>
          </p:nvSpPr>
          <p:spPr>
            <a:xfrm>
              <a:off x="9377933" y="4115561"/>
              <a:ext cx="302895" cy="292100"/>
            </a:xfrm>
            <a:custGeom>
              <a:avLst/>
              <a:gdLst/>
              <a:ahLst/>
              <a:cxnLst/>
              <a:rect l="l" t="t" r="r" b="b"/>
              <a:pathLst>
                <a:path w="302895" h="292100">
                  <a:moveTo>
                    <a:pt x="80985" y="57812"/>
                  </a:moveTo>
                  <a:lnTo>
                    <a:pt x="62610" y="60198"/>
                  </a:lnTo>
                  <a:lnTo>
                    <a:pt x="60912" y="78632"/>
                  </a:lnTo>
                  <a:lnTo>
                    <a:pt x="282448" y="291845"/>
                  </a:lnTo>
                  <a:lnTo>
                    <a:pt x="302514" y="271018"/>
                  </a:lnTo>
                  <a:lnTo>
                    <a:pt x="80985" y="57812"/>
                  </a:lnTo>
                  <a:close/>
                </a:path>
                <a:path w="302895" h="292100">
                  <a:moveTo>
                    <a:pt x="0" y="0"/>
                  </a:moveTo>
                  <a:lnTo>
                    <a:pt x="54101" y="152526"/>
                  </a:lnTo>
                  <a:lnTo>
                    <a:pt x="60912" y="78632"/>
                  </a:lnTo>
                  <a:lnTo>
                    <a:pt x="52577" y="70612"/>
                  </a:lnTo>
                  <a:lnTo>
                    <a:pt x="72644" y="49783"/>
                  </a:lnTo>
                  <a:lnTo>
                    <a:pt x="142820" y="49783"/>
                  </a:lnTo>
                  <a:lnTo>
                    <a:pt x="154559" y="48260"/>
                  </a:lnTo>
                  <a:lnTo>
                    <a:pt x="0" y="0"/>
                  </a:lnTo>
                  <a:close/>
                </a:path>
                <a:path w="302895" h="292100">
                  <a:moveTo>
                    <a:pt x="62610" y="60198"/>
                  </a:moveTo>
                  <a:lnTo>
                    <a:pt x="52577" y="70612"/>
                  </a:lnTo>
                  <a:lnTo>
                    <a:pt x="60912" y="78632"/>
                  </a:lnTo>
                  <a:lnTo>
                    <a:pt x="62610" y="60198"/>
                  </a:lnTo>
                  <a:close/>
                </a:path>
                <a:path w="302895" h="292100">
                  <a:moveTo>
                    <a:pt x="72644" y="49783"/>
                  </a:moveTo>
                  <a:lnTo>
                    <a:pt x="62610" y="60198"/>
                  </a:lnTo>
                  <a:lnTo>
                    <a:pt x="80985" y="57812"/>
                  </a:lnTo>
                  <a:lnTo>
                    <a:pt x="72644" y="49783"/>
                  </a:lnTo>
                  <a:close/>
                </a:path>
                <a:path w="302895" h="292100">
                  <a:moveTo>
                    <a:pt x="142820" y="49783"/>
                  </a:moveTo>
                  <a:lnTo>
                    <a:pt x="72644" y="49783"/>
                  </a:lnTo>
                  <a:lnTo>
                    <a:pt x="80985" y="57812"/>
                  </a:lnTo>
                  <a:lnTo>
                    <a:pt x="142820" y="497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3368801" y="1972818"/>
              <a:ext cx="422275" cy="318770"/>
            </a:xfrm>
            <a:custGeom>
              <a:avLst/>
              <a:gdLst/>
              <a:ahLst/>
              <a:cxnLst/>
              <a:rect l="l" t="t" r="r" b="b"/>
              <a:pathLst>
                <a:path w="422275" h="318769">
                  <a:moveTo>
                    <a:pt x="262889" y="0"/>
                  </a:moveTo>
                  <a:lnTo>
                    <a:pt x="262889" y="79629"/>
                  </a:lnTo>
                  <a:lnTo>
                    <a:pt x="0" y="79629"/>
                  </a:lnTo>
                  <a:lnTo>
                    <a:pt x="0" y="238887"/>
                  </a:lnTo>
                  <a:lnTo>
                    <a:pt x="262889" y="238887"/>
                  </a:lnTo>
                  <a:lnTo>
                    <a:pt x="262889" y="318516"/>
                  </a:lnTo>
                  <a:lnTo>
                    <a:pt x="422148" y="159258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8EBA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3368801" y="1972818"/>
              <a:ext cx="422275" cy="318770"/>
            </a:xfrm>
            <a:custGeom>
              <a:avLst/>
              <a:gdLst/>
              <a:ahLst/>
              <a:cxnLst/>
              <a:rect l="l" t="t" r="r" b="b"/>
              <a:pathLst>
                <a:path w="422275" h="318769">
                  <a:moveTo>
                    <a:pt x="0" y="79629"/>
                  </a:moveTo>
                  <a:lnTo>
                    <a:pt x="262889" y="79629"/>
                  </a:lnTo>
                  <a:lnTo>
                    <a:pt x="262889" y="0"/>
                  </a:lnTo>
                  <a:lnTo>
                    <a:pt x="422148" y="159258"/>
                  </a:lnTo>
                  <a:lnTo>
                    <a:pt x="262889" y="318516"/>
                  </a:lnTo>
                  <a:lnTo>
                    <a:pt x="262889" y="238887"/>
                  </a:lnTo>
                  <a:lnTo>
                    <a:pt x="0" y="238887"/>
                  </a:lnTo>
                  <a:lnTo>
                    <a:pt x="0" y="79629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8866758" y="3609213"/>
            <a:ext cx="426084" cy="534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5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marL="271780">
              <a:lnSpc>
                <a:spcPts val="2125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394060" y="3617214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10381233" y="5026914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8896857" y="5044262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3460241" y="1973071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1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5792596" y="1958213"/>
            <a:ext cx="451484" cy="347980"/>
            <a:chOff x="5792596" y="1958213"/>
            <a:chExt cx="451484" cy="347980"/>
          </a:xfrm>
        </p:grpSpPr>
        <p:sp>
          <p:nvSpPr>
            <p:cNvPr id="99" name="object 99" descr=""/>
            <p:cNvSpPr/>
            <p:nvPr/>
          </p:nvSpPr>
          <p:spPr>
            <a:xfrm>
              <a:off x="5807201" y="1972818"/>
              <a:ext cx="422275" cy="318770"/>
            </a:xfrm>
            <a:custGeom>
              <a:avLst/>
              <a:gdLst/>
              <a:ahLst/>
              <a:cxnLst/>
              <a:rect l="l" t="t" r="r" b="b"/>
              <a:pathLst>
                <a:path w="422275" h="318769">
                  <a:moveTo>
                    <a:pt x="262889" y="0"/>
                  </a:moveTo>
                  <a:lnTo>
                    <a:pt x="262889" y="79629"/>
                  </a:lnTo>
                  <a:lnTo>
                    <a:pt x="0" y="79629"/>
                  </a:lnTo>
                  <a:lnTo>
                    <a:pt x="0" y="238887"/>
                  </a:lnTo>
                  <a:lnTo>
                    <a:pt x="262889" y="238887"/>
                  </a:lnTo>
                  <a:lnTo>
                    <a:pt x="262889" y="318516"/>
                  </a:lnTo>
                  <a:lnTo>
                    <a:pt x="422148" y="159258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8EBA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5807201" y="1972818"/>
              <a:ext cx="422275" cy="318770"/>
            </a:xfrm>
            <a:custGeom>
              <a:avLst/>
              <a:gdLst/>
              <a:ahLst/>
              <a:cxnLst/>
              <a:rect l="l" t="t" r="r" b="b"/>
              <a:pathLst>
                <a:path w="422275" h="318769">
                  <a:moveTo>
                    <a:pt x="0" y="79629"/>
                  </a:moveTo>
                  <a:lnTo>
                    <a:pt x="262889" y="79629"/>
                  </a:lnTo>
                  <a:lnTo>
                    <a:pt x="262889" y="0"/>
                  </a:lnTo>
                  <a:lnTo>
                    <a:pt x="422148" y="159258"/>
                  </a:lnTo>
                  <a:lnTo>
                    <a:pt x="262889" y="318516"/>
                  </a:lnTo>
                  <a:lnTo>
                    <a:pt x="262889" y="238887"/>
                  </a:lnTo>
                  <a:lnTo>
                    <a:pt x="0" y="238887"/>
                  </a:lnTo>
                  <a:lnTo>
                    <a:pt x="0" y="79629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 descr=""/>
          <p:cNvSpPr txBox="1"/>
          <p:nvPr/>
        </p:nvSpPr>
        <p:spPr>
          <a:xfrm>
            <a:off x="5898641" y="1973071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4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8244713" y="1958213"/>
            <a:ext cx="451484" cy="347980"/>
            <a:chOff x="8244713" y="1958213"/>
            <a:chExt cx="451484" cy="347980"/>
          </a:xfrm>
        </p:grpSpPr>
        <p:sp>
          <p:nvSpPr>
            <p:cNvPr id="103" name="object 103" descr=""/>
            <p:cNvSpPr/>
            <p:nvPr/>
          </p:nvSpPr>
          <p:spPr>
            <a:xfrm>
              <a:off x="8259318" y="1972818"/>
              <a:ext cx="422275" cy="318770"/>
            </a:xfrm>
            <a:custGeom>
              <a:avLst/>
              <a:gdLst/>
              <a:ahLst/>
              <a:cxnLst/>
              <a:rect l="l" t="t" r="r" b="b"/>
              <a:pathLst>
                <a:path w="422275" h="318769">
                  <a:moveTo>
                    <a:pt x="262889" y="0"/>
                  </a:moveTo>
                  <a:lnTo>
                    <a:pt x="262889" y="79629"/>
                  </a:lnTo>
                  <a:lnTo>
                    <a:pt x="0" y="79629"/>
                  </a:lnTo>
                  <a:lnTo>
                    <a:pt x="0" y="238887"/>
                  </a:lnTo>
                  <a:lnTo>
                    <a:pt x="262889" y="238887"/>
                  </a:lnTo>
                  <a:lnTo>
                    <a:pt x="262889" y="318516"/>
                  </a:lnTo>
                  <a:lnTo>
                    <a:pt x="422148" y="159258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8EBA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8259318" y="1972818"/>
              <a:ext cx="422275" cy="318770"/>
            </a:xfrm>
            <a:custGeom>
              <a:avLst/>
              <a:gdLst/>
              <a:ahLst/>
              <a:cxnLst/>
              <a:rect l="l" t="t" r="r" b="b"/>
              <a:pathLst>
                <a:path w="422275" h="318769">
                  <a:moveTo>
                    <a:pt x="0" y="79629"/>
                  </a:moveTo>
                  <a:lnTo>
                    <a:pt x="262889" y="79629"/>
                  </a:lnTo>
                  <a:lnTo>
                    <a:pt x="262889" y="0"/>
                  </a:lnTo>
                  <a:lnTo>
                    <a:pt x="422148" y="159258"/>
                  </a:lnTo>
                  <a:lnTo>
                    <a:pt x="262889" y="318516"/>
                  </a:lnTo>
                  <a:lnTo>
                    <a:pt x="262889" y="238887"/>
                  </a:lnTo>
                  <a:lnTo>
                    <a:pt x="0" y="238887"/>
                  </a:lnTo>
                  <a:lnTo>
                    <a:pt x="0" y="79629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8351011" y="1973071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2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9500489" y="3015869"/>
            <a:ext cx="346710" cy="451484"/>
            <a:chOff x="9500489" y="3015869"/>
            <a:chExt cx="346710" cy="451484"/>
          </a:xfrm>
        </p:grpSpPr>
        <p:sp>
          <p:nvSpPr>
            <p:cNvPr id="107" name="object 107" descr=""/>
            <p:cNvSpPr/>
            <p:nvPr/>
          </p:nvSpPr>
          <p:spPr>
            <a:xfrm>
              <a:off x="9515094" y="3030474"/>
              <a:ext cx="317500" cy="422275"/>
            </a:xfrm>
            <a:custGeom>
              <a:avLst/>
              <a:gdLst/>
              <a:ahLst/>
              <a:cxnLst/>
              <a:rect l="l" t="t" r="r" b="b"/>
              <a:pathLst>
                <a:path w="317500" h="422275">
                  <a:moveTo>
                    <a:pt x="237744" y="0"/>
                  </a:moveTo>
                  <a:lnTo>
                    <a:pt x="79248" y="0"/>
                  </a:lnTo>
                  <a:lnTo>
                    <a:pt x="79248" y="263651"/>
                  </a:lnTo>
                  <a:lnTo>
                    <a:pt x="0" y="263651"/>
                  </a:lnTo>
                  <a:lnTo>
                    <a:pt x="158496" y="422148"/>
                  </a:lnTo>
                  <a:lnTo>
                    <a:pt x="316991" y="263651"/>
                  </a:lnTo>
                  <a:lnTo>
                    <a:pt x="237744" y="263651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8EBA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9515094" y="3030474"/>
              <a:ext cx="317500" cy="422275"/>
            </a:xfrm>
            <a:custGeom>
              <a:avLst/>
              <a:gdLst/>
              <a:ahLst/>
              <a:cxnLst/>
              <a:rect l="l" t="t" r="r" b="b"/>
              <a:pathLst>
                <a:path w="317500" h="422275">
                  <a:moveTo>
                    <a:pt x="237744" y="0"/>
                  </a:moveTo>
                  <a:lnTo>
                    <a:pt x="237744" y="263651"/>
                  </a:lnTo>
                  <a:lnTo>
                    <a:pt x="316991" y="263651"/>
                  </a:lnTo>
                  <a:lnTo>
                    <a:pt x="158496" y="422148"/>
                  </a:lnTo>
                  <a:lnTo>
                    <a:pt x="0" y="263651"/>
                  </a:lnTo>
                  <a:lnTo>
                    <a:pt x="79248" y="263651"/>
                  </a:lnTo>
                  <a:lnTo>
                    <a:pt x="79248" y="0"/>
                  </a:lnTo>
                  <a:lnTo>
                    <a:pt x="237744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 descr=""/>
          <p:cNvSpPr txBox="1"/>
          <p:nvPr/>
        </p:nvSpPr>
        <p:spPr>
          <a:xfrm>
            <a:off x="9519273" y="3121914"/>
            <a:ext cx="327660" cy="160020"/>
          </a:xfrm>
          <a:prstGeom prst="rect">
            <a:avLst/>
          </a:prstGeom>
        </p:spPr>
        <p:txBody>
          <a:bodyPr wrap="square" lIns="0" tIns="26034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>
                <a:latin typeface="微软雅黑"/>
                <a:cs typeface="微软雅黑"/>
              </a:rPr>
              <a:t>5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10" name="object 110" descr=""/>
          <p:cNvGrpSpPr/>
          <p:nvPr/>
        </p:nvGrpSpPr>
        <p:grpSpPr>
          <a:xfrm>
            <a:off x="888364" y="1961260"/>
            <a:ext cx="451484" cy="346710"/>
            <a:chOff x="888364" y="1961260"/>
            <a:chExt cx="451484" cy="346710"/>
          </a:xfrm>
        </p:grpSpPr>
        <p:sp>
          <p:nvSpPr>
            <p:cNvPr id="111" name="object 111" descr=""/>
            <p:cNvSpPr/>
            <p:nvPr/>
          </p:nvSpPr>
          <p:spPr>
            <a:xfrm>
              <a:off x="902969" y="1975865"/>
              <a:ext cx="422275" cy="317500"/>
            </a:xfrm>
            <a:custGeom>
              <a:avLst/>
              <a:gdLst/>
              <a:ahLst/>
              <a:cxnLst/>
              <a:rect l="l" t="t" r="r" b="b"/>
              <a:pathLst>
                <a:path w="422275" h="317500">
                  <a:moveTo>
                    <a:pt x="263652" y="0"/>
                  </a:moveTo>
                  <a:lnTo>
                    <a:pt x="263652" y="79248"/>
                  </a:lnTo>
                  <a:lnTo>
                    <a:pt x="0" y="79248"/>
                  </a:lnTo>
                  <a:lnTo>
                    <a:pt x="0" y="237744"/>
                  </a:lnTo>
                  <a:lnTo>
                    <a:pt x="263652" y="237744"/>
                  </a:lnTo>
                  <a:lnTo>
                    <a:pt x="263652" y="316992"/>
                  </a:lnTo>
                  <a:lnTo>
                    <a:pt x="422148" y="158496"/>
                  </a:lnTo>
                  <a:lnTo>
                    <a:pt x="263652" y="0"/>
                  </a:lnTo>
                  <a:close/>
                </a:path>
              </a:pathLst>
            </a:custGeom>
            <a:solidFill>
              <a:srgbClr val="8EBA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902969" y="1975865"/>
              <a:ext cx="422275" cy="317500"/>
            </a:xfrm>
            <a:custGeom>
              <a:avLst/>
              <a:gdLst/>
              <a:ahLst/>
              <a:cxnLst/>
              <a:rect l="l" t="t" r="r" b="b"/>
              <a:pathLst>
                <a:path w="422275" h="317500">
                  <a:moveTo>
                    <a:pt x="0" y="79248"/>
                  </a:moveTo>
                  <a:lnTo>
                    <a:pt x="263652" y="79248"/>
                  </a:lnTo>
                  <a:lnTo>
                    <a:pt x="263652" y="0"/>
                  </a:lnTo>
                  <a:lnTo>
                    <a:pt x="422148" y="158496"/>
                  </a:lnTo>
                  <a:lnTo>
                    <a:pt x="263652" y="316992"/>
                  </a:lnTo>
                  <a:lnTo>
                    <a:pt x="263652" y="237744"/>
                  </a:lnTo>
                  <a:lnTo>
                    <a:pt x="0" y="237744"/>
                  </a:lnTo>
                  <a:lnTo>
                    <a:pt x="0" y="79248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 txBox="1"/>
          <p:nvPr/>
        </p:nvSpPr>
        <p:spPr>
          <a:xfrm>
            <a:off x="994054" y="1974850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5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14" name="object 114" descr=""/>
          <p:cNvGrpSpPr/>
          <p:nvPr/>
        </p:nvGrpSpPr>
        <p:grpSpPr>
          <a:xfrm>
            <a:off x="8221853" y="4210684"/>
            <a:ext cx="450215" cy="346710"/>
            <a:chOff x="8221853" y="4210684"/>
            <a:chExt cx="450215" cy="346710"/>
          </a:xfrm>
        </p:grpSpPr>
        <p:sp>
          <p:nvSpPr>
            <p:cNvPr id="115" name="object 115" descr=""/>
            <p:cNvSpPr/>
            <p:nvPr/>
          </p:nvSpPr>
          <p:spPr>
            <a:xfrm>
              <a:off x="8236458" y="4225289"/>
              <a:ext cx="421005" cy="317500"/>
            </a:xfrm>
            <a:custGeom>
              <a:avLst/>
              <a:gdLst/>
              <a:ahLst/>
              <a:cxnLst/>
              <a:rect l="l" t="t" r="r" b="b"/>
              <a:pathLst>
                <a:path w="421004" h="317500">
                  <a:moveTo>
                    <a:pt x="158496" y="0"/>
                  </a:moveTo>
                  <a:lnTo>
                    <a:pt x="0" y="158496"/>
                  </a:lnTo>
                  <a:lnTo>
                    <a:pt x="158496" y="316992"/>
                  </a:lnTo>
                  <a:lnTo>
                    <a:pt x="158496" y="237744"/>
                  </a:lnTo>
                  <a:lnTo>
                    <a:pt x="420624" y="237744"/>
                  </a:lnTo>
                  <a:lnTo>
                    <a:pt x="420624" y="79248"/>
                  </a:lnTo>
                  <a:lnTo>
                    <a:pt x="158496" y="79248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8EBA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8236458" y="4225289"/>
              <a:ext cx="421005" cy="317500"/>
            </a:xfrm>
            <a:custGeom>
              <a:avLst/>
              <a:gdLst/>
              <a:ahLst/>
              <a:cxnLst/>
              <a:rect l="l" t="t" r="r" b="b"/>
              <a:pathLst>
                <a:path w="421004" h="317500">
                  <a:moveTo>
                    <a:pt x="0" y="158496"/>
                  </a:moveTo>
                  <a:lnTo>
                    <a:pt x="158496" y="0"/>
                  </a:lnTo>
                  <a:lnTo>
                    <a:pt x="158496" y="79248"/>
                  </a:lnTo>
                  <a:lnTo>
                    <a:pt x="420624" y="79248"/>
                  </a:lnTo>
                  <a:lnTo>
                    <a:pt x="420624" y="237744"/>
                  </a:lnTo>
                  <a:lnTo>
                    <a:pt x="158496" y="237744"/>
                  </a:lnTo>
                  <a:lnTo>
                    <a:pt x="158496" y="316992"/>
                  </a:lnTo>
                  <a:lnTo>
                    <a:pt x="0" y="158496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 descr=""/>
          <p:cNvSpPr txBox="1"/>
          <p:nvPr/>
        </p:nvSpPr>
        <p:spPr>
          <a:xfrm>
            <a:off x="8406765" y="4224908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6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5789548" y="4224401"/>
            <a:ext cx="450215" cy="346710"/>
            <a:chOff x="5789548" y="4224401"/>
            <a:chExt cx="450215" cy="346710"/>
          </a:xfrm>
        </p:grpSpPr>
        <p:sp>
          <p:nvSpPr>
            <p:cNvPr id="119" name="object 119" descr=""/>
            <p:cNvSpPr/>
            <p:nvPr/>
          </p:nvSpPr>
          <p:spPr>
            <a:xfrm>
              <a:off x="5804153" y="4239006"/>
              <a:ext cx="421005" cy="317500"/>
            </a:xfrm>
            <a:custGeom>
              <a:avLst/>
              <a:gdLst/>
              <a:ahLst/>
              <a:cxnLst/>
              <a:rect l="l" t="t" r="r" b="b"/>
              <a:pathLst>
                <a:path w="421004" h="317500">
                  <a:moveTo>
                    <a:pt x="158496" y="0"/>
                  </a:moveTo>
                  <a:lnTo>
                    <a:pt x="0" y="158496"/>
                  </a:lnTo>
                  <a:lnTo>
                    <a:pt x="158496" y="316992"/>
                  </a:lnTo>
                  <a:lnTo>
                    <a:pt x="158496" y="237744"/>
                  </a:lnTo>
                  <a:lnTo>
                    <a:pt x="420624" y="237744"/>
                  </a:lnTo>
                  <a:lnTo>
                    <a:pt x="420624" y="79248"/>
                  </a:lnTo>
                  <a:lnTo>
                    <a:pt x="158496" y="79248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8EBA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5804153" y="4239006"/>
              <a:ext cx="421005" cy="317500"/>
            </a:xfrm>
            <a:custGeom>
              <a:avLst/>
              <a:gdLst/>
              <a:ahLst/>
              <a:cxnLst/>
              <a:rect l="l" t="t" r="r" b="b"/>
              <a:pathLst>
                <a:path w="421004" h="317500">
                  <a:moveTo>
                    <a:pt x="0" y="158496"/>
                  </a:moveTo>
                  <a:lnTo>
                    <a:pt x="158496" y="0"/>
                  </a:lnTo>
                  <a:lnTo>
                    <a:pt x="158496" y="79248"/>
                  </a:lnTo>
                  <a:lnTo>
                    <a:pt x="420624" y="79248"/>
                  </a:lnTo>
                  <a:lnTo>
                    <a:pt x="420624" y="237744"/>
                  </a:lnTo>
                  <a:lnTo>
                    <a:pt x="158496" y="237744"/>
                  </a:lnTo>
                  <a:lnTo>
                    <a:pt x="158496" y="316992"/>
                  </a:lnTo>
                  <a:lnTo>
                    <a:pt x="0" y="158496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 descr=""/>
          <p:cNvSpPr txBox="1"/>
          <p:nvPr/>
        </p:nvSpPr>
        <p:spPr>
          <a:xfrm>
            <a:off x="5974460" y="4238370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1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3343655" y="4233671"/>
            <a:ext cx="451484" cy="344805"/>
            <a:chOff x="3343655" y="4233671"/>
            <a:chExt cx="451484" cy="344805"/>
          </a:xfrm>
        </p:grpSpPr>
        <p:sp>
          <p:nvSpPr>
            <p:cNvPr id="123" name="object 123" descr=""/>
            <p:cNvSpPr/>
            <p:nvPr/>
          </p:nvSpPr>
          <p:spPr>
            <a:xfrm>
              <a:off x="3358133" y="4248149"/>
              <a:ext cx="422275" cy="315595"/>
            </a:xfrm>
            <a:custGeom>
              <a:avLst/>
              <a:gdLst/>
              <a:ahLst/>
              <a:cxnLst/>
              <a:rect l="l" t="t" r="r" b="b"/>
              <a:pathLst>
                <a:path w="422275" h="315595">
                  <a:moveTo>
                    <a:pt x="157733" y="0"/>
                  </a:moveTo>
                  <a:lnTo>
                    <a:pt x="0" y="157733"/>
                  </a:lnTo>
                  <a:lnTo>
                    <a:pt x="157733" y="315468"/>
                  </a:lnTo>
                  <a:lnTo>
                    <a:pt x="157733" y="236600"/>
                  </a:lnTo>
                  <a:lnTo>
                    <a:pt x="422148" y="236600"/>
                  </a:lnTo>
                  <a:lnTo>
                    <a:pt x="422148" y="78867"/>
                  </a:lnTo>
                  <a:lnTo>
                    <a:pt x="157733" y="78867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8EBA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3358133" y="4248149"/>
              <a:ext cx="422275" cy="315595"/>
            </a:xfrm>
            <a:custGeom>
              <a:avLst/>
              <a:gdLst/>
              <a:ahLst/>
              <a:cxnLst/>
              <a:rect l="l" t="t" r="r" b="b"/>
              <a:pathLst>
                <a:path w="422275" h="315595">
                  <a:moveTo>
                    <a:pt x="0" y="157733"/>
                  </a:moveTo>
                  <a:lnTo>
                    <a:pt x="157733" y="0"/>
                  </a:lnTo>
                  <a:lnTo>
                    <a:pt x="157733" y="78867"/>
                  </a:lnTo>
                  <a:lnTo>
                    <a:pt x="422148" y="78867"/>
                  </a:lnTo>
                  <a:lnTo>
                    <a:pt x="422148" y="236600"/>
                  </a:lnTo>
                  <a:lnTo>
                    <a:pt x="157733" y="236600"/>
                  </a:lnTo>
                  <a:lnTo>
                    <a:pt x="157733" y="315468"/>
                  </a:lnTo>
                  <a:lnTo>
                    <a:pt x="0" y="157733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 descr=""/>
          <p:cNvSpPr txBox="1"/>
          <p:nvPr/>
        </p:nvSpPr>
        <p:spPr>
          <a:xfrm>
            <a:off x="3528440" y="4247133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5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12779" y="6622491"/>
            <a:ext cx="205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微软雅黑"/>
                <a:cs typeface="微软雅黑"/>
              </a:rPr>
              <a:t>66</a:t>
            </a:r>
            <a:endParaRPr sz="1200">
              <a:latin typeface="微软雅黑"/>
              <a:cs typeface="微软雅黑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5164" y="339852"/>
            <a:ext cx="1854707" cy="45110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26136" y="202692"/>
            <a:ext cx="9803765" cy="1247140"/>
            <a:chOff x="326136" y="202692"/>
            <a:chExt cx="9803765" cy="1247140"/>
          </a:xfrm>
        </p:grpSpPr>
        <p:sp>
          <p:nvSpPr>
            <p:cNvPr id="5" name="object 5" descr=""/>
            <p:cNvSpPr/>
            <p:nvPr/>
          </p:nvSpPr>
          <p:spPr>
            <a:xfrm>
              <a:off x="326136" y="359409"/>
              <a:ext cx="1386840" cy="433070"/>
            </a:xfrm>
            <a:custGeom>
              <a:avLst/>
              <a:gdLst/>
              <a:ahLst/>
              <a:cxnLst/>
              <a:rect l="l" t="t" r="r" b="b"/>
              <a:pathLst>
                <a:path w="1386839" h="433070">
                  <a:moveTo>
                    <a:pt x="1386840" y="421640"/>
                  </a:moveTo>
                  <a:lnTo>
                    <a:pt x="168846" y="421640"/>
                  </a:lnTo>
                  <a:lnTo>
                    <a:pt x="168846" y="414020"/>
                  </a:lnTo>
                  <a:lnTo>
                    <a:pt x="168846" y="15240"/>
                  </a:lnTo>
                  <a:lnTo>
                    <a:pt x="168846" y="0"/>
                  </a:lnTo>
                  <a:lnTo>
                    <a:pt x="79552" y="0"/>
                  </a:lnTo>
                  <a:lnTo>
                    <a:pt x="79552" y="15240"/>
                  </a:lnTo>
                  <a:lnTo>
                    <a:pt x="79552" y="414020"/>
                  </a:lnTo>
                  <a:lnTo>
                    <a:pt x="33832" y="414020"/>
                  </a:lnTo>
                  <a:lnTo>
                    <a:pt x="33832" y="15240"/>
                  </a:lnTo>
                  <a:lnTo>
                    <a:pt x="3383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414020"/>
                  </a:lnTo>
                  <a:lnTo>
                    <a:pt x="0" y="421640"/>
                  </a:lnTo>
                  <a:lnTo>
                    <a:pt x="0" y="433070"/>
                  </a:lnTo>
                  <a:lnTo>
                    <a:pt x="107289" y="433070"/>
                  </a:lnTo>
                  <a:lnTo>
                    <a:pt x="107289" y="421640"/>
                  </a:lnTo>
                  <a:lnTo>
                    <a:pt x="107289" y="414020"/>
                  </a:lnTo>
                  <a:lnTo>
                    <a:pt x="107289" y="15240"/>
                  </a:lnTo>
                  <a:lnTo>
                    <a:pt x="153009" y="15240"/>
                  </a:lnTo>
                  <a:lnTo>
                    <a:pt x="153009" y="414020"/>
                  </a:lnTo>
                  <a:lnTo>
                    <a:pt x="153009" y="421640"/>
                  </a:lnTo>
                  <a:lnTo>
                    <a:pt x="153009" y="433070"/>
                  </a:lnTo>
                  <a:lnTo>
                    <a:pt x="1386840" y="433070"/>
                  </a:lnTo>
                  <a:lnTo>
                    <a:pt x="1386840" y="421640"/>
                  </a:lnTo>
                  <a:close/>
                </a:path>
              </a:pathLst>
            </a:custGeom>
            <a:solidFill>
              <a:srgbClr val="28A9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9588" y="1013210"/>
              <a:ext cx="8729832" cy="43652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" y="202692"/>
              <a:ext cx="1177290" cy="787145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5392" y="1765040"/>
            <a:ext cx="8121872" cy="79566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5362" y="4223055"/>
            <a:ext cx="8138211" cy="80128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6086" y="2991959"/>
            <a:ext cx="8192702" cy="78625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04876" y="5559149"/>
            <a:ext cx="8468697" cy="79533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66724" y="291160"/>
            <a:ext cx="735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40" b="1">
                <a:solidFill>
                  <a:srgbClr val="2D4E7D"/>
                </a:solidFill>
                <a:latin typeface="微软雅黑"/>
                <a:cs typeface="微软雅黑"/>
              </a:rPr>
              <a:t>例</a:t>
            </a:r>
            <a:r>
              <a:rPr dirty="0" sz="2800" spc="-50" b="1">
                <a:solidFill>
                  <a:srgbClr val="2D4E7D"/>
                </a:solidFill>
                <a:latin typeface="微软雅黑"/>
                <a:cs typeface="微软雅黑"/>
              </a:rPr>
              <a:t>题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589776"/>
            <a:ext cx="12192000" cy="268605"/>
            <a:chOff x="0" y="6589776"/>
            <a:chExt cx="12192000" cy="2686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6" y="6595872"/>
              <a:ext cx="246887" cy="2468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291316" y="6595872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5" h="247015">
                  <a:moveTo>
                    <a:pt x="0" y="123443"/>
                  </a:moveTo>
                  <a:lnTo>
                    <a:pt x="9697" y="75395"/>
                  </a:lnTo>
                  <a:lnTo>
                    <a:pt x="36147" y="36156"/>
                  </a:lnTo>
                  <a:lnTo>
                    <a:pt x="75384" y="9701"/>
                  </a:lnTo>
                  <a:lnTo>
                    <a:pt x="123443" y="0"/>
                  </a:lnTo>
                  <a:lnTo>
                    <a:pt x="171503" y="9701"/>
                  </a:lnTo>
                  <a:lnTo>
                    <a:pt x="210740" y="36156"/>
                  </a:lnTo>
                  <a:lnTo>
                    <a:pt x="237190" y="75395"/>
                  </a:lnTo>
                  <a:lnTo>
                    <a:pt x="246887" y="123443"/>
                  </a:lnTo>
                  <a:lnTo>
                    <a:pt x="237190" y="171493"/>
                  </a:lnTo>
                  <a:lnTo>
                    <a:pt x="210740" y="210732"/>
                  </a:lnTo>
                  <a:lnTo>
                    <a:pt x="171503" y="237187"/>
                  </a:lnTo>
                  <a:lnTo>
                    <a:pt x="123443" y="246887"/>
                  </a:lnTo>
                  <a:lnTo>
                    <a:pt x="75384" y="237187"/>
                  </a:lnTo>
                  <a:lnTo>
                    <a:pt x="36147" y="210732"/>
                  </a:lnTo>
                  <a:lnTo>
                    <a:pt x="9697" y="171493"/>
                  </a:lnTo>
                  <a:lnTo>
                    <a:pt x="0" y="123443"/>
                  </a:lnTo>
                  <a:close/>
                </a:path>
              </a:pathLst>
            </a:custGeom>
            <a:ln w="12192">
              <a:solidFill>
                <a:srgbClr val="1286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57427" y="6691883"/>
              <a:ext cx="11435080" cy="166370"/>
            </a:xfrm>
            <a:custGeom>
              <a:avLst/>
              <a:gdLst/>
              <a:ahLst/>
              <a:cxnLst/>
              <a:rect l="l" t="t" r="r" b="b"/>
              <a:pathLst>
                <a:path w="11435080" h="166370">
                  <a:moveTo>
                    <a:pt x="0" y="166114"/>
                  </a:moveTo>
                  <a:lnTo>
                    <a:pt x="11434572" y="166114"/>
                  </a:lnTo>
                  <a:lnTo>
                    <a:pt x="11434572" y="0"/>
                  </a:lnTo>
                  <a:lnTo>
                    <a:pt x="0" y="0"/>
                  </a:lnTo>
                  <a:lnTo>
                    <a:pt x="0" y="166114"/>
                  </a:lnTo>
                  <a:close/>
                </a:path>
              </a:pathLst>
            </a:custGeom>
            <a:solidFill>
              <a:srgbClr val="1286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691883"/>
              <a:ext cx="757555" cy="166370"/>
            </a:xfrm>
            <a:custGeom>
              <a:avLst/>
              <a:gdLst/>
              <a:ahLst/>
              <a:cxnLst/>
              <a:rect l="l" t="t" r="r" b="b"/>
              <a:pathLst>
                <a:path w="757555" h="166370">
                  <a:moveTo>
                    <a:pt x="757428" y="166114"/>
                  </a:moveTo>
                  <a:lnTo>
                    <a:pt x="757428" y="0"/>
                  </a:lnTo>
                  <a:lnTo>
                    <a:pt x="0" y="0"/>
                  </a:lnTo>
                  <a:lnTo>
                    <a:pt x="0" y="166114"/>
                  </a:lnTo>
                  <a:lnTo>
                    <a:pt x="757428" y="166114"/>
                  </a:lnTo>
                  <a:close/>
                </a:path>
              </a:pathLst>
            </a:custGeom>
            <a:solidFill>
              <a:srgbClr val="2D4E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312779" y="6622491"/>
            <a:ext cx="205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微软雅黑"/>
                <a:cs typeface="微软雅黑"/>
              </a:rPr>
              <a:t>67</a:t>
            </a:r>
            <a:endParaRPr sz="1200">
              <a:latin typeface="微软雅黑"/>
              <a:cs typeface="微软雅黑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5164" y="339852"/>
            <a:ext cx="1854707" cy="45110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326136" y="202692"/>
            <a:ext cx="4405630" cy="787400"/>
            <a:chOff x="326136" y="202692"/>
            <a:chExt cx="4405630" cy="787400"/>
          </a:xfrm>
        </p:grpSpPr>
        <p:sp>
          <p:nvSpPr>
            <p:cNvPr id="10" name="object 10" descr=""/>
            <p:cNvSpPr/>
            <p:nvPr/>
          </p:nvSpPr>
          <p:spPr>
            <a:xfrm>
              <a:off x="326136" y="359409"/>
              <a:ext cx="1386840" cy="433070"/>
            </a:xfrm>
            <a:custGeom>
              <a:avLst/>
              <a:gdLst/>
              <a:ahLst/>
              <a:cxnLst/>
              <a:rect l="l" t="t" r="r" b="b"/>
              <a:pathLst>
                <a:path w="1386839" h="433070">
                  <a:moveTo>
                    <a:pt x="1386840" y="421640"/>
                  </a:moveTo>
                  <a:lnTo>
                    <a:pt x="168846" y="421640"/>
                  </a:lnTo>
                  <a:lnTo>
                    <a:pt x="168846" y="414020"/>
                  </a:lnTo>
                  <a:lnTo>
                    <a:pt x="168846" y="15240"/>
                  </a:lnTo>
                  <a:lnTo>
                    <a:pt x="168846" y="0"/>
                  </a:lnTo>
                  <a:lnTo>
                    <a:pt x="79552" y="0"/>
                  </a:lnTo>
                  <a:lnTo>
                    <a:pt x="79552" y="15240"/>
                  </a:lnTo>
                  <a:lnTo>
                    <a:pt x="79552" y="414020"/>
                  </a:lnTo>
                  <a:lnTo>
                    <a:pt x="33832" y="414020"/>
                  </a:lnTo>
                  <a:lnTo>
                    <a:pt x="33832" y="15240"/>
                  </a:lnTo>
                  <a:lnTo>
                    <a:pt x="3383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414020"/>
                  </a:lnTo>
                  <a:lnTo>
                    <a:pt x="0" y="421640"/>
                  </a:lnTo>
                  <a:lnTo>
                    <a:pt x="0" y="433070"/>
                  </a:lnTo>
                  <a:lnTo>
                    <a:pt x="107289" y="433070"/>
                  </a:lnTo>
                  <a:lnTo>
                    <a:pt x="107289" y="421640"/>
                  </a:lnTo>
                  <a:lnTo>
                    <a:pt x="107289" y="414020"/>
                  </a:lnTo>
                  <a:lnTo>
                    <a:pt x="107289" y="15240"/>
                  </a:lnTo>
                  <a:lnTo>
                    <a:pt x="153009" y="15240"/>
                  </a:lnTo>
                  <a:lnTo>
                    <a:pt x="153009" y="414020"/>
                  </a:lnTo>
                  <a:lnTo>
                    <a:pt x="153009" y="421640"/>
                  </a:lnTo>
                  <a:lnTo>
                    <a:pt x="153009" y="433070"/>
                  </a:lnTo>
                  <a:lnTo>
                    <a:pt x="1386840" y="433070"/>
                  </a:lnTo>
                  <a:lnTo>
                    <a:pt x="1386840" y="421640"/>
                  </a:lnTo>
                  <a:close/>
                </a:path>
              </a:pathLst>
            </a:custGeom>
            <a:solidFill>
              <a:srgbClr val="28A9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" y="202692"/>
              <a:ext cx="4373118" cy="787145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7806" y="1303746"/>
            <a:ext cx="8298983" cy="456544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66724" y="291160"/>
            <a:ext cx="3931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0"/>
              <a:t>几</a:t>
            </a:r>
            <a:r>
              <a:rPr dirty="0" spc="-40"/>
              <a:t>种</a:t>
            </a:r>
            <a:r>
              <a:rPr dirty="0" spc="-40"/>
              <a:t>淘</a:t>
            </a:r>
            <a:r>
              <a:rPr dirty="0" spc="-40"/>
              <a:t>汰</a:t>
            </a:r>
            <a:r>
              <a:rPr dirty="0" spc="-40"/>
              <a:t>算</a:t>
            </a:r>
            <a:r>
              <a:rPr dirty="0" spc="-40"/>
              <a:t>法</a:t>
            </a:r>
            <a:r>
              <a:rPr dirty="0" spc="-40"/>
              <a:t>的</a:t>
            </a:r>
            <a:r>
              <a:rPr dirty="0" spc="-40"/>
              <a:t>效</a:t>
            </a:r>
            <a:r>
              <a:rPr dirty="0" spc="-40"/>
              <a:t>果</a:t>
            </a:r>
            <a:r>
              <a:rPr dirty="0" spc="-40"/>
              <a:t>对</a:t>
            </a:r>
            <a:r>
              <a:rPr dirty="0" spc="-50"/>
              <a:t>比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5071" y="2476500"/>
              <a:ext cx="3199637" cy="111937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2531" y="2476500"/>
              <a:ext cx="1677162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07585" y="2608833"/>
            <a:ext cx="35782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</a:rPr>
              <a:t>段</a:t>
            </a:r>
            <a:r>
              <a:rPr dirty="0" sz="4000" spc="-40">
                <a:solidFill>
                  <a:srgbClr val="663300"/>
                </a:solidFill>
              </a:rPr>
              <a:t>页</a:t>
            </a:r>
            <a:r>
              <a:rPr dirty="0" sz="4000" spc="-40">
                <a:solidFill>
                  <a:srgbClr val="663300"/>
                </a:solidFill>
              </a:rPr>
              <a:t>式</a:t>
            </a:r>
            <a:r>
              <a:rPr dirty="0" sz="4000" spc="-40">
                <a:solidFill>
                  <a:srgbClr val="663300"/>
                </a:solidFill>
              </a:rPr>
              <a:t>存</a:t>
            </a:r>
            <a:r>
              <a:rPr dirty="0" sz="4000" spc="-40">
                <a:solidFill>
                  <a:srgbClr val="663300"/>
                </a:solidFill>
              </a:rPr>
              <a:t>储</a:t>
            </a:r>
            <a:r>
              <a:rPr dirty="0" sz="4000" spc="-40">
                <a:solidFill>
                  <a:srgbClr val="663300"/>
                </a:solidFill>
              </a:rPr>
              <a:t>管</a:t>
            </a:r>
            <a:r>
              <a:rPr dirty="0" sz="4000" spc="-50">
                <a:solidFill>
                  <a:srgbClr val="663300"/>
                </a:solidFill>
              </a:rPr>
              <a:t>理</a:t>
            </a:r>
            <a:endParaRPr sz="4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87958" y="967496"/>
            <a:ext cx="10051415" cy="185801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529590" indent="-517525">
              <a:lnSpc>
                <a:spcPct val="100000"/>
              </a:lnSpc>
              <a:spcBef>
                <a:spcPts val="1005"/>
              </a:spcBef>
              <a:buAutoNum type="arabicParenBoth"/>
              <a:tabLst>
                <a:tab pos="530225" algn="l"/>
              </a:tabLst>
            </a:pPr>
            <a:r>
              <a:rPr dirty="0" sz="2400" spc="-15" b="1">
                <a:solidFill>
                  <a:srgbClr val="C00000"/>
                </a:solidFill>
                <a:latin typeface="微软雅黑"/>
                <a:cs typeface="微软雅黑"/>
              </a:rPr>
              <a:t>什么是段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819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划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辑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义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完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信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息集合。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代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、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529590" indent="-517525">
              <a:lnSpc>
                <a:spcPct val="100000"/>
              </a:lnSpc>
              <a:spcBef>
                <a:spcPts val="835"/>
              </a:spcBef>
              <a:buAutoNum type="arabicParenBoth" startAt="2"/>
              <a:tabLst>
                <a:tab pos="530225" algn="l"/>
              </a:tabLst>
            </a:pP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程序地址空间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825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由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干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辑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成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己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的名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字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且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连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882139" y="3488435"/>
            <a:ext cx="1141730" cy="1704339"/>
          </a:xfrm>
          <a:custGeom>
            <a:avLst/>
            <a:gdLst/>
            <a:ahLst/>
            <a:cxnLst/>
            <a:rect l="l" t="t" r="r" b="b"/>
            <a:pathLst>
              <a:path w="1141730" h="1704339">
                <a:moveTo>
                  <a:pt x="0" y="1703832"/>
                </a:moveTo>
                <a:lnTo>
                  <a:pt x="1141476" y="1703832"/>
                </a:lnTo>
                <a:lnTo>
                  <a:pt x="1141476" y="0"/>
                </a:lnTo>
                <a:lnTo>
                  <a:pt x="0" y="0"/>
                </a:lnTo>
                <a:lnTo>
                  <a:pt x="0" y="170383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74496" y="5023484"/>
            <a:ext cx="6292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4KB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4574" y="3085321"/>
            <a:ext cx="1041400" cy="55880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code_addr</a:t>
            </a:r>
            <a:endParaRPr sz="1600">
              <a:latin typeface="微软雅黑"/>
              <a:cs typeface="微软雅黑"/>
            </a:endParaRPr>
          </a:p>
          <a:p>
            <a:pPr marL="173990">
              <a:lnSpc>
                <a:spcPct val="100000"/>
              </a:lnSpc>
              <a:spcBef>
                <a:spcPts val="18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21154" y="5239639"/>
            <a:ext cx="633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代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码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166615" y="3529584"/>
            <a:ext cx="1082040" cy="1262380"/>
          </a:xfrm>
          <a:custGeom>
            <a:avLst/>
            <a:gdLst/>
            <a:ahLst/>
            <a:cxnLst/>
            <a:rect l="l" t="t" r="r" b="b"/>
            <a:pathLst>
              <a:path w="1082039" h="1262379">
                <a:moveTo>
                  <a:pt x="0" y="1261871"/>
                </a:moveTo>
                <a:lnTo>
                  <a:pt x="1082039" y="1261871"/>
                </a:lnTo>
                <a:lnTo>
                  <a:pt x="1082039" y="0"/>
                </a:lnTo>
                <a:lnTo>
                  <a:pt x="0" y="0"/>
                </a:lnTo>
                <a:lnTo>
                  <a:pt x="0" y="126187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460496" y="4637659"/>
            <a:ext cx="6292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3KB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30573" y="3112033"/>
            <a:ext cx="996950" cy="588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3990" marR="5080" indent="-161925">
              <a:lnSpc>
                <a:spcPct val="115300"/>
              </a:lnSpc>
              <a:spcBef>
                <a:spcPts val="100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data_addr 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54144" y="4881829"/>
            <a:ext cx="635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501384" y="3502152"/>
            <a:ext cx="1140460" cy="695325"/>
          </a:xfrm>
          <a:custGeom>
            <a:avLst/>
            <a:gdLst/>
            <a:ahLst/>
            <a:cxnLst/>
            <a:rect l="l" t="t" r="r" b="b"/>
            <a:pathLst>
              <a:path w="1140459" h="695325">
                <a:moveTo>
                  <a:pt x="0" y="694944"/>
                </a:moveTo>
                <a:lnTo>
                  <a:pt x="1139952" y="694944"/>
                </a:lnTo>
                <a:lnTo>
                  <a:pt x="1139952" y="0"/>
                </a:lnTo>
                <a:lnTo>
                  <a:pt x="0" y="0"/>
                </a:lnTo>
                <a:lnTo>
                  <a:pt x="0" y="69494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163436" y="3149854"/>
            <a:ext cx="1061085" cy="521334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73990" marR="5080" indent="-161925">
              <a:lnSpc>
                <a:spcPct val="103499"/>
              </a:lnSpc>
              <a:spcBef>
                <a:spcPts val="2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stack_addr 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77865" y="4040504"/>
            <a:ext cx="1677670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 marL="1056005">
              <a:lnSpc>
                <a:spcPct val="100000"/>
              </a:lnSpc>
              <a:spcBef>
                <a:spcPts val="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堆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栈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38327" y="211836"/>
            <a:ext cx="2952750" cy="788670"/>
            <a:chOff x="338327" y="211836"/>
            <a:chExt cx="2952750" cy="788670"/>
          </a:xfrm>
        </p:grpSpPr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887474" cy="787146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511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1.</a:t>
            </a:r>
            <a:r>
              <a:rPr dirty="0" spc="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空</a:t>
            </a:r>
            <a:r>
              <a:rPr dirty="0" spc="-50">
                <a:solidFill>
                  <a:srgbClr val="990000"/>
                </a:solidFill>
              </a:rPr>
              <a:t>间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987958" y="5762650"/>
            <a:ext cx="2371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(3)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段式地址结构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4296155" y="5751576"/>
            <a:ext cx="4159250" cy="425450"/>
          </a:xfrm>
          <a:custGeom>
            <a:avLst/>
            <a:gdLst/>
            <a:ahLst/>
            <a:cxnLst/>
            <a:rect l="l" t="t" r="r" b="b"/>
            <a:pathLst>
              <a:path w="4159250" h="425450">
                <a:moveTo>
                  <a:pt x="0" y="425196"/>
                </a:moveTo>
                <a:lnTo>
                  <a:pt x="4158996" y="425196"/>
                </a:lnTo>
                <a:lnTo>
                  <a:pt x="4158996" y="0"/>
                </a:lnTo>
                <a:lnTo>
                  <a:pt x="0" y="0"/>
                </a:lnTo>
                <a:lnTo>
                  <a:pt x="0" y="42519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616958" y="5819952"/>
            <a:ext cx="7258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F517B"/>
                </a:solidFill>
                <a:latin typeface="微软雅黑"/>
                <a:cs typeface="微软雅黑"/>
              </a:rPr>
              <a:t>段 号 </a:t>
            </a:r>
            <a:r>
              <a:rPr dirty="0" sz="1800" spc="-50">
                <a:solidFill>
                  <a:srgbClr val="1F517B"/>
                </a:solidFill>
                <a:latin typeface="微软雅黑"/>
                <a:cs typeface="微软雅黑"/>
              </a:rPr>
              <a:t>s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409435" y="5819952"/>
            <a:ext cx="13950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F517B"/>
                </a:solidFill>
                <a:latin typeface="微软雅黑"/>
                <a:cs typeface="微软雅黑"/>
              </a:rPr>
              <a:t>段 内 位 移 </a:t>
            </a:r>
            <a:r>
              <a:rPr dirty="0" sz="1800" spc="-50">
                <a:solidFill>
                  <a:srgbClr val="1F517B"/>
                </a:solidFill>
                <a:latin typeface="微软雅黑"/>
                <a:cs typeface="微软雅黑"/>
              </a:rPr>
              <a:t>w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5577840" y="5751576"/>
            <a:ext cx="0" cy="433070"/>
          </a:xfrm>
          <a:custGeom>
            <a:avLst/>
            <a:gdLst/>
            <a:ahLst/>
            <a:cxnLst/>
            <a:rect l="l" t="t" r="r" b="b"/>
            <a:pathLst>
              <a:path w="0" h="433070">
                <a:moveTo>
                  <a:pt x="0" y="0"/>
                </a:moveTo>
                <a:lnTo>
                  <a:pt x="0" y="43281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0940" y="911479"/>
            <a:ext cx="10084435" cy="2220595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545465" indent="-533400">
              <a:lnSpc>
                <a:spcPct val="100000"/>
              </a:lnSpc>
              <a:spcBef>
                <a:spcPts val="1540"/>
              </a:spcBef>
              <a:buClr>
                <a:srgbClr val="1F517B"/>
              </a:buClr>
              <a:buSzPct val="93750"/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二维地址结构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1440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一个程序由若干个分段组成，每个分段是一个连续的地址区；</a:t>
            </a:r>
            <a:endParaRPr sz="2400">
              <a:latin typeface="微软雅黑"/>
              <a:cs typeface="微软雅黑"/>
            </a:endParaRPr>
          </a:p>
          <a:p>
            <a:pPr lvl="1" marL="927100" indent="-342265">
              <a:lnSpc>
                <a:spcPct val="100000"/>
              </a:lnSpc>
              <a:spcBef>
                <a:spcPts val="1440"/>
              </a:spcBef>
              <a:buSzPct val="93750"/>
              <a:buFont typeface="Arial"/>
              <a:buChar char="•"/>
              <a:tabLst>
                <a:tab pos="927100" algn="l"/>
                <a:tab pos="927735" algn="l"/>
              </a:tabLst>
            </a:pP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确定线性地址空间中的指令地址或操作数地址需要两个信息，一是该</a:t>
            </a:r>
            <a:endParaRPr sz="2400">
              <a:latin typeface="微软雅黑"/>
              <a:cs typeface="微软雅黑"/>
            </a:endParaRPr>
          </a:p>
          <a:p>
            <a:pPr marL="927100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信息所在的分段，另一个是该信息在段内的偏移量。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622550" y="3972814"/>
            <a:ext cx="1279525" cy="1715135"/>
            <a:chOff x="2622550" y="3972814"/>
            <a:chExt cx="1279525" cy="1715135"/>
          </a:xfrm>
        </p:grpSpPr>
        <p:sp>
          <p:nvSpPr>
            <p:cNvPr id="4" name="object 4" descr=""/>
            <p:cNvSpPr/>
            <p:nvPr/>
          </p:nvSpPr>
          <p:spPr>
            <a:xfrm>
              <a:off x="2628900" y="3979164"/>
              <a:ext cx="1266825" cy="1702435"/>
            </a:xfrm>
            <a:custGeom>
              <a:avLst/>
              <a:gdLst/>
              <a:ahLst/>
              <a:cxnLst/>
              <a:rect l="l" t="t" r="r" b="b"/>
              <a:pathLst>
                <a:path w="1266825" h="1702435">
                  <a:moveTo>
                    <a:pt x="1266444" y="0"/>
                  </a:moveTo>
                  <a:lnTo>
                    <a:pt x="0" y="0"/>
                  </a:lnTo>
                  <a:lnTo>
                    <a:pt x="0" y="1702308"/>
                  </a:lnTo>
                  <a:lnTo>
                    <a:pt x="1266444" y="1702308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28900" y="3979164"/>
              <a:ext cx="1266825" cy="1702435"/>
            </a:xfrm>
            <a:custGeom>
              <a:avLst/>
              <a:gdLst/>
              <a:ahLst/>
              <a:cxnLst/>
              <a:rect l="l" t="t" r="r" b="b"/>
              <a:pathLst>
                <a:path w="1266825" h="1702435">
                  <a:moveTo>
                    <a:pt x="0" y="1702308"/>
                  </a:moveTo>
                  <a:lnTo>
                    <a:pt x="1266444" y="1702308"/>
                  </a:lnTo>
                  <a:lnTo>
                    <a:pt x="1266444" y="0"/>
                  </a:lnTo>
                  <a:lnTo>
                    <a:pt x="0" y="0"/>
                  </a:lnTo>
                  <a:lnTo>
                    <a:pt x="0" y="170230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614676" y="3584194"/>
            <a:ext cx="10414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code_addr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75230" y="5513323"/>
            <a:ext cx="6292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4KB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97504" y="5772403"/>
            <a:ext cx="8375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代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码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628900" y="4194047"/>
            <a:ext cx="1270000" cy="1274445"/>
          </a:xfrm>
          <a:custGeom>
            <a:avLst/>
            <a:gdLst/>
            <a:ahLst/>
            <a:cxnLst/>
            <a:rect l="l" t="t" r="r" b="b"/>
            <a:pathLst>
              <a:path w="1270000" h="1274445">
                <a:moveTo>
                  <a:pt x="0" y="0"/>
                </a:moveTo>
                <a:lnTo>
                  <a:pt x="1267967" y="0"/>
                </a:lnTo>
              </a:path>
              <a:path w="1270000" h="1274445">
                <a:moveTo>
                  <a:pt x="3048" y="245363"/>
                </a:moveTo>
                <a:lnTo>
                  <a:pt x="1269491" y="245363"/>
                </a:lnTo>
              </a:path>
              <a:path w="1270000" h="1274445">
                <a:moveTo>
                  <a:pt x="3048" y="1274064"/>
                </a:moveTo>
                <a:lnTo>
                  <a:pt x="1269491" y="1274064"/>
                </a:lnTo>
              </a:path>
            </a:pathLst>
          </a:custGeom>
          <a:ln w="9144">
            <a:solidFill>
              <a:srgbClr val="1F51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461005" y="3821074"/>
            <a:ext cx="146050" cy="60071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3970">
              <a:lnSpc>
                <a:spcPct val="100000"/>
              </a:lnSpc>
              <a:spcBef>
                <a:spcPts val="34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243707" y="4746193"/>
            <a:ext cx="80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MT Extra"/>
                <a:cs typeface="MT Extra"/>
              </a:rPr>
              <a:t></a:t>
            </a:r>
            <a:endParaRPr sz="1600">
              <a:latin typeface="MT Extra"/>
              <a:cs typeface="MT Extr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574538" y="3986529"/>
            <a:ext cx="1279525" cy="1275080"/>
            <a:chOff x="5574538" y="3986529"/>
            <a:chExt cx="1279525" cy="1275080"/>
          </a:xfrm>
        </p:grpSpPr>
        <p:sp>
          <p:nvSpPr>
            <p:cNvPr id="13" name="object 13" descr=""/>
            <p:cNvSpPr/>
            <p:nvPr/>
          </p:nvSpPr>
          <p:spPr>
            <a:xfrm>
              <a:off x="5580888" y="3992879"/>
              <a:ext cx="1266825" cy="1262380"/>
            </a:xfrm>
            <a:custGeom>
              <a:avLst/>
              <a:gdLst/>
              <a:ahLst/>
              <a:cxnLst/>
              <a:rect l="l" t="t" r="r" b="b"/>
              <a:pathLst>
                <a:path w="1266825" h="1262379">
                  <a:moveTo>
                    <a:pt x="1266443" y="0"/>
                  </a:moveTo>
                  <a:lnTo>
                    <a:pt x="0" y="0"/>
                  </a:lnTo>
                  <a:lnTo>
                    <a:pt x="0" y="1261872"/>
                  </a:lnTo>
                  <a:lnTo>
                    <a:pt x="1266443" y="1261872"/>
                  </a:lnTo>
                  <a:lnTo>
                    <a:pt x="126644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80888" y="3992879"/>
              <a:ext cx="1266825" cy="1262380"/>
            </a:xfrm>
            <a:custGeom>
              <a:avLst/>
              <a:gdLst/>
              <a:ahLst/>
              <a:cxnLst/>
              <a:rect l="l" t="t" r="r" b="b"/>
              <a:pathLst>
                <a:path w="1266825" h="1262379">
                  <a:moveTo>
                    <a:pt x="0" y="1261872"/>
                  </a:moveTo>
                  <a:lnTo>
                    <a:pt x="1266443" y="1261872"/>
                  </a:lnTo>
                  <a:lnTo>
                    <a:pt x="1266443" y="0"/>
                  </a:lnTo>
                  <a:lnTo>
                    <a:pt x="0" y="0"/>
                  </a:lnTo>
                  <a:lnTo>
                    <a:pt x="0" y="126187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697092" y="3584194"/>
            <a:ext cx="9969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data_addr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42713" y="5100573"/>
            <a:ext cx="6292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3KB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51016" y="5345048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577840" y="4184903"/>
            <a:ext cx="1266825" cy="870585"/>
          </a:xfrm>
          <a:custGeom>
            <a:avLst/>
            <a:gdLst/>
            <a:ahLst/>
            <a:cxnLst/>
            <a:rect l="l" t="t" r="r" b="b"/>
            <a:pathLst>
              <a:path w="1266825" h="870585">
                <a:moveTo>
                  <a:pt x="0" y="0"/>
                </a:moveTo>
                <a:lnTo>
                  <a:pt x="1266443" y="0"/>
                </a:lnTo>
              </a:path>
              <a:path w="1266825" h="870585">
                <a:moveTo>
                  <a:pt x="0" y="231648"/>
                </a:moveTo>
                <a:lnTo>
                  <a:pt x="1266443" y="231648"/>
                </a:lnTo>
              </a:path>
              <a:path w="1266825" h="870585">
                <a:moveTo>
                  <a:pt x="0" y="870204"/>
                </a:moveTo>
                <a:lnTo>
                  <a:pt x="1266443" y="870204"/>
                </a:lnTo>
              </a:path>
            </a:pathLst>
          </a:custGeom>
          <a:ln w="9144">
            <a:solidFill>
              <a:srgbClr val="1F51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5425566" y="3893947"/>
            <a:ext cx="147320" cy="5181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163690" y="4563567"/>
            <a:ext cx="80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MT Extra"/>
                <a:cs typeface="MT Extra"/>
              </a:rPr>
              <a:t></a:t>
            </a:r>
            <a:endParaRPr sz="1600">
              <a:latin typeface="MT Extra"/>
              <a:cs typeface="MT Extra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8640826" y="3986529"/>
            <a:ext cx="1277620" cy="708025"/>
            <a:chOff x="8640826" y="3986529"/>
            <a:chExt cx="1277620" cy="708025"/>
          </a:xfrm>
        </p:grpSpPr>
        <p:sp>
          <p:nvSpPr>
            <p:cNvPr id="22" name="object 22" descr=""/>
            <p:cNvSpPr/>
            <p:nvPr/>
          </p:nvSpPr>
          <p:spPr>
            <a:xfrm>
              <a:off x="8647176" y="3992879"/>
              <a:ext cx="1264920" cy="695325"/>
            </a:xfrm>
            <a:custGeom>
              <a:avLst/>
              <a:gdLst/>
              <a:ahLst/>
              <a:cxnLst/>
              <a:rect l="l" t="t" r="r" b="b"/>
              <a:pathLst>
                <a:path w="1264920" h="695325">
                  <a:moveTo>
                    <a:pt x="126492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1264920" y="694944"/>
                  </a:lnTo>
                  <a:lnTo>
                    <a:pt x="126492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647176" y="3992879"/>
              <a:ext cx="1264920" cy="695325"/>
            </a:xfrm>
            <a:custGeom>
              <a:avLst/>
              <a:gdLst/>
              <a:ahLst/>
              <a:cxnLst/>
              <a:rect l="l" t="t" r="r" b="b"/>
              <a:pathLst>
                <a:path w="1264920" h="695325">
                  <a:moveTo>
                    <a:pt x="0" y="694944"/>
                  </a:moveTo>
                  <a:lnTo>
                    <a:pt x="1264920" y="694944"/>
                  </a:lnTo>
                  <a:lnTo>
                    <a:pt x="1264920" y="0"/>
                  </a:lnTo>
                  <a:lnTo>
                    <a:pt x="0" y="0"/>
                  </a:lnTo>
                  <a:lnTo>
                    <a:pt x="0" y="6949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8696325" y="3584194"/>
            <a:ext cx="10610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stack_addr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21573" y="4532122"/>
            <a:ext cx="6292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2KB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492997" y="3893947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042654" y="4776597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栈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8642604" y="4155947"/>
            <a:ext cx="1266825" cy="347980"/>
          </a:xfrm>
          <a:custGeom>
            <a:avLst/>
            <a:gdLst/>
            <a:ahLst/>
            <a:cxnLst/>
            <a:rect l="l" t="t" r="r" b="b"/>
            <a:pathLst>
              <a:path w="1266825" h="347979">
                <a:moveTo>
                  <a:pt x="0" y="0"/>
                </a:moveTo>
                <a:lnTo>
                  <a:pt x="1266444" y="0"/>
                </a:lnTo>
              </a:path>
              <a:path w="1266825" h="347979">
                <a:moveTo>
                  <a:pt x="0" y="347471"/>
                </a:moveTo>
                <a:lnTo>
                  <a:pt x="1266444" y="347471"/>
                </a:lnTo>
              </a:path>
            </a:pathLst>
          </a:custGeom>
          <a:ln w="9144">
            <a:solidFill>
              <a:srgbClr val="1F51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8647176" y="4160520"/>
            <a:ext cx="1264920" cy="338455"/>
          </a:xfrm>
          <a:prstGeom prst="rect">
            <a:avLst/>
          </a:prstGeom>
          <a:solidFill>
            <a:srgbClr val="FFF1CC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R="113030">
              <a:lnSpc>
                <a:spcPct val="100000"/>
              </a:lnSpc>
              <a:spcBef>
                <a:spcPts val="409"/>
              </a:spcBef>
            </a:pPr>
            <a:r>
              <a:rPr dirty="0" sz="1600" spc="-5">
                <a:solidFill>
                  <a:srgbClr val="1F517B"/>
                </a:solidFill>
                <a:latin typeface="MT Extra"/>
                <a:cs typeface="MT Extra"/>
              </a:rPr>
              <a:t></a:t>
            </a:r>
            <a:endParaRPr sz="1600">
              <a:latin typeface="MT Extra"/>
              <a:cs typeface="MT Extra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38327" y="211836"/>
            <a:ext cx="3379470" cy="787400"/>
            <a:chOff x="338327" y="211836"/>
            <a:chExt cx="3379470" cy="787400"/>
          </a:xfrm>
        </p:grpSpPr>
        <p:pic>
          <p:nvPicPr>
            <p:cNvPr id="31" name="object 3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93826" cy="78714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047" y="211836"/>
              <a:ext cx="1177289" cy="78714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231" y="211836"/>
              <a:ext cx="2242566" cy="787145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29381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3.</a:t>
            </a:r>
            <a:r>
              <a:rPr dirty="0" spc="-10">
                <a:solidFill>
                  <a:srgbClr val="990000"/>
                </a:solidFill>
              </a:rPr>
              <a:t> 程</a:t>
            </a:r>
            <a:r>
              <a:rPr dirty="0" spc="-35">
                <a:solidFill>
                  <a:srgbClr val="990000"/>
                </a:solidFill>
              </a:rPr>
              <a:t>序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逻</a:t>
            </a:r>
            <a:r>
              <a:rPr dirty="0" spc="-35">
                <a:solidFill>
                  <a:srgbClr val="990000"/>
                </a:solidFill>
              </a:rPr>
              <a:t>辑</a:t>
            </a:r>
            <a:r>
              <a:rPr dirty="0" spc="-35">
                <a:solidFill>
                  <a:srgbClr val="990000"/>
                </a:solidFill>
              </a:rPr>
              <a:t>组</a:t>
            </a:r>
            <a:r>
              <a:rPr dirty="0" spc="-50">
                <a:solidFill>
                  <a:srgbClr val="990000"/>
                </a:solidFill>
              </a:rPr>
              <a:t>织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7625333" y="3252978"/>
              <a:ext cx="1303020" cy="1442085"/>
            </a:xfrm>
            <a:custGeom>
              <a:avLst/>
              <a:gdLst/>
              <a:ahLst/>
              <a:cxnLst/>
              <a:rect l="l" t="t" r="r" b="b"/>
              <a:pathLst>
                <a:path w="1303020" h="1442085">
                  <a:moveTo>
                    <a:pt x="1303020" y="0"/>
                  </a:moveTo>
                  <a:lnTo>
                    <a:pt x="0" y="0"/>
                  </a:lnTo>
                  <a:lnTo>
                    <a:pt x="0" y="1441704"/>
                  </a:lnTo>
                  <a:lnTo>
                    <a:pt x="1303020" y="1441704"/>
                  </a:lnTo>
                  <a:lnTo>
                    <a:pt x="130302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5333" y="3252978"/>
              <a:ext cx="1303020" cy="1442085"/>
            </a:xfrm>
            <a:custGeom>
              <a:avLst/>
              <a:gdLst/>
              <a:ahLst/>
              <a:cxnLst/>
              <a:rect l="l" t="t" r="r" b="b"/>
              <a:pathLst>
                <a:path w="1303020" h="1442085">
                  <a:moveTo>
                    <a:pt x="0" y="1441704"/>
                  </a:moveTo>
                  <a:lnTo>
                    <a:pt x="1303020" y="1441704"/>
                  </a:lnTo>
                  <a:lnTo>
                    <a:pt x="1303020" y="0"/>
                  </a:lnTo>
                  <a:lnTo>
                    <a:pt x="0" y="0"/>
                  </a:lnTo>
                  <a:lnTo>
                    <a:pt x="0" y="144170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187308" y="3602228"/>
            <a:ext cx="6191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790" algn="l"/>
              </a:tabLst>
            </a:pP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L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B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668960" y="2330132"/>
            <a:ext cx="4302125" cy="2356485"/>
            <a:chOff x="6668960" y="2330132"/>
            <a:chExt cx="4302125" cy="2356485"/>
          </a:xfrm>
        </p:grpSpPr>
        <p:sp>
          <p:nvSpPr>
            <p:cNvPr id="7" name="object 7" descr=""/>
            <p:cNvSpPr/>
            <p:nvPr/>
          </p:nvSpPr>
          <p:spPr>
            <a:xfrm>
              <a:off x="9614153" y="3025902"/>
              <a:ext cx="1186180" cy="1647825"/>
            </a:xfrm>
            <a:custGeom>
              <a:avLst/>
              <a:gdLst/>
              <a:ahLst/>
              <a:cxnLst/>
              <a:rect l="l" t="t" r="r" b="b"/>
              <a:pathLst>
                <a:path w="1186179" h="1647825">
                  <a:moveTo>
                    <a:pt x="1185672" y="0"/>
                  </a:moveTo>
                  <a:lnTo>
                    <a:pt x="0" y="0"/>
                  </a:lnTo>
                  <a:lnTo>
                    <a:pt x="0" y="1558417"/>
                  </a:lnTo>
                  <a:lnTo>
                    <a:pt x="49390" y="1581330"/>
                  </a:lnTo>
                  <a:lnTo>
                    <a:pt x="96042" y="1600509"/>
                  </a:lnTo>
                  <a:lnTo>
                    <a:pt x="140123" y="1616138"/>
                  </a:lnTo>
                  <a:lnTo>
                    <a:pt x="181798" y="1628400"/>
                  </a:lnTo>
                  <a:lnTo>
                    <a:pt x="221233" y="1637478"/>
                  </a:lnTo>
                  <a:lnTo>
                    <a:pt x="294046" y="1646816"/>
                  </a:lnTo>
                  <a:lnTo>
                    <a:pt x="327757" y="1647442"/>
                  </a:lnTo>
                  <a:lnTo>
                    <a:pt x="359891" y="1645617"/>
                  </a:lnTo>
                  <a:lnTo>
                    <a:pt x="420094" y="1635347"/>
                  </a:lnTo>
                  <a:lnTo>
                    <a:pt x="475983" y="1617474"/>
                  </a:lnTo>
                  <a:lnTo>
                    <a:pt x="528885" y="1593463"/>
                  </a:lnTo>
                  <a:lnTo>
                    <a:pt x="580128" y="1564780"/>
                  </a:lnTo>
                  <a:lnTo>
                    <a:pt x="631040" y="1532892"/>
                  </a:lnTo>
                  <a:lnTo>
                    <a:pt x="682947" y="1499264"/>
                  </a:lnTo>
                  <a:lnTo>
                    <a:pt x="709688" y="1482256"/>
                  </a:lnTo>
                  <a:lnTo>
                    <a:pt x="765577" y="1448768"/>
                  </a:lnTo>
                  <a:lnTo>
                    <a:pt x="825780" y="1417207"/>
                  </a:lnTo>
                  <a:lnTo>
                    <a:pt x="891625" y="1389037"/>
                  </a:lnTo>
                  <a:lnTo>
                    <a:pt x="964438" y="1365726"/>
                  </a:lnTo>
                  <a:lnTo>
                    <a:pt x="1003873" y="1356351"/>
                  </a:lnTo>
                  <a:lnTo>
                    <a:pt x="1045548" y="1348740"/>
                  </a:lnTo>
                  <a:lnTo>
                    <a:pt x="1089629" y="1343076"/>
                  </a:lnTo>
                  <a:lnTo>
                    <a:pt x="1136281" y="1339544"/>
                  </a:lnTo>
                  <a:lnTo>
                    <a:pt x="1185672" y="1338326"/>
                  </a:lnTo>
                  <a:lnTo>
                    <a:pt x="1185672" y="0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614153" y="3025902"/>
              <a:ext cx="1186180" cy="1647825"/>
            </a:xfrm>
            <a:custGeom>
              <a:avLst/>
              <a:gdLst/>
              <a:ahLst/>
              <a:cxnLst/>
              <a:rect l="l" t="t" r="r" b="b"/>
              <a:pathLst>
                <a:path w="1186179" h="1647825">
                  <a:moveTo>
                    <a:pt x="0" y="0"/>
                  </a:moveTo>
                  <a:lnTo>
                    <a:pt x="1185672" y="0"/>
                  </a:lnTo>
                  <a:lnTo>
                    <a:pt x="1185672" y="1338326"/>
                  </a:lnTo>
                  <a:lnTo>
                    <a:pt x="1136281" y="1339544"/>
                  </a:lnTo>
                  <a:lnTo>
                    <a:pt x="1089629" y="1343076"/>
                  </a:lnTo>
                  <a:lnTo>
                    <a:pt x="1045548" y="1348740"/>
                  </a:lnTo>
                  <a:lnTo>
                    <a:pt x="1003873" y="1356351"/>
                  </a:lnTo>
                  <a:lnTo>
                    <a:pt x="964438" y="1365726"/>
                  </a:lnTo>
                  <a:lnTo>
                    <a:pt x="927077" y="1376683"/>
                  </a:lnTo>
                  <a:lnTo>
                    <a:pt x="857914" y="1402606"/>
                  </a:lnTo>
                  <a:lnTo>
                    <a:pt x="795057" y="1432655"/>
                  </a:lnTo>
                  <a:lnTo>
                    <a:pt x="737176" y="1465363"/>
                  </a:lnTo>
                  <a:lnTo>
                    <a:pt x="682947" y="1499264"/>
                  </a:lnTo>
                  <a:lnTo>
                    <a:pt x="631040" y="1532892"/>
                  </a:lnTo>
                  <a:lnTo>
                    <a:pt x="605543" y="1549145"/>
                  </a:lnTo>
                  <a:lnTo>
                    <a:pt x="554631" y="1579614"/>
                  </a:lnTo>
                  <a:lnTo>
                    <a:pt x="502724" y="1606144"/>
                  </a:lnTo>
                  <a:lnTo>
                    <a:pt x="448495" y="1627270"/>
                  </a:lnTo>
                  <a:lnTo>
                    <a:pt x="390614" y="1641524"/>
                  </a:lnTo>
                  <a:lnTo>
                    <a:pt x="327757" y="1647442"/>
                  </a:lnTo>
                  <a:lnTo>
                    <a:pt x="294046" y="1646816"/>
                  </a:lnTo>
                  <a:lnTo>
                    <a:pt x="221233" y="1637478"/>
                  </a:lnTo>
                  <a:lnTo>
                    <a:pt x="181798" y="1628400"/>
                  </a:lnTo>
                  <a:lnTo>
                    <a:pt x="140123" y="1616138"/>
                  </a:lnTo>
                  <a:lnTo>
                    <a:pt x="96042" y="1600509"/>
                  </a:lnTo>
                  <a:lnTo>
                    <a:pt x="49390" y="1581330"/>
                  </a:lnTo>
                  <a:lnTo>
                    <a:pt x="0" y="1558417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81977" y="2343150"/>
              <a:ext cx="937260" cy="379730"/>
            </a:xfrm>
            <a:custGeom>
              <a:avLst/>
              <a:gdLst/>
              <a:ahLst/>
              <a:cxnLst/>
              <a:rect l="l" t="t" r="r" b="b"/>
              <a:pathLst>
                <a:path w="937259" h="379730">
                  <a:moveTo>
                    <a:pt x="937259" y="0"/>
                  </a:moveTo>
                  <a:lnTo>
                    <a:pt x="0" y="0"/>
                  </a:lnTo>
                  <a:lnTo>
                    <a:pt x="0" y="379475"/>
                  </a:lnTo>
                  <a:lnTo>
                    <a:pt x="937259" y="379475"/>
                  </a:lnTo>
                  <a:lnTo>
                    <a:pt x="937259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81977" y="2343150"/>
              <a:ext cx="937260" cy="379730"/>
            </a:xfrm>
            <a:custGeom>
              <a:avLst/>
              <a:gdLst/>
              <a:ahLst/>
              <a:cxnLst/>
              <a:rect l="l" t="t" r="r" b="b"/>
              <a:pathLst>
                <a:path w="937259" h="379730">
                  <a:moveTo>
                    <a:pt x="0" y="379475"/>
                  </a:moveTo>
                  <a:lnTo>
                    <a:pt x="937259" y="379475"/>
                  </a:lnTo>
                  <a:lnTo>
                    <a:pt x="937259" y="0"/>
                  </a:lnTo>
                  <a:lnTo>
                    <a:pt x="0" y="0"/>
                  </a:lnTo>
                  <a:lnTo>
                    <a:pt x="0" y="37947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918697" y="3025902"/>
              <a:ext cx="52069" cy="416559"/>
            </a:xfrm>
            <a:custGeom>
              <a:avLst/>
              <a:gdLst/>
              <a:ahLst/>
              <a:cxnLst/>
              <a:rect l="l" t="t" r="r" b="b"/>
              <a:pathLst>
                <a:path w="52070" h="416560">
                  <a:moveTo>
                    <a:pt x="12953" y="338327"/>
                  </a:moveTo>
                  <a:lnTo>
                    <a:pt x="0" y="338327"/>
                  </a:lnTo>
                  <a:lnTo>
                    <a:pt x="25907" y="416051"/>
                  </a:lnTo>
                  <a:lnTo>
                    <a:pt x="47498" y="351282"/>
                  </a:lnTo>
                  <a:lnTo>
                    <a:pt x="12953" y="351282"/>
                  </a:lnTo>
                  <a:lnTo>
                    <a:pt x="12953" y="338327"/>
                  </a:lnTo>
                  <a:close/>
                </a:path>
                <a:path w="52070" h="416560">
                  <a:moveTo>
                    <a:pt x="38861" y="0"/>
                  </a:moveTo>
                  <a:lnTo>
                    <a:pt x="12953" y="0"/>
                  </a:lnTo>
                  <a:lnTo>
                    <a:pt x="12953" y="351282"/>
                  </a:lnTo>
                  <a:lnTo>
                    <a:pt x="38861" y="351282"/>
                  </a:lnTo>
                  <a:lnTo>
                    <a:pt x="38861" y="0"/>
                  </a:lnTo>
                  <a:close/>
                </a:path>
                <a:path w="52070" h="416560">
                  <a:moveTo>
                    <a:pt x="51816" y="338327"/>
                  </a:moveTo>
                  <a:lnTo>
                    <a:pt x="38861" y="338327"/>
                  </a:lnTo>
                  <a:lnTo>
                    <a:pt x="38861" y="351282"/>
                  </a:lnTo>
                  <a:lnTo>
                    <a:pt x="47498" y="351282"/>
                  </a:lnTo>
                  <a:lnTo>
                    <a:pt x="51816" y="338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0879581" y="3399535"/>
            <a:ext cx="4629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B+w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106348" y="2330132"/>
            <a:ext cx="3703954" cy="1544320"/>
            <a:chOff x="7106348" y="2330132"/>
            <a:chExt cx="3703954" cy="1544320"/>
          </a:xfrm>
        </p:grpSpPr>
        <p:sp>
          <p:nvSpPr>
            <p:cNvPr id="14" name="object 14" descr=""/>
            <p:cNvSpPr/>
            <p:nvPr/>
          </p:nvSpPr>
          <p:spPr>
            <a:xfrm>
              <a:off x="9614153" y="3406902"/>
              <a:ext cx="1186180" cy="227329"/>
            </a:xfrm>
            <a:custGeom>
              <a:avLst/>
              <a:gdLst/>
              <a:ahLst/>
              <a:cxnLst/>
              <a:rect l="l" t="t" r="r" b="b"/>
              <a:pathLst>
                <a:path w="1186179" h="227329">
                  <a:moveTo>
                    <a:pt x="0" y="0"/>
                  </a:moveTo>
                  <a:lnTo>
                    <a:pt x="1185672" y="0"/>
                  </a:lnTo>
                </a:path>
                <a:path w="1186179" h="227329">
                  <a:moveTo>
                    <a:pt x="0" y="227075"/>
                  </a:moveTo>
                  <a:lnTo>
                    <a:pt x="1185672" y="227075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619238" y="3544823"/>
              <a:ext cx="1309370" cy="329565"/>
            </a:xfrm>
            <a:custGeom>
              <a:avLst/>
              <a:gdLst/>
              <a:ahLst/>
              <a:cxnLst/>
              <a:rect l="l" t="t" r="r" b="b"/>
              <a:pathLst>
                <a:path w="1309370" h="329564">
                  <a:moveTo>
                    <a:pt x="1309116" y="303276"/>
                  </a:moveTo>
                  <a:lnTo>
                    <a:pt x="0" y="303276"/>
                  </a:lnTo>
                  <a:lnTo>
                    <a:pt x="0" y="329196"/>
                  </a:lnTo>
                  <a:lnTo>
                    <a:pt x="1309116" y="329196"/>
                  </a:lnTo>
                  <a:lnTo>
                    <a:pt x="1309116" y="303276"/>
                  </a:lnTo>
                  <a:close/>
                </a:path>
                <a:path w="1309370" h="329564">
                  <a:moveTo>
                    <a:pt x="1309116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309116" y="25908"/>
                  </a:lnTo>
                  <a:lnTo>
                    <a:pt x="13091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119365" y="2343150"/>
              <a:ext cx="1310640" cy="1518285"/>
            </a:xfrm>
            <a:custGeom>
              <a:avLst/>
              <a:gdLst/>
              <a:ahLst/>
              <a:cxnLst/>
              <a:rect l="l" t="t" r="r" b="b"/>
              <a:pathLst>
                <a:path w="1310640" h="1518285">
                  <a:moveTo>
                    <a:pt x="874776" y="1214627"/>
                  </a:moveTo>
                  <a:lnTo>
                    <a:pt x="874776" y="1517904"/>
                  </a:lnTo>
                </a:path>
                <a:path w="1310640" h="1518285">
                  <a:moveTo>
                    <a:pt x="1310639" y="1214627"/>
                  </a:moveTo>
                  <a:lnTo>
                    <a:pt x="1310639" y="1517904"/>
                  </a:lnTo>
                </a:path>
                <a:path w="1310640" h="1518285">
                  <a:moveTo>
                    <a:pt x="0" y="0"/>
                  </a:moveTo>
                  <a:lnTo>
                    <a:pt x="0" y="379475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882631" y="2673553"/>
            <a:ext cx="5486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S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656323" y="1973706"/>
            <a:ext cx="1381760" cy="664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6895" algn="l"/>
              </a:tabLst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位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移</a:t>
            </a:r>
            <a:endParaRPr sz="1600">
              <a:latin typeface="微软雅黑"/>
              <a:cs typeface="微软雅黑"/>
            </a:endParaRPr>
          </a:p>
          <a:p>
            <a:pPr marL="178435">
              <a:lnSpc>
                <a:spcPct val="100000"/>
              </a:lnSpc>
              <a:spcBef>
                <a:spcPts val="1195"/>
              </a:spcBef>
              <a:tabLst>
                <a:tab pos="633730" algn="l"/>
              </a:tabLst>
            </a:pP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s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w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38327" y="211836"/>
            <a:ext cx="9276080" cy="3510279"/>
            <a:chOff x="338327" y="211836"/>
            <a:chExt cx="9276080" cy="3510279"/>
          </a:xfrm>
        </p:grpSpPr>
        <p:sp>
          <p:nvSpPr>
            <p:cNvPr id="20" name="object 20" descr=""/>
            <p:cNvSpPr/>
            <p:nvPr/>
          </p:nvSpPr>
          <p:spPr>
            <a:xfrm>
              <a:off x="6870954" y="2722625"/>
              <a:ext cx="0" cy="838200"/>
            </a:xfrm>
            <a:custGeom>
              <a:avLst/>
              <a:gdLst/>
              <a:ahLst/>
              <a:cxnLst/>
              <a:rect l="l" t="t" r="r" b="b"/>
              <a:pathLst>
                <a:path w="0" h="838200">
                  <a:moveTo>
                    <a:pt x="0" y="0"/>
                  </a:moveTo>
                  <a:lnTo>
                    <a:pt x="0" y="83820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870954" y="3531870"/>
              <a:ext cx="748665" cy="52069"/>
            </a:xfrm>
            <a:custGeom>
              <a:avLst/>
              <a:gdLst/>
              <a:ahLst/>
              <a:cxnLst/>
              <a:rect l="l" t="t" r="r" b="b"/>
              <a:pathLst>
                <a:path w="748665" h="52070">
                  <a:moveTo>
                    <a:pt x="670560" y="0"/>
                  </a:moveTo>
                  <a:lnTo>
                    <a:pt x="670560" y="51815"/>
                  </a:lnTo>
                  <a:lnTo>
                    <a:pt x="709422" y="38862"/>
                  </a:lnTo>
                  <a:lnTo>
                    <a:pt x="683514" y="38862"/>
                  </a:lnTo>
                  <a:lnTo>
                    <a:pt x="683514" y="12953"/>
                  </a:lnTo>
                  <a:lnTo>
                    <a:pt x="709422" y="12953"/>
                  </a:lnTo>
                  <a:lnTo>
                    <a:pt x="670560" y="0"/>
                  </a:lnTo>
                  <a:close/>
                </a:path>
                <a:path w="748665" h="52070">
                  <a:moveTo>
                    <a:pt x="670560" y="12953"/>
                  </a:moveTo>
                  <a:lnTo>
                    <a:pt x="0" y="12953"/>
                  </a:lnTo>
                  <a:lnTo>
                    <a:pt x="0" y="38862"/>
                  </a:lnTo>
                  <a:lnTo>
                    <a:pt x="670560" y="38862"/>
                  </a:lnTo>
                  <a:lnTo>
                    <a:pt x="670560" y="12953"/>
                  </a:lnTo>
                  <a:close/>
                </a:path>
                <a:path w="748665" h="52070">
                  <a:moveTo>
                    <a:pt x="709422" y="12953"/>
                  </a:moveTo>
                  <a:lnTo>
                    <a:pt x="683514" y="12953"/>
                  </a:lnTo>
                  <a:lnTo>
                    <a:pt x="683514" y="38862"/>
                  </a:lnTo>
                  <a:lnTo>
                    <a:pt x="709422" y="38862"/>
                  </a:lnTo>
                  <a:lnTo>
                    <a:pt x="748284" y="25907"/>
                  </a:lnTo>
                  <a:lnTo>
                    <a:pt x="709422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804909" y="3025902"/>
              <a:ext cx="373380" cy="683260"/>
            </a:xfrm>
            <a:custGeom>
              <a:avLst/>
              <a:gdLst/>
              <a:ahLst/>
              <a:cxnLst/>
              <a:rect l="l" t="t" r="r" b="b"/>
              <a:pathLst>
                <a:path w="373379" h="683260">
                  <a:moveTo>
                    <a:pt x="0" y="682752"/>
                  </a:moveTo>
                  <a:lnTo>
                    <a:pt x="373380" y="682752"/>
                  </a:lnTo>
                </a:path>
                <a:path w="373379" h="683260">
                  <a:moveTo>
                    <a:pt x="373380" y="682752"/>
                  </a:moveTo>
                  <a:lnTo>
                    <a:pt x="37338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178289" y="2999993"/>
              <a:ext cx="436245" cy="52069"/>
            </a:xfrm>
            <a:custGeom>
              <a:avLst/>
              <a:gdLst/>
              <a:ahLst/>
              <a:cxnLst/>
              <a:rect l="l" t="t" r="r" b="b"/>
              <a:pathLst>
                <a:path w="436245" h="52069">
                  <a:moveTo>
                    <a:pt x="358139" y="0"/>
                  </a:moveTo>
                  <a:lnTo>
                    <a:pt x="358139" y="51815"/>
                  </a:lnTo>
                  <a:lnTo>
                    <a:pt x="397001" y="38861"/>
                  </a:lnTo>
                  <a:lnTo>
                    <a:pt x="371093" y="38861"/>
                  </a:lnTo>
                  <a:lnTo>
                    <a:pt x="371093" y="12953"/>
                  </a:lnTo>
                  <a:lnTo>
                    <a:pt x="397001" y="12953"/>
                  </a:lnTo>
                  <a:lnTo>
                    <a:pt x="358139" y="0"/>
                  </a:lnTo>
                  <a:close/>
                </a:path>
                <a:path w="436245" h="52069">
                  <a:moveTo>
                    <a:pt x="358139" y="12953"/>
                  </a:moveTo>
                  <a:lnTo>
                    <a:pt x="0" y="12953"/>
                  </a:lnTo>
                  <a:lnTo>
                    <a:pt x="0" y="38861"/>
                  </a:lnTo>
                  <a:lnTo>
                    <a:pt x="358139" y="38861"/>
                  </a:lnTo>
                  <a:lnTo>
                    <a:pt x="358139" y="12953"/>
                  </a:lnTo>
                  <a:close/>
                </a:path>
                <a:path w="436245" h="52069">
                  <a:moveTo>
                    <a:pt x="397001" y="12953"/>
                  </a:moveTo>
                  <a:lnTo>
                    <a:pt x="371093" y="12953"/>
                  </a:lnTo>
                  <a:lnTo>
                    <a:pt x="371093" y="38861"/>
                  </a:lnTo>
                  <a:lnTo>
                    <a:pt x="397001" y="38861"/>
                  </a:lnTo>
                  <a:lnTo>
                    <a:pt x="435863" y="25907"/>
                  </a:lnTo>
                  <a:lnTo>
                    <a:pt x="397001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822197" cy="78714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13360"/>
              <a:ext cx="1177290" cy="78714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3" y="213360"/>
              <a:ext cx="1177290" cy="78714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3788" y="213360"/>
              <a:ext cx="1177289" cy="787146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7556372" y="2940811"/>
            <a:ext cx="14859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号</a:t>
            </a:r>
            <a:r>
              <a:rPr dirty="0" sz="1600" spc="225">
                <a:solidFill>
                  <a:srgbClr val="1F517B"/>
                </a:solidFill>
                <a:latin typeface="微软雅黑"/>
                <a:cs typeface="微软雅黑"/>
              </a:rPr>
              <a:t> 长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度</a:t>
            </a:r>
            <a:r>
              <a:rPr dirty="0" sz="1600" spc="225">
                <a:solidFill>
                  <a:srgbClr val="1F517B"/>
                </a:solidFill>
                <a:latin typeface="微软雅黑"/>
                <a:cs typeface="微软雅黑"/>
              </a:rPr>
              <a:t> 基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63879" y="2241880"/>
            <a:ext cx="4346575" cy="2258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465" indent="-533400">
              <a:lnSpc>
                <a:spcPct val="100000"/>
              </a:lnSpc>
              <a:spcBef>
                <a:spcPts val="100"/>
              </a:spcBef>
              <a:buSzPct val="93750"/>
              <a:buFont typeface="Arial"/>
              <a:buChar char="•"/>
              <a:tabLst>
                <a:tab pos="545465" algn="l"/>
                <a:tab pos="546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取出程序地址(s，w)；</a:t>
            </a:r>
            <a:endParaRPr sz="2400">
              <a:latin typeface="微软雅黑"/>
              <a:cs typeface="微软雅黑"/>
            </a:endParaRPr>
          </a:p>
          <a:p>
            <a:pPr marL="545465" indent="-533400">
              <a:lnSpc>
                <a:spcPct val="100000"/>
              </a:lnSpc>
              <a:spcBef>
                <a:spcPts val="2020"/>
              </a:spcBef>
              <a:buSzPct val="93750"/>
              <a:buFont typeface="Arial"/>
              <a:buChar char="•"/>
              <a:tabLst>
                <a:tab pos="545465" algn="l"/>
                <a:tab pos="546735" algn="l"/>
              </a:tabLst>
            </a:pP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用s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检索段表；</a:t>
            </a:r>
            <a:endParaRPr sz="2400">
              <a:latin typeface="微软雅黑"/>
              <a:cs typeface="微软雅黑"/>
            </a:endParaRPr>
          </a:p>
          <a:p>
            <a:pPr marL="545465" indent="-533400">
              <a:lnSpc>
                <a:spcPct val="100000"/>
              </a:lnSpc>
              <a:spcBef>
                <a:spcPts val="2014"/>
              </a:spcBef>
              <a:buSzPct val="93750"/>
              <a:buFont typeface="Arial"/>
              <a:buChar char="•"/>
              <a:tabLst>
                <a:tab pos="545465" algn="l"/>
                <a:tab pos="546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如w＜0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或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w≥L</a:t>
            </a:r>
            <a:r>
              <a:rPr dirty="0" sz="2400" spc="-20">
                <a:solidFill>
                  <a:srgbClr val="1F517B"/>
                </a:solidFill>
                <a:latin typeface="微软雅黑"/>
                <a:cs typeface="微软雅黑"/>
              </a:rPr>
              <a:t>则主存越界；</a:t>
            </a:r>
            <a:endParaRPr sz="2400">
              <a:latin typeface="微软雅黑"/>
              <a:cs typeface="微软雅黑"/>
            </a:endParaRPr>
          </a:p>
          <a:p>
            <a:pPr marL="545465" indent="-533400">
              <a:lnSpc>
                <a:spcPct val="100000"/>
              </a:lnSpc>
              <a:spcBef>
                <a:spcPts val="2020"/>
              </a:spcBef>
              <a:buSzPct val="93750"/>
              <a:buFont typeface="Arial"/>
              <a:buChar char="•"/>
              <a:tabLst>
                <a:tab pos="545465" algn="l"/>
                <a:tab pos="546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(B＋w)即为所需主存地址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511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2.</a:t>
            </a:r>
            <a:r>
              <a:rPr dirty="0" spc="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pc="-35">
                <a:solidFill>
                  <a:srgbClr val="990000"/>
                </a:solidFill>
              </a:rPr>
              <a:t>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变</a:t>
            </a:r>
            <a:r>
              <a:rPr dirty="0" spc="-50">
                <a:solidFill>
                  <a:srgbClr val="990000"/>
                </a:solidFill>
              </a:rPr>
              <a:t>换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6876" y="313943"/>
              <a:ext cx="1853183" cy="45110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192" y="359409"/>
              <a:ext cx="12179935" cy="6498590"/>
            </a:xfrm>
            <a:custGeom>
              <a:avLst/>
              <a:gdLst/>
              <a:ahLst/>
              <a:cxnLst/>
              <a:rect l="l" t="t" r="r" b="b"/>
              <a:pathLst>
                <a:path w="12179935" h="6498590">
                  <a:moveTo>
                    <a:pt x="1700784" y="421640"/>
                  </a:moveTo>
                  <a:lnTo>
                    <a:pt x="482790" y="421640"/>
                  </a:lnTo>
                  <a:lnTo>
                    <a:pt x="482790" y="414020"/>
                  </a:lnTo>
                  <a:lnTo>
                    <a:pt x="482790" y="15240"/>
                  </a:lnTo>
                  <a:lnTo>
                    <a:pt x="482790" y="0"/>
                  </a:lnTo>
                  <a:lnTo>
                    <a:pt x="393496" y="0"/>
                  </a:lnTo>
                  <a:lnTo>
                    <a:pt x="393496" y="15240"/>
                  </a:lnTo>
                  <a:lnTo>
                    <a:pt x="393496" y="414020"/>
                  </a:lnTo>
                  <a:lnTo>
                    <a:pt x="347776" y="414020"/>
                  </a:lnTo>
                  <a:lnTo>
                    <a:pt x="347776" y="15240"/>
                  </a:lnTo>
                  <a:lnTo>
                    <a:pt x="347776" y="0"/>
                  </a:lnTo>
                  <a:lnTo>
                    <a:pt x="313944" y="0"/>
                  </a:lnTo>
                  <a:lnTo>
                    <a:pt x="313944" y="15240"/>
                  </a:lnTo>
                  <a:lnTo>
                    <a:pt x="313944" y="414020"/>
                  </a:lnTo>
                  <a:lnTo>
                    <a:pt x="313944" y="421640"/>
                  </a:lnTo>
                  <a:lnTo>
                    <a:pt x="313944" y="433070"/>
                  </a:lnTo>
                  <a:lnTo>
                    <a:pt x="421233" y="433070"/>
                  </a:lnTo>
                  <a:lnTo>
                    <a:pt x="421233" y="421640"/>
                  </a:lnTo>
                  <a:lnTo>
                    <a:pt x="421233" y="414020"/>
                  </a:lnTo>
                  <a:lnTo>
                    <a:pt x="421233" y="15240"/>
                  </a:lnTo>
                  <a:lnTo>
                    <a:pt x="466953" y="15240"/>
                  </a:lnTo>
                  <a:lnTo>
                    <a:pt x="466953" y="414020"/>
                  </a:lnTo>
                  <a:lnTo>
                    <a:pt x="466953" y="421640"/>
                  </a:lnTo>
                  <a:lnTo>
                    <a:pt x="466953" y="433070"/>
                  </a:lnTo>
                  <a:lnTo>
                    <a:pt x="1700784" y="433070"/>
                  </a:lnTo>
                  <a:lnTo>
                    <a:pt x="1700784" y="421640"/>
                  </a:lnTo>
                  <a:close/>
                </a:path>
                <a:path w="12179935" h="6498590">
                  <a:moveTo>
                    <a:pt x="12179808" y="6332474"/>
                  </a:moveTo>
                  <a:lnTo>
                    <a:pt x="0" y="6332474"/>
                  </a:lnTo>
                  <a:lnTo>
                    <a:pt x="0" y="6498590"/>
                  </a:lnTo>
                  <a:lnTo>
                    <a:pt x="12179808" y="6498590"/>
                  </a:lnTo>
                  <a:lnTo>
                    <a:pt x="12179808" y="6332474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73607" y="958325"/>
            <a:ext cx="6152515" cy="2077720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marL="528955" indent="-516890">
              <a:lnSpc>
                <a:spcPct val="100000"/>
              </a:lnSpc>
              <a:spcBef>
                <a:spcPts val="1370"/>
              </a:spcBef>
              <a:buAutoNum type="arabicParenBoth"/>
              <a:tabLst>
                <a:tab pos="529590" algn="l"/>
              </a:tabLst>
            </a:pP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用户地址空间的区别</a:t>
            </a:r>
            <a:endParaRPr sz="2400">
              <a:latin typeface="微软雅黑"/>
              <a:cs typeface="微软雅黑"/>
            </a:endParaRPr>
          </a:p>
          <a:p>
            <a:pPr marL="585470">
              <a:lnSpc>
                <a:spcPct val="100000"/>
              </a:lnSpc>
              <a:spcBef>
                <a:spcPts val="1160"/>
              </a:spcBef>
              <a:tabLst>
                <a:tab pos="4465955" algn="l"/>
              </a:tabLst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①</a:t>
            </a:r>
            <a:r>
              <a:rPr dirty="0" sz="2200" spc="6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户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2200">
              <a:latin typeface="微软雅黑"/>
              <a:cs typeface="微软雅黑"/>
            </a:endParaRPr>
          </a:p>
          <a:p>
            <a:pPr marL="585470">
              <a:lnSpc>
                <a:spcPct val="100000"/>
              </a:lnSpc>
              <a:spcBef>
                <a:spcPts val="1055"/>
              </a:spcBef>
              <a:tabLst>
                <a:tab pos="4465955" algn="l"/>
              </a:tabLst>
            </a:pP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②</a:t>
            </a:r>
            <a:r>
              <a:rPr dirty="0" sz="2200" spc="6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式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户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r>
              <a:rPr dirty="0" sz="2200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二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维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2200">
              <a:latin typeface="微软雅黑"/>
              <a:cs typeface="微软雅黑"/>
            </a:endParaRPr>
          </a:p>
          <a:p>
            <a:pPr marL="528955" indent="-516890">
              <a:lnSpc>
                <a:spcPct val="100000"/>
              </a:lnSpc>
              <a:spcBef>
                <a:spcPts val="1630"/>
              </a:spcBef>
              <a:buAutoNum type="arabicParenBoth" startAt="2"/>
              <a:tabLst>
                <a:tab pos="529590" algn="l"/>
              </a:tabLst>
            </a:pP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分段和页面的区别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58140" y="219456"/>
            <a:ext cx="5173345" cy="788670"/>
            <a:chOff x="358140" y="219456"/>
            <a:chExt cx="5173345" cy="78867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" y="219456"/>
              <a:ext cx="912113" cy="78714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148" y="220980"/>
              <a:ext cx="4018026" cy="78714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4068" y="220980"/>
              <a:ext cx="1177289" cy="78714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6724" y="311023"/>
            <a:ext cx="47326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3.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系</a:t>
            </a:r>
            <a:r>
              <a:rPr dirty="0" spc="-35">
                <a:solidFill>
                  <a:srgbClr val="990000"/>
                </a:solidFill>
              </a:rPr>
              <a:t>统</a:t>
            </a:r>
            <a:r>
              <a:rPr dirty="0" spc="-35">
                <a:solidFill>
                  <a:srgbClr val="990000"/>
                </a:solidFill>
              </a:rPr>
              <a:t>与</a:t>
            </a:r>
            <a:r>
              <a:rPr dirty="0" spc="-35">
                <a:solidFill>
                  <a:srgbClr val="990000"/>
                </a:solidFill>
              </a:rPr>
              <a:t>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系</a:t>
            </a:r>
            <a:r>
              <a:rPr dirty="0" spc="-35">
                <a:solidFill>
                  <a:srgbClr val="990000"/>
                </a:solidFill>
              </a:rPr>
              <a:t>统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区</a:t>
            </a:r>
            <a:r>
              <a:rPr dirty="0" spc="-50">
                <a:solidFill>
                  <a:srgbClr val="990000"/>
                </a:solidFill>
              </a:rPr>
              <a:t>别</a:t>
            </a: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317497" y="3224022"/>
          <a:ext cx="7902575" cy="292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4620"/>
                <a:gridCol w="3944620"/>
              </a:tblGrid>
              <a:tr h="57721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2000" spc="-2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分段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270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F517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2000" spc="-2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页面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270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F517B"/>
                    </a:solidFill>
                  </a:tcPr>
                </a:tc>
              </a:tr>
              <a:tr h="577215"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信息的逻辑划分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270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信息的物理划分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270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6"/>
                    </a:solidFill>
                  </a:tcPr>
                </a:tc>
              </a:tr>
              <a:tr h="577850"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段长是可变的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27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页的大小是固定的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27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</a:tr>
              <a:tr h="577215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2000" spc="-1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用户可见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27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用户不可见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27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6"/>
                    </a:solidFill>
                  </a:tcPr>
                </a:tc>
              </a:tr>
              <a:tr h="611505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dirty="0" sz="20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w</a:t>
                      </a: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字段的溢出将产生越界中断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447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dirty="0" sz="20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w</a:t>
                      </a:r>
                      <a:r>
                        <a:rPr dirty="0" sz="20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字段的溢出自动加入到页号中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1447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32305" y="1232179"/>
            <a:ext cx="9514840" cy="1576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结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合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管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术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划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，就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形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成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管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(1)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段页式地址结构的程序地址空间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919222" y="3745229"/>
            <a:ext cx="1414780" cy="1731645"/>
          </a:xfrm>
          <a:custGeom>
            <a:avLst/>
            <a:gdLst/>
            <a:ahLst/>
            <a:cxnLst/>
            <a:rect l="l" t="t" r="r" b="b"/>
            <a:pathLst>
              <a:path w="1414779" h="1731645">
                <a:moveTo>
                  <a:pt x="0" y="1731264"/>
                </a:moveTo>
                <a:lnTo>
                  <a:pt x="1414272" y="1731264"/>
                </a:lnTo>
                <a:lnTo>
                  <a:pt x="1414272" y="0"/>
                </a:lnTo>
                <a:lnTo>
                  <a:pt x="0" y="0"/>
                </a:lnTo>
                <a:lnTo>
                  <a:pt x="0" y="17312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572004" y="3273077"/>
            <a:ext cx="872490" cy="62547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code_addr</a:t>
            </a:r>
            <a:endParaRPr sz="1600">
              <a:latin typeface="Times New Roman"/>
              <a:cs typeface="Times New Roman"/>
            </a:endParaRPr>
          </a:p>
          <a:p>
            <a:pPr marL="180975">
              <a:lnSpc>
                <a:spcPct val="100000"/>
              </a:lnSpc>
              <a:spcBef>
                <a:spcPts val="440"/>
              </a:spcBef>
            </a:pPr>
            <a:r>
              <a:rPr dirty="0" sz="1600" spc="-5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29357" y="5378907"/>
            <a:ext cx="1713230" cy="458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705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4KB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1090930">
              <a:lnSpc>
                <a:spcPts val="1705"/>
              </a:lnSpc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代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码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325617" y="3681221"/>
            <a:ext cx="1414780" cy="1283335"/>
          </a:xfrm>
          <a:custGeom>
            <a:avLst/>
            <a:gdLst/>
            <a:ahLst/>
            <a:cxnLst/>
            <a:rect l="l" t="t" r="r" b="b"/>
            <a:pathLst>
              <a:path w="1414779" h="1283335">
                <a:moveTo>
                  <a:pt x="0" y="1283208"/>
                </a:moveTo>
                <a:lnTo>
                  <a:pt x="1414271" y="1283208"/>
                </a:lnTo>
                <a:lnTo>
                  <a:pt x="1414271" y="0"/>
                </a:lnTo>
                <a:lnTo>
                  <a:pt x="0" y="0"/>
                </a:lnTo>
                <a:lnTo>
                  <a:pt x="0" y="12832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979034" y="3280307"/>
            <a:ext cx="826769" cy="540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735" marR="5080" indent="-153670">
              <a:lnSpc>
                <a:spcPct val="105500"/>
              </a:lnSpc>
              <a:spcBef>
                <a:spcPts val="100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data_addr 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51375" y="4862906"/>
            <a:ext cx="1697989" cy="459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71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3KB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1076325">
              <a:lnSpc>
                <a:spcPts val="1710"/>
              </a:lnSpc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873745" y="3681221"/>
            <a:ext cx="1416050" cy="706120"/>
          </a:xfrm>
          <a:custGeom>
            <a:avLst/>
            <a:gdLst/>
            <a:ahLst/>
            <a:cxnLst/>
            <a:rect l="l" t="t" r="r" b="b"/>
            <a:pathLst>
              <a:path w="1416050" h="706120">
                <a:moveTo>
                  <a:pt x="0" y="705611"/>
                </a:moveTo>
                <a:lnTo>
                  <a:pt x="1415796" y="705611"/>
                </a:lnTo>
                <a:lnTo>
                  <a:pt x="1415796" y="0"/>
                </a:lnTo>
                <a:lnTo>
                  <a:pt x="0" y="0"/>
                </a:lnTo>
                <a:lnTo>
                  <a:pt x="0" y="7056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527797" y="3280307"/>
            <a:ext cx="906144" cy="540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945" marR="5080" indent="-182880">
              <a:lnSpc>
                <a:spcPct val="105500"/>
              </a:lnSpc>
              <a:spcBef>
                <a:spcPts val="100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stack_addr </a:t>
            </a:r>
            <a:r>
              <a:rPr dirty="0" sz="1600" spc="-50">
                <a:solidFill>
                  <a:srgbClr val="1F517B"/>
                </a:solidFill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214743" y="4285234"/>
            <a:ext cx="1710055" cy="461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714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2KB</a:t>
            </a:r>
            <a:r>
              <a:rPr dirty="0" sz="1600" spc="-10">
                <a:solidFill>
                  <a:srgbClr val="1F517B"/>
                </a:solidFill>
                <a:latin typeface="Symbol"/>
                <a:cs typeface="Symbol"/>
              </a:rPr>
              <a:t></a:t>
            </a:r>
            <a:r>
              <a:rPr dirty="0" sz="1600" spc="-10">
                <a:solidFill>
                  <a:srgbClr val="1F517B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1089025">
              <a:lnSpc>
                <a:spcPts val="1714"/>
              </a:lnSpc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堆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栈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38327" y="211836"/>
            <a:ext cx="8951595" cy="4814570"/>
            <a:chOff x="338327" y="211836"/>
            <a:chExt cx="8951595" cy="4814570"/>
          </a:xfrm>
        </p:grpSpPr>
        <p:sp>
          <p:nvSpPr>
            <p:cNvPr id="13" name="object 13" descr=""/>
            <p:cNvSpPr/>
            <p:nvPr/>
          </p:nvSpPr>
          <p:spPr>
            <a:xfrm>
              <a:off x="2919222" y="4048506"/>
              <a:ext cx="6370320" cy="967740"/>
            </a:xfrm>
            <a:custGeom>
              <a:avLst/>
              <a:gdLst/>
              <a:ahLst/>
              <a:cxnLst/>
              <a:rect l="l" t="t" r="r" b="b"/>
              <a:pathLst>
                <a:path w="6370320" h="967739">
                  <a:moveTo>
                    <a:pt x="0" y="88392"/>
                  </a:moveTo>
                  <a:lnTo>
                    <a:pt x="1414272" y="88392"/>
                  </a:lnTo>
                </a:path>
                <a:path w="6370320" h="967739">
                  <a:moveTo>
                    <a:pt x="0" y="967740"/>
                  </a:moveTo>
                  <a:lnTo>
                    <a:pt x="1414272" y="967740"/>
                  </a:lnTo>
                </a:path>
                <a:path w="6370320" h="967739">
                  <a:moveTo>
                    <a:pt x="0" y="519684"/>
                  </a:moveTo>
                  <a:lnTo>
                    <a:pt x="1414272" y="519684"/>
                  </a:lnTo>
                </a:path>
                <a:path w="6370320" h="967739">
                  <a:moveTo>
                    <a:pt x="2406395" y="24384"/>
                  </a:moveTo>
                  <a:lnTo>
                    <a:pt x="3820668" y="24384"/>
                  </a:lnTo>
                </a:path>
                <a:path w="6370320" h="967739">
                  <a:moveTo>
                    <a:pt x="2406395" y="454152"/>
                  </a:moveTo>
                  <a:lnTo>
                    <a:pt x="3820668" y="454152"/>
                  </a:lnTo>
                </a:path>
                <a:path w="6370320" h="967739">
                  <a:moveTo>
                    <a:pt x="4954524" y="0"/>
                  </a:moveTo>
                  <a:lnTo>
                    <a:pt x="637032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1532382" cy="78714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8611" y="213360"/>
              <a:ext cx="1177289" cy="787146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2466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段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系</a:t>
            </a:r>
            <a:r>
              <a:rPr dirty="0" spc="-50">
                <a:solidFill>
                  <a:srgbClr val="990000"/>
                </a:solidFill>
              </a:rPr>
              <a:t>统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6303" y="947165"/>
            <a:ext cx="3895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微软雅黑"/>
                <a:cs typeface="微软雅黑"/>
              </a:rPr>
              <a:t>(2)</a:t>
            </a:r>
            <a:r>
              <a:rPr dirty="0" sz="2400" spc="-10" b="1">
                <a:solidFill>
                  <a:srgbClr val="C00000"/>
                </a:solidFill>
                <a:latin typeface="微软雅黑"/>
                <a:cs typeface="微软雅黑"/>
              </a:rPr>
              <a:t> 段表、页表与主存的关系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974082" y="1371346"/>
            <a:ext cx="5913755" cy="3879215"/>
            <a:chOff x="4974082" y="1371346"/>
            <a:chExt cx="5913755" cy="3879215"/>
          </a:xfrm>
        </p:grpSpPr>
        <p:sp>
          <p:nvSpPr>
            <p:cNvPr id="4" name="object 4" descr=""/>
            <p:cNvSpPr/>
            <p:nvPr/>
          </p:nvSpPr>
          <p:spPr>
            <a:xfrm>
              <a:off x="7594854" y="2277618"/>
              <a:ext cx="0" cy="1047115"/>
            </a:xfrm>
            <a:custGeom>
              <a:avLst/>
              <a:gdLst/>
              <a:ahLst/>
              <a:cxnLst/>
              <a:rect l="l" t="t" r="r" b="b"/>
              <a:pathLst>
                <a:path w="0" h="1047114">
                  <a:moveTo>
                    <a:pt x="0" y="0"/>
                  </a:moveTo>
                  <a:lnTo>
                    <a:pt x="0" y="104698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335261" y="1533906"/>
              <a:ext cx="1542415" cy="3706495"/>
            </a:xfrm>
            <a:custGeom>
              <a:avLst/>
              <a:gdLst/>
              <a:ahLst/>
              <a:cxnLst/>
              <a:rect l="l" t="t" r="r" b="b"/>
              <a:pathLst>
                <a:path w="1542415" h="3706495">
                  <a:moveTo>
                    <a:pt x="0" y="3706367"/>
                  </a:moveTo>
                  <a:lnTo>
                    <a:pt x="1542288" y="3706367"/>
                  </a:lnTo>
                  <a:lnTo>
                    <a:pt x="1542288" y="0"/>
                  </a:lnTo>
                  <a:lnTo>
                    <a:pt x="0" y="0"/>
                  </a:lnTo>
                  <a:lnTo>
                    <a:pt x="0" y="370636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227570" y="1847850"/>
              <a:ext cx="3649979" cy="2731135"/>
            </a:xfrm>
            <a:custGeom>
              <a:avLst/>
              <a:gdLst/>
              <a:ahLst/>
              <a:cxnLst/>
              <a:rect l="l" t="t" r="r" b="b"/>
              <a:pathLst>
                <a:path w="3649979" h="2731135">
                  <a:moveTo>
                    <a:pt x="0" y="445008"/>
                  </a:moveTo>
                  <a:lnTo>
                    <a:pt x="403859" y="445008"/>
                  </a:lnTo>
                </a:path>
                <a:path w="3649979" h="2731135">
                  <a:moveTo>
                    <a:pt x="2118359" y="0"/>
                  </a:moveTo>
                  <a:lnTo>
                    <a:pt x="3649979" y="0"/>
                  </a:lnTo>
                </a:path>
                <a:path w="3649979" h="2731135">
                  <a:moveTo>
                    <a:pt x="2118359" y="297179"/>
                  </a:moveTo>
                  <a:lnTo>
                    <a:pt x="3649979" y="297179"/>
                  </a:lnTo>
                </a:path>
                <a:path w="3649979" h="2731135">
                  <a:moveTo>
                    <a:pt x="2118359" y="885444"/>
                  </a:moveTo>
                  <a:lnTo>
                    <a:pt x="3649979" y="885444"/>
                  </a:lnTo>
                </a:path>
                <a:path w="3649979" h="2731135">
                  <a:moveTo>
                    <a:pt x="2118359" y="2139696"/>
                  </a:moveTo>
                  <a:lnTo>
                    <a:pt x="3649979" y="2139696"/>
                  </a:lnTo>
                </a:path>
                <a:path w="3649979" h="2731135">
                  <a:moveTo>
                    <a:pt x="2118359" y="2433828"/>
                  </a:moveTo>
                  <a:lnTo>
                    <a:pt x="3649979" y="2433828"/>
                  </a:lnTo>
                </a:path>
                <a:path w="3649979" h="2731135">
                  <a:moveTo>
                    <a:pt x="2118359" y="591312"/>
                  </a:moveTo>
                  <a:lnTo>
                    <a:pt x="3649979" y="591312"/>
                  </a:lnTo>
                </a:path>
                <a:path w="3649979" h="2731135">
                  <a:moveTo>
                    <a:pt x="2118359" y="2731008"/>
                  </a:moveTo>
                  <a:lnTo>
                    <a:pt x="3649979" y="273100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984242" y="1381506"/>
              <a:ext cx="2391410" cy="3270885"/>
            </a:xfrm>
            <a:custGeom>
              <a:avLst/>
              <a:gdLst/>
              <a:ahLst/>
              <a:cxnLst/>
              <a:rect l="l" t="t" r="r" b="b"/>
              <a:pathLst>
                <a:path w="2391409" h="3270885">
                  <a:moveTo>
                    <a:pt x="0" y="1793748"/>
                  </a:moveTo>
                  <a:lnTo>
                    <a:pt x="2391156" y="1793748"/>
                  </a:lnTo>
                  <a:lnTo>
                    <a:pt x="2391156" y="0"/>
                  </a:lnTo>
                  <a:lnTo>
                    <a:pt x="0" y="0"/>
                  </a:lnTo>
                  <a:lnTo>
                    <a:pt x="0" y="1793748"/>
                  </a:lnTo>
                  <a:close/>
                </a:path>
                <a:path w="2391409" h="3270885">
                  <a:moveTo>
                    <a:pt x="347472" y="3270504"/>
                  </a:moveTo>
                  <a:lnTo>
                    <a:pt x="2391156" y="3270504"/>
                  </a:lnTo>
                  <a:lnTo>
                    <a:pt x="2391156" y="2383536"/>
                  </a:lnTo>
                  <a:lnTo>
                    <a:pt x="347472" y="2383536"/>
                  </a:lnTo>
                  <a:lnTo>
                    <a:pt x="347472" y="327050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411215" y="3497021"/>
            <a:ext cx="8134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段 </a:t>
            </a:r>
            <a:r>
              <a:rPr dirty="0" sz="1600" spc="-30" b="1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737861" y="1987042"/>
            <a:ext cx="4608195" cy="3782695"/>
            <a:chOff x="4737861" y="1987042"/>
            <a:chExt cx="4608195" cy="3782695"/>
          </a:xfrm>
        </p:grpSpPr>
        <p:sp>
          <p:nvSpPr>
            <p:cNvPr id="10" name="object 10" descr=""/>
            <p:cNvSpPr/>
            <p:nvPr/>
          </p:nvSpPr>
          <p:spPr>
            <a:xfrm>
              <a:off x="4748021" y="1997202"/>
              <a:ext cx="2992120" cy="3025140"/>
            </a:xfrm>
            <a:custGeom>
              <a:avLst/>
              <a:gdLst/>
              <a:ahLst/>
              <a:cxnLst/>
              <a:rect l="l" t="t" r="r" b="b"/>
              <a:pathLst>
                <a:path w="2992120" h="3025140">
                  <a:moveTo>
                    <a:pt x="0" y="1327403"/>
                  </a:moveTo>
                  <a:lnTo>
                    <a:pt x="2846831" y="1327403"/>
                  </a:lnTo>
                </a:path>
                <a:path w="2992120" h="3025140">
                  <a:moveTo>
                    <a:pt x="0" y="1327403"/>
                  </a:moveTo>
                  <a:lnTo>
                    <a:pt x="0" y="3025140"/>
                  </a:lnTo>
                </a:path>
                <a:path w="2992120" h="3025140">
                  <a:moveTo>
                    <a:pt x="2479548" y="0"/>
                  </a:moveTo>
                  <a:lnTo>
                    <a:pt x="2991611" y="0"/>
                  </a:lnTo>
                </a:path>
                <a:path w="2992120" h="3025140">
                  <a:moveTo>
                    <a:pt x="2991611" y="0"/>
                  </a:moveTo>
                  <a:lnTo>
                    <a:pt x="2991611" y="1475232"/>
                  </a:lnTo>
                </a:path>
                <a:path w="2992120" h="3025140">
                  <a:moveTo>
                    <a:pt x="292607" y="1475232"/>
                  </a:moveTo>
                  <a:lnTo>
                    <a:pt x="2991611" y="1475232"/>
                  </a:lnTo>
                </a:path>
                <a:path w="2992120" h="3025140">
                  <a:moveTo>
                    <a:pt x="292607" y="1475232"/>
                  </a:moveTo>
                  <a:lnTo>
                    <a:pt x="292607" y="176784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40630" y="1997201"/>
              <a:ext cx="4305300" cy="3772535"/>
            </a:xfrm>
            <a:custGeom>
              <a:avLst/>
              <a:gdLst/>
              <a:ahLst/>
              <a:cxnLst/>
              <a:rect l="l" t="t" r="r" b="b"/>
              <a:pathLst>
                <a:path w="4305300" h="3772535">
                  <a:moveTo>
                    <a:pt x="291084" y="1767840"/>
                  </a:moveTo>
                  <a:lnTo>
                    <a:pt x="261366" y="1757934"/>
                  </a:lnTo>
                  <a:lnTo>
                    <a:pt x="214884" y="1742440"/>
                  </a:lnTo>
                  <a:lnTo>
                    <a:pt x="214884" y="1757934"/>
                  </a:lnTo>
                  <a:lnTo>
                    <a:pt x="0" y="1757934"/>
                  </a:lnTo>
                  <a:lnTo>
                    <a:pt x="0" y="1777746"/>
                  </a:lnTo>
                  <a:lnTo>
                    <a:pt x="214884" y="1777746"/>
                  </a:lnTo>
                  <a:lnTo>
                    <a:pt x="214884" y="1793240"/>
                  </a:lnTo>
                  <a:lnTo>
                    <a:pt x="261366" y="1777746"/>
                  </a:lnTo>
                  <a:lnTo>
                    <a:pt x="291084" y="1767840"/>
                  </a:lnTo>
                  <a:close/>
                </a:path>
                <a:path w="4305300" h="3772535">
                  <a:moveTo>
                    <a:pt x="4305300" y="2432304"/>
                  </a:moveTo>
                  <a:lnTo>
                    <a:pt x="4227957" y="2453894"/>
                  </a:lnTo>
                  <a:lnTo>
                    <a:pt x="4236605" y="2466733"/>
                  </a:lnTo>
                  <a:lnTo>
                    <a:pt x="2329180" y="3756075"/>
                  </a:lnTo>
                  <a:lnTo>
                    <a:pt x="2340356" y="3772484"/>
                  </a:lnTo>
                  <a:lnTo>
                    <a:pt x="4247718" y="2483193"/>
                  </a:lnTo>
                  <a:lnTo>
                    <a:pt x="4256405" y="2496058"/>
                  </a:lnTo>
                  <a:lnTo>
                    <a:pt x="4284357" y="2459609"/>
                  </a:lnTo>
                  <a:lnTo>
                    <a:pt x="4305300" y="2432304"/>
                  </a:lnTo>
                  <a:close/>
                </a:path>
                <a:path w="4305300" h="3772535">
                  <a:moveTo>
                    <a:pt x="4305300" y="2136648"/>
                  </a:moveTo>
                  <a:lnTo>
                    <a:pt x="4227830" y="2157730"/>
                  </a:lnTo>
                  <a:lnTo>
                    <a:pt x="4236390" y="2170646"/>
                  </a:lnTo>
                  <a:lnTo>
                    <a:pt x="2300351" y="3458845"/>
                  </a:lnTo>
                  <a:lnTo>
                    <a:pt x="2311273" y="3475355"/>
                  </a:lnTo>
                  <a:lnTo>
                    <a:pt x="4247337" y="2187130"/>
                  </a:lnTo>
                  <a:lnTo>
                    <a:pt x="4255897" y="2200021"/>
                  </a:lnTo>
                  <a:lnTo>
                    <a:pt x="4284307" y="2163572"/>
                  </a:lnTo>
                  <a:lnTo>
                    <a:pt x="4305300" y="2136648"/>
                  </a:lnTo>
                  <a:close/>
                </a:path>
                <a:path w="4305300" h="3772535">
                  <a:moveTo>
                    <a:pt x="4305300" y="588264"/>
                  </a:moveTo>
                  <a:lnTo>
                    <a:pt x="4233672" y="624586"/>
                  </a:lnTo>
                  <a:lnTo>
                    <a:pt x="4244695" y="635508"/>
                  </a:lnTo>
                  <a:lnTo>
                    <a:pt x="2327783" y="2574671"/>
                  </a:lnTo>
                  <a:lnTo>
                    <a:pt x="2341753" y="2588641"/>
                  </a:lnTo>
                  <a:lnTo>
                    <a:pt x="4258742" y="649401"/>
                  </a:lnTo>
                  <a:lnTo>
                    <a:pt x="4269740" y="660273"/>
                  </a:lnTo>
                  <a:lnTo>
                    <a:pt x="4286415" y="626491"/>
                  </a:lnTo>
                  <a:lnTo>
                    <a:pt x="4305300" y="588264"/>
                  </a:lnTo>
                  <a:close/>
                </a:path>
                <a:path w="4305300" h="3772535">
                  <a:moveTo>
                    <a:pt x="4305300" y="0"/>
                  </a:moveTo>
                  <a:lnTo>
                    <a:pt x="4234942" y="38735"/>
                  </a:lnTo>
                  <a:lnTo>
                    <a:pt x="4246397" y="49339"/>
                  </a:lnTo>
                  <a:lnTo>
                    <a:pt x="2327529" y="2129917"/>
                  </a:lnTo>
                  <a:lnTo>
                    <a:pt x="2342007" y="2143379"/>
                  </a:lnTo>
                  <a:lnTo>
                    <a:pt x="4260850" y="62712"/>
                  </a:lnTo>
                  <a:lnTo>
                    <a:pt x="4272280" y="73279"/>
                  </a:lnTo>
                  <a:lnTo>
                    <a:pt x="4287266" y="40005"/>
                  </a:lnTo>
                  <a:lnTo>
                    <a:pt x="4305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9886950" y="5331028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028438" y="1037971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4967478" y="1366266"/>
          <a:ext cx="2423160" cy="1799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565"/>
                <a:gridCol w="935355"/>
                <a:gridCol w="903604"/>
              </a:tblGrid>
              <a:tr h="450850"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段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号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7747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</a:t>
                      </a: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表</a:t>
                      </a: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长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度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774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</a:t>
                      </a: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表</a:t>
                      </a: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始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址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7747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algn="ctr" marL="4699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746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33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6794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marL="469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1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334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3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482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┆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4953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680">
                <a:tc>
                  <a:txBody>
                    <a:bodyPr/>
                    <a:lstStyle/>
                    <a:p>
                      <a:pPr algn="ctr" marL="12065">
                        <a:lnSpc>
                          <a:spcPts val="1860"/>
                        </a:lnSpc>
                        <a:spcBef>
                          <a:spcPts val="88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n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11239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539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┆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7429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10055097" y="4738827"/>
            <a:ext cx="933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MT Extra"/>
                <a:cs typeface="MT Extra"/>
              </a:rPr>
              <a:t></a:t>
            </a:r>
            <a:endParaRPr sz="1600">
              <a:latin typeface="MT Extra"/>
              <a:cs typeface="MT Extra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5331714" y="3765041"/>
          <a:ext cx="2044064" cy="885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495"/>
                <a:gridCol w="655320"/>
                <a:gridCol w="730249"/>
              </a:tblGrid>
              <a:tr h="295275"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号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22225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其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他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块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号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ctr" marL="571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2984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ctr" marL="533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7465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5410961" y="4772659"/>
            <a:ext cx="8134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517B"/>
                </a:solidFill>
                <a:latin typeface="微软雅黑"/>
                <a:cs typeface="微软雅黑"/>
              </a:rPr>
              <a:t>1</a:t>
            </a: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25" b="1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 b="1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5321808" y="5030723"/>
          <a:ext cx="2063750" cy="1252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495"/>
                <a:gridCol w="655320"/>
                <a:gridCol w="730249"/>
              </a:tblGrid>
              <a:tr h="295275">
                <a:tc>
                  <a:txBody>
                    <a:bodyPr/>
                    <a:lstStyle/>
                    <a:p>
                      <a:pPr algn="ctr" marL="546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号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215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其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他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块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号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2794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6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 descr=""/>
          <p:cNvSpPr/>
          <p:nvPr/>
        </p:nvSpPr>
        <p:spPr>
          <a:xfrm>
            <a:off x="4748021" y="5015229"/>
            <a:ext cx="584200" cy="50800"/>
          </a:xfrm>
          <a:custGeom>
            <a:avLst/>
            <a:gdLst/>
            <a:ahLst/>
            <a:cxnLst/>
            <a:rect l="l" t="t" r="r" b="b"/>
            <a:pathLst>
              <a:path w="584200" h="50800">
                <a:moveTo>
                  <a:pt x="507491" y="0"/>
                </a:moveTo>
                <a:lnTo>
                  <a:pt x="507491" y="50800"/>
                </a:lnTo>
                <a:lnTo>
                  <a:pt x="553974" y="35306"/>
                </a:lnTo>
                <a:lnTo>
                  <a:pt x="520191" y="35306"/>
                </a:lnTo>
                <a:lnTo>
                  <a:pt x="520191" y="15494"/>
                </a:lnTo>
                <a:lnTo>
                  <a:pt x="553974" y="15494"/>
                </a:lnTo>
                <a:lnTo>
                  <a:pt x="507491" y="0"/>
                </a:lnTo>
                <a:close/>
              </a:path>
              <a:path w="584200" h="50800">
                <a:moveTo>
                  <a:pt x="507491" y="15494"/>
                </a:moveTo>
                <a:lnTo>
                  <a:pt x="0" y="15494"/>
                </a:lnTo>
                <a:lnTo>
                  <a:pt x="0" y="35306"/>
                </a:lnTo>
                <a:lnTo>
                  <a:pt x="507491" y="35306"/>
                </a:lnTo>
                <a:lnTo>
                  <a:pt x="507491" y="15494"/>
                </a:lnTo>
                <a:close/>
              </a:path>
              <a:path w="584200" h="50800">
                <a:moveTo>
                  <a:pt x="553974" y="15494"/>
                </a:moveTo>
                <a:lnTo>
                  <a:pt x="520191" y="15494"/>
                </a:lnTo>
                <a:lnTo>
                  <a:pt x="520191" y="35306"/>
                </a:lnTo>
                <a:lnTo>
                  <a:pt x="553974" y="35306"/>
                </a:lnTo>
                <a:lnTo>
                  <a:pt x="583691" y="25400"/>
                </a:lnTo>
                <a:lnTo>
                  <a:pt x="553974" y="15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338327" y="211836"/>
            <a:ext cx="2687955" cy="788670"/>
            <a:chOff x="338327" y="211836"/>
            <a:chExt cx="2687955" cy="788670"/>
          </a:xfrm>
        </p:grpSpPr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912113" cy="78714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213360"/>
              <a:ext cx="2242566" cy="787146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2459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200" algn="l"/>
              </a:tabLst>
            </a:pPr>
            <a:r>
              <a:rPr dirty="0" spc="-25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pc="-35">
                <a:solidFill>
                  <a:srgbClr val="990000"/>
                </a:solidFill>
              </a:rPr>
              <a:t>段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系</a:t>
            </a:r>
            <a:r>
              <a:rPr dirty="0" spc="-50">
                <a:solidFill>
                  <a:srgbClr val="990000"/>
                </a:solidFill>
              </a:rPr>
              <a:t>统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3176" y="2476500"/>
              <a:ext cx="2045970" cy="111937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6967" y="2476500"/>
              <a:ext cx="4214622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15690" y="2608833"/>
            <a:ext cx="4963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>
                <a:solidFill>
                  <a:srgbClr val="663300"/>
                </a:solidFill>
              </a:rPr>
              <a:t>Linux</a:t>
            </a:r>
            <a:r>
              <a:rPr dirty="0" sz="4000" spc="-40">
                <a:solidFill>
                  <a:srgbClr val="663300"/>
                </a:solidFill>
              </a:rPr>
              <a:t>系</a:t>
            </a:r>
            <a:r>
              <a:rPr dirty="0" sz="4000" spc="-40">
                <a:solidFill>
                  <a:srgbClr val="663300"/>
                </a:solidFill>
              </a:rPr>
              <a:t>统</a:t>
            </a:r>
            <a:r>
              <a:rPr dirty="0" sz="4000" spc="-40">
                <a:solidFill>
                  <a:srgbClr val="663300"/>
                </a:solidFill>
              </a:rPr>
              <a:t>的</a:t>
            </a:r>
            <a:r>
              <a:rPr dirty="0" sz="4000" spc="-40">
                <a:solidFill>
                  <a:srgbClr val="663300"/>
                </a:solidFill>
              </a:rPr>
              <a:t>存</a:t>
            </a:r>
            <a:r>
              <a:rPr dirty="0" sz="4000" spc="-40">
                <a:solidFill>
                  <a:srgbClr val="663300"/>
                </a:solidFill>
              </a:rPr>
              <a:t>储</a:t>
            </a:r>
            <a:r>
              <a:rPr dirty="0" sz="4000" spc="-40">
                <a:solidFill>
                  <a:srgbClr val="663300"/>
                </a:solidFill>
              </a:rPr>
              <a:t>管</a:t>
            </a:r>
            <a:r>
              <a:rPr dirty="0" sz="4000" spc="-50">
                <a:solidFill>
                  <a:srgbClr val="663300"/>
                </a:solidFill>
              </a:rPr>
              <a:t>理</a:t>
            </a:r>
            <a:endParaRPr sz="4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2919222" y="182803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919222" y="182803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914400"/>
                  </a:moveTo>
                  <a:lnTo>
                    <a:pt x="914400" y="9144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28956">
              <a:solidFill>
                <a:srgbClr val="1F51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2933700" y="2109343"/>
            <a:ext cx="9004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990033"/>
                </a:solidFill>
                <a:latin typeface="微软雅黑"/>
                <a:cs typeface="微软雅黑"/>
              </a:rPr>
              <a:t>CPU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19222" y="3352038"/>
            <a:ext cx="914400" cy="914400"/>
          </a:xfrm>
          <a:prstGeom prst="rect">
            <a:avLst/>
          </a:prstGeom>
          <a:solidFill>
            <a:srgbClr val="CCFFFF"/>
          </a:solidFill>
          <a:ln w="28955">
            <a:solidFill>
              <a:srgbClr val="1F517B"/>
            </a:solidFill>
          </a:ln>
        </p:spPr>
        <p:txBody>
          <a:bodyPr wrap="square" lIns="0" tIns="294640" rIns="0" bIns="0" rtlCol="0" vert="horz">
            <a:spAutoFit/>
          </a:bodyPr>
          <a:lstStyle/>
          <a:p>
            <a:pPr marL="113030">
              <a:lnSpc>
                <a:spcPct val="100000"/>
              </a:lnSpc>
              <a:spcBef>
                <a:spcPts val="2320"/>
              </a:spcBef>
            </a:pPr>
            <a:r>
              <a:rPr dirty="0" sz="2000" spc="-25">
                <a:solidFill>
                  <a:srgbClr val="990033"/>
                </a:solidFill>
                <a:latin typeface="微软雅黑"/>
                <a:cs typeface="微软雅黑"/>
              </a:rPr>
              <a:t>MMU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462022" y="2742438"/>
            <a:ext cx="6019800" cy="2362200"/>
          </a:xfrm>
          <a:custGeom>
            <a:avLst/>
            <a:gdLst/>
            <a:ahLst/>
            <a:cxnLst/>
            <a:rect l="l" t="t" r="r" b="b"/>
            <a:pathLst>
              <a:path w="6019800" h="2362200">
                <a:moveTo>
                  <a:pt x="914400" y="0"/>
                </a:moveTo>
                <a:lnTo>
                  <a:pt x="914400" y="609600"/>
                </a:lnTo>
              </a:path>
              <a:path w="6019800" h="2362200">
                <a:moveTo>
                  <a:pt x="914400" y="1524000"/>
                </a:moveTo>
                <a:lnTo>
                  <a:pt x="914400" y="2362200"/>
                </a:lnTo>
              </a:path>
              <a:path w="6019800" h="2362200">
                <a:moveTo>
                  <a:pt x="0" y="2362200"/>
                </a:moveTo>
                <a:lnTo>
                  <a:pt x="6019800" y="2362200"/>
                </a:lnTo>
              </a:path>
            </a:pathLst>
          </a:custGeom>
          <a:ln w="28956">
            <a:solidFill>
              <a:srgbClr val="1F51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433821" y="2437638"/>
            <a:ext cx="1219200" cy="1600200"/>
          </a:xfrm>
          <a:prstGeom prst="rect">
            <a:avLst/>
          </a:prstGeom>
          <a:solidFill>
            <a:srgbClr val="CCFFFF"/>
          </a:solidFill>
          <a:ln w="28955">
            <a:solidFill>
              <a:srgbClr val="1F517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353695">
              <a:lnSpc>
                <a:spcPct val="100000"/>
              </a:lnSpc>
              <a:spcBef>
                <a:spcPts val="2030"/>
              </a:spcBef>
            </a:pPr>
            <a:r>
              <a:rPr dirty="0" sz="2000" spc="-25">
                <a:solidFill>
                  <a:srgbClr val="990033"/>
                </a:solidFill>
                <a:latin typeface="微软雅黑"/>
                <a:cs typeface="微软雅黑"/>
              </a:rPr>
              <a:t>内存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86421" y="2437638"/>
            <a:ext cx="1219200" cy="1600200"/>
          </a:xfrm>
          <a:prstGeom prst="rect">
            <a:avLst/>
          </a:prstGeom>
          <a:solidFill>
            <a:srgbClr val="CCFFFF"/>
          </a:solidFill>
          <a:ln w="28955">
            <a:solidFill>
              <a:srgbClr val="1F517B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Times New Roman"/>
              <a:cs typeface="Times New Roman"/>
            </a:endParaRPr>
          </a:p>
          <a:p>
            <a:pPr marL="227965" marR="219710" indent="126364">
              <a:lnSpc>
                <a:spcPct val="100000"/>
              </a:lnSpc>
            </a:pPr>
            <a:r>
              <a:rPr dirty="0" sz="2000" spc="-25">
                <a:solidFill>
                  <a:srgbClr val="990033"/>
                </a:solidFill>
                <a:latin typeface="微软雅黑"/>
                <a:cs typeface="微软雅黑"/>
              </a:rPr>
              <a:t>磁盘</a:t>
            </a:r>
            <a:r>
              <a:rPr dirty="0" sz="2000" spc="-20">
                <a:solidFill>
                  <a:srgbClr val="990033"/>
                </a:solidFill>
                <a:latin typeface="微软雅黑"/>
                <a:cs typeface="微软雅黑"/>
              </a:rPr>
              <a:t>控制器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299461" y="1360677"/>
            <a:ext cx="5434965" cy="4463415"/>
            <a:chOff x="2299461" y="1360677"/>
            <a:chExt cx="5434965" cy="4463415"/>
          </a:xfrm>
        </p:grpSpPr>
        <p:sp>
          <p:nvSpPr>
            <p:cNvPr id="11" name="object 11" descr=""/>
            <p:cNvSpPr/>
            <p:nvPr/>
          </p:nvSpPr>
          <p:spPr>
            <a:xfrm>
              <a:off x="6119621" y="4037838"/>
              <a:ext cx="1600200" cy="1066800"/>
            </a:xfrm>
            <a:custGeom>
              <a:avLst/>
              <a:gdLst/>
              <a:ahLst/>
              <a:cxnLst/>
              <a:rect l="l" t="t" r="r" b="b"/>
              <a:pathLst>
                <a:path w="1600200" h="1066800">
                  <a:moveTo>
                    <a:pt x="0" y="0"/>
                  </a:moveTo>
                  <a:lnTo>
                    <a:pt x="0" y="1066800"/>
                  </a:lnTo>
                </a:path>
                <a:path w="1600200" h="1066800">
                  <a:moveTo>
                    <a:pt x="1600200" y="0"/>
                  </a:moveTo>
                  <a:lnTo>
                    <a:pt x="1600200" y="1066800"/>
                  </a:lnTo>
                </a:path>
              </a:pathLst>
            </a:custGeom>
            <a:ln w="28956">
              <a:solidFill>
                <a:srgbClr val="1F51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309621" y="1370837"/>
              <a:ext cx="2209800" cy="3352800"/>
            </a:xfrm>
            <a:custGeom>
              <a:avLst/>
              <a:gdLst/>
              <a:ahLst/>
              <a:cxnLst/>
              <a:rect l="l" t="t" r="r" b="b"/>
              <a:pathLst>
                <a:path w="2209800" h="3352800">
                  <a:moveTo>
                    <a:pt x="0" y="3352800"/>
                  </a:moveTo>
                  <a:lnTo>
                    <a:pt x="2209800" y="3352800"/>
                  </a:lnTo>
                  <a:lnTo>
                    <a:pt x="2209800" y="0"/>
                  </a:lnTo>
                  <a:lnTo>
                    <a:pt x="0" y="0"/>
                  </a:lnTo>
                  <a:lnTo>
                    <a:pt x="0" y="3352800"/>
                  </a:lnTo>
                  <a:close/>
                </a:path>
              </a:pathLst>
            </a:custGeom>
            <a:ln w="19812">
              <a:solidFill>
                <a:srgbClr val="1F51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376422" y="1591563"/>
              <a:ext cx="2063750" cy="4232910"/>
            </a:xfrm>
            <a:custGeom>
              <a:avLst/>
              <a:gdLst/>
              <a:ahLst/>
              <a:cxnLst/>
              <a:rect l="l" t="t" r="r" b="b"/>
              <a:pathLst>
                <a:path w="2063750" h="4232910">
                  <a:moveTo>
                    <a:pt x="82677" y="2923921"/>
                  </a:moveTo>
                  <a:lnTo>
                    <a:pt x="0" y="2903474"/>
                  </a:lnTo>
                  <a:lnTo>
                    <a:pt x="33274" y="2981833"/>
                  </a:lnTo>
                  <a:lnTo>
                    <a:pt x="51523" y="2960446"/>
                  </a:lnTo>
                  <a:lnTo>
                    <a:pt x="66802" y="2973451"/>
                  </a:lnTo>
                  <a:lnTo>
                    <a:pt x="79756" y="2958338"/>
                  </a:lnTo>
                  <a:lnTo>
                    <a:pt x="64401" y="2945333"/>
                  </a:lnTo>
                  <a:lnTo>
                    <a:pt x="71399" y="2937129"/>
                  </a:lnTo>
                  <a:lnTo>
                    <a:pt x="82677" y="2923921"/>
                  </a:lnTo>
                  <a:close/>
                </a:path>
                <a:path w="2063750" h="4232910">
                  <a:moveTo>
                    <a:pt x="92964" y="1548257"/>
                  </a:moveTo>
                  <a:lnTo>
                    <a:pt x="80899" y="1532636"/>
                  </a:lnTo>
                  <a:lnTo>
                    <a:pt x="54038" y="1553476"/>
                  </a:lnTo>
                  <a:lnTo>
                    <a:pt x="36703" y="1531239"/>
                  </a:lnTo>
                  <a:lnTo>
                    <a:pt x="0" y="1608074"/>
                  </a:lnTo>
                  <a:lnTo>
                    <a:pt x="83566" y="1591310"/>
                  </a:lnTo>
                  <a:lnTo>
                    <a:pt x="72364" y="1576959"/>
                  </a:lnTo>
                  <a:lnTo>
                    <a:pt x="66255" y="1569135"/>
                  </a:lnTo>
                  <a:lnTo>
                    <a:pt x="92964" y="1548257"/>
                  </a:lnTo>
                  <a:close/>
                </a:path>
                <a:path w="2063750" h="4232910">
                  <a:moveTo>
                    <a:pt x="185293" y="3048254"/>
                  </a:moveTo>
                  <a:lnTo>
                    <a:pt x="124968" y="2996946"/>
                  </a:lnTo>
                  <a:lnTo>
                    <a:pt x="112141" y="3011932"/>
                  </a:lnTo>
                  <a:lnTo>
                    <a:pt x="172466" y="3063367"/>
                  </a:lnTo>
                  <a:lnTo>
                    <a:pt x="185293" y="3048254"/>
                  </a:lnTo>
                  <a:close/>
                </a:path>
                <a:path w="2063750" h="4232910">
                  <a:moveTo>
                    <a:pt x="202438" y="1463167"/>
                  </a:moveTo>
                  <a:lnTo>
                    <a:pt x="190373" y="1447546"/>
                  </a:lnTo>
                  <a:lnTo>
                    <a:pt x="127762" y="1496187"/>
                  </a:lnTo>
                  <a:lnTo>
                    <a:pt x="139954" y="1511808"/>
                  </a:lnTo>
                  <a:lnTo>
                    <a:pt x="202438" y="1463167"/>
                  </a:lnTo>
                  <a:close/>
                </a:path>
                <a:path w="2063750" h="4232910">
                  <a:moveTo>
                    <a:pt x="290830" y="3138170"/>
                  </a:moveTo>
                  <a:lnTo>
                    <a:pt x="230505" y="3086862"/>
                  </a:lnTo>
                  <a:lnTo>
                    <a:pt x="217678" y="3101848"/>
                  </a:lnTo>
                  <a:lnTo>
                    <a:pt x="278003" y="3153283"/>
                  </a:lnTo>
                  <a:lnTo>
                    <a:pt x="290830" y="3138170"/>
                  </a:lnTo>
                  <a:close/>
                </a:path>
                <a:path w="2063750" h="4232910">
                  <a:moveTo>
                    <a:pt x="311912" y="1377950"/>
                  </a:moveTo>
                  <a:lnTo>
                    <a:pt x="299847" y="1362329"/>
                  </a:lnTo>
                  <a:lnTo>
                    <a:pt x="237236" y="1410970"/>
                  </a:lnTo>
                  <a:lnTo>
                    <a:pt x="249428" y="1426591"/>
                  </a:lnTo>
                  <a:lnTo>
                    <a:pt x="311912" y="1377950"/>
                  </a:lnTo>
                  <a:close/>
                </a:path>
                <a:path w="2063750" h="4232910">
                  <a:moveTo>
                    <a:pt x="396494" y="3228086"/>
                  </a:moveTo>
                  <a:lnTo>
                    <a:pt x="336169" y="3176778"/>
                  </a:lnTo>
                  <a:lnTo>
                    <a:pt x="323215" y="3191764"/>
                  </a:lnTo>
                  <a:lnTo>
                    <a:pt x="383667" y="3243199"/>
                  </a:lnTo>
                  <a:lnTo>
                    <a:pt x="396494" y="3228086"/>
                  </a:lnTo>
                  <a:close/>
                </a:path>
                <a:path w="2063750" h="4232910">
                  <a:moveTo>
                    <a:pt x="421386" y="1292860"/>
                  </a:moveTo>
                  <a:lnTo>
                    <a:pt x="409321" y="1277239"/>
                  </a:lnTo>
                  <a:lnTo>
                    <a:pt x="346710" y="1325880"/>
                  </a:lnTo>
                  <a:lnTo>
                    <a:pt x="358902" y="1341501"/>
                  </a:lnTo>
                  <a:lnTo>
                    <a:pt x="421386" y="1292860"/>
                  </a:lnTo>
                  <a:close/>
                </a:path>
                <a:path w="2063750" h="4232910">
                  <a:moveTo>
                    <a:pt x="502031" y="3318002"/>
                  </a:moveTo>
                  <a:lnTo>
                    <a:pt x="441706" y="3266694"/>
                  </a:lnTo>
                  <a:lnTo>
                    <a:pt x="428879" y="3281680"/>
                  </a:lnTo>
                  <a:lnTo>
                    <a:pt x="489204" y="3333115"/>
                  </a:lnTo>
                  <a:lnTo>
                    <a:pt x="502031" y="3318002"/>
                  </a:lnTo>
                  <a:close/>
                </a:path>
                <a:path w="2063750" h="4232910">
                  <a:moveTo>
                    <a:pt x="530860" y="1207643"/>
                  </a:moveTo>
                  <a:lnTo>
                    <a:pt x="518795" y="1192022"/>
                  </a:lnTo>
                  <a:lnTo>
                    <a:pt x="456184" y="1240663"/>
                  </a:lnTo>
                  <a:lnTo>
                    <a:pt x="468376" y="1256411"/>
                  </a:lnTo>
                  <a:lnTo>
                    <a:pt x="530860" y="1207643"/>
                  </a:lnTo>
                  <a:close/>
                </a:path>
                <a:path w="2063750" h="4232910">
                  <a:moveTo>
                    <a:pt x="607568" y="3407918"/>
                  </a:moveTo>
                  <a:lnTo>
                    <a:pt x="547243" y="3356610"/>
                  </a:lnTo>
                  <a:lnTo>
                    <a:pt x="534416" y="3371596"/>
                  </a:lnTo>
                  <a:lnTo>
                    <a:pt x="594741" y="3423031"/>
                  </a:lnTo>
                  <a:lnTo>
                    <a:pt x="607568" y="3407918"/>
                  </a:lnTo>
                  <a:close/>
                </a:path>
                <a:path w="2063750" h="4232910">
                  <a:moveTo>
                    <a:pt x="640334" y="1122553"/>
                  </a:moveTo>
                  <a:lnTo>
                    <a:pt x="628142" y="1106932"/>
                  </a:lnTo>
                  <a:lnTo>
                    <a:pt x="565658" y="1155573"/>
                  </a:lnTo>
                  <a:lnTo>
                    <a:pt x="577850" y="1171194"/>
                  </a:lnTo>
                  <a:lnTo>
                    <a:pt x="640334" y="1122553"/>
                  </a:lnTo>
                  <a:close/>
                </a:path>
                <a:path w="2063750" h="4232910">
                  <a:moveTo>
                    <a:pt x="713232" y="3497834"/>
                  </a:moveTo>
                  <a:lnTo>
                    <a:pt x="652907" y="3446526"/>
                  </a:lnTo>
                  <a:lnTo>
                    <a:pt x="640080" y="3461512"/>
                  </a:lnTo>
                  <a:lnTo>
                    <a:pt x="700405" y="3512947"/>
                  </a:lnTo>
                  <a:lnTo>
                    <a:pt x="713232" y="3497834"/>
                  </a:lnTo>
                  <a:close/>
                </a:path>
                <a:path w="2063750" h="4232910">
                  <a:moveTo>
                    <a:pt x="749808" y="1037463"/>
                  </a:moveTo>
                  <a:lnTo>
                    <a:pt x="737616" y="1021715"/>
                  </a:lnTo>
                  <a:lnTo>
                    <a:pt x="675132" y="1070483"/>
                  </a:lnTo>
                  <a:lnTo>
                    <a:pt x="687324" y="1086104"/>
                  </a:lnTo>
                  <a:lnTo>
                    <a:pt x="749808" y="1037463"/>
                  </a:lnTo>
                  <a:close/>
                </a:path>
                <a:path w="2063750" h="4232910">
                  <a:moveTo>
                    <a:pt x="818769" y="3587750"/>
                  </a:moveTo>
                  <a:lnTo>
                    <a:pt x="758444" y="3536442"/>
                  </a:lnTo>
                  <a:lnTo>
                    <a:pt x="745617" y="3551555"/>
                  </a:lnTo>
                  <a:lnTo>
                    <a:pt x="805942" y="3602863"/>
                  </a:lnTo>
                  <a:lnTo>
                    <a:pt x="818769" y="3587750"/>
                  </a:lnTo>
                  <a:close/>
                </a:path>
                <a:path w="2063750" h="4232910">
                  <a:moveTo>
                    <a:pt x="859282" y="952246"/>
                  </a:moveTo>
                  <a:lnTo>
                    <a:pt x="847090" y="936625"/>
                  </a:lnTo>
                  <a:lnTo>
                    <a:pt x="784606" y="985266"/>
                  </a:lnTo>
                  <a:lnTo>
                    <a:pt x="796798" y="1000887"/>
                  </a:lnTo>
                  <a:lnTo>
                    <a:pt x="859282" y="952246"/>
                  </a:lnTo>
                  <a:close/>
                </a:path>
                <a:path w="2063750" h="4232910">
                  <a:moveTo>
                    <a:pt x="924306" y="3677666"/>
                  </a:moveTo>
                  <a:lnTo>
                    <a:pt x="863981" y="3626370"/>
                  </a:lnTo>
                  <a:lnTo>
                    <a:pt x="851154" y="3641471"/>
                  </a:lnTo>
                  <a:lnTo>
                    <a:pt x="911479" y="3692779"/>
                  </a:lnTo>
                  <a:lnTo>
                    <a:pt x="924306" y="3677666"/>
                  </a:lnTo>
                  <a:close/>
                </a:path>
                <a:path w="2063750" h="4232910">
                  <a:moveTo>
                    <a:pt x="968756" y="867156"/>
                  </a:moveTo>
                  <a:lnTo>
                    <a:pt x="956564" y="851535"/>
                  </a:lnTo>
                  <a:lnTo>
                    <a:pt x="894080" y="900176"/>
                  </a:lnTo>
                  <a:lnTo>
                    <a:pt x="906272" y="915797"/>
                  </a:lnTo>
                  <a:lnTo>
                    <a:pt x="968756" y="867156"/>
                  </a:lnTo>
                  <a:close/>
                </a:path>
                <a:path w="2063750" h="4232910">
                  <a:moveTo>
                    <a:pt x="1029970" y="3767582"/>
                  </a:moveTo>
                  <a:lnTo>
                    <a:pt x="969645" y="3716274"/>
                  </a:lnTo>
                  <a:lnTo>
                    <a:pt x="956818" y="3731387"/>
                  </a:lnTo>
                  <a:lnTo>
                    <a:pt x="1017143" y="3782695"/>
                  </a:lnTo>
                  <a:lnTo>
                    <a:pt x="1029970" y="3767582"/>
                  </a:lnTo>
                  <a:close/>
                </a:path>
                <a:path w="2063750" h="4232910">
                  <a:moveTo>
                    <a:pt x="1078230" y="781939"/>
                  </a:moveTo>
                  <a:lnTo>
                    <a:pt x="1066038" y="766318"/>
                  </a:lnTo>
                  <a:lnTo>
                    <a:pt x="1003554" y="814959"/>
                  </a:lnTo>
                  <a:lnTo>
                    <a:pt x="1015746" y="830580"/>
                  </a:lnTo>
                  <a:lnTo>
                    <a:pt x="1078230" y="781939"/>
                  </a:lnTo>
                  <a:close/>
                </a:path>
                <a:path w="2063750" h="4232910">
                  <a:moveTo>
                    <a:pt x="1135507" y="3857498"/>
                  </a:moveTo>
                  <a:lnTo>
                    <a:pt x="1075182" y="3806190"/>
                  </a:lnTo>
                  <a:lnTo>
                    <a:pt x="1062355" y="3821303"/>
                  </a:lnTo>
                  <a:lnTo>
                    <a:pt x="1122680" y="3872611"/>
                  </a:lnTo>
                  <a:lnTo>
                    <a:pt x="1135507" y="3857498"/>
                  </a:lnTo>
                  <a:close/>
                </a:path>
                <a:path w="2063750" h="4232910">
                  <a:moveTo>
                    <a:pt x="1187704" y="696849"/>
                  </a:moveTo>
                  <a:lnTo>
                    <a:pt x="1175512" y="681228"/>
                  </a:lnTo>
                  <a:lnTo>
                    <a:pt x="1113028" y="729869"/>
                  </a:lnTo>
                  <a:lnTo>
                    <a:pt x="1125220" y="745490"/>
                  </a:lnTo>
                  <a:lnTo>
                    <a:pt x="1187704" y="696849"/>
                  </a:lnTo>
                  <a:close/>
                </a:path>
                <a:path w="2063750" h="4232910">
                  <a:moveTo>
                    <a:pt x="1241171" y="3947541"/>
                  </a:moveTo>
                  <a:lnTo>
                    <a:pt x="1180719" y="3896106"/>
                  </a:lnTo>
                  <a:lnTo>
                    <a:pt x="1167892" y="3911219"/>
                  </a:lnTo>
                  <a:lnTo>
                    <a:pt x="1228217" y="3962527"/>
                  </a:lnTo>
                  <a:lnTo>
                    <a:pt x="1241171" y="3947541"/>
                  </a:lnTo>
                  <a:close/>
                </a:path>
                <a:path w="2063750" h="4232910">
                  <a:moveTo>
                    <a:pt x="1297178" y="611759"/>
                  </a:moveTo>
                  <a:lnTo>
                    <a:pt x="1284986" y="596011"/>
                  </a:lnTo>
                  <a:lnTo>
                    <a:pt x="1222502" y="644652"/>
                  </a:lnTo>
                  <a:lnTo>
                    <a:pt x="1234694" y="660400"/>
                  </a:lnTo>
                  <a:lnTo>
                    <a:pt x="1297178" y="611759"/>
                  </a:lnTo>
                  <a:close/>
                </a:path>
                <a:path w="2063750" h="4232910">
                  <a:moveTo>
                    <a:pt x="1346708" y="4037393"/>
                  </a:moveTo>
                  <a:lnTo>
                    <a:pt x="1286383" y="3986022"/>
                  </a:lnTo>
                  <a:lnTo>
                    <a:pt x="1273556" y="4001097"/>
                  </a:lnTo>
                  <a:lnTo>
                    <a:pt x="1333881" y="4052481"/>
                  </a:lnTo>
                  <a:lnTo>
                    <a:pt x="1346708" y="4037393"/>
                  </a:lnTo>
                  <a:close/>
                </a:path>
                <a:path w="2063750" h="4232910">
                  <a:moveTo>
                    <a:pt x="1406652" y="526542"/>
                  </a:moveTo>
                  <a:lnTo>
                    <a:pt x="1394460" y="510921"/>
                  </a:lnTo>
                  <a:lnTo>
                    <a:pt x="1331976" y="559562"/>
                  </a:lnTo>
                  <a:lnTo>
                    <a:pt x="1344168" y="575183"/>
                  </a:lnTo>
                  <a:lnTo>
                    <a:pt x="1406652" y="526542"/>
                  </a:lnTo>
                  <a:close/>
                </a:path>
                <a:path w="2063750" h="4232910">
                  <a:moveTo>
                    <a:pt x="1452245" y="4127322"/>
                  </a:moveTo>
                  <a:lnTo>
                    <a:pt x="1391920" y="4075938"/>
                  </a:lnTo>
                  <a:lnTo>
                    <a:pt x="1379093" y="4091025"/>
                  </a:lnTo>
                  <a:lnTo>
                    <a:pt x="1439418" y="4142397"/>
                  </a:lnTo>
                  <a:lnTo>
                    <a:pt x="1452245" y="4127322"/>
                  </a:lnTo>
                  <a:close/>
                </a:path>
                <a:path w="2063750" h="4232910">
                  <a:moveTo>
                    <a:pt x="1516126" y="441452"/>
                  </a:moveTo>
                  <a:lnTo>
                    <a:pt x="1503934" y="425831"/>
                  </a:lnTo>
                  <a:lnTo>
                    <a:pt x="1441450" y="474472"/>
                  </a:lnTo>
                  <a:lnTo>
                    <a:pt x="1453515" y="490093"/>
                  </a:lnTo>
                  <a:lnTo>
                    <a:pt x="1516126" y="441452"/>
                  </a:lnTo>
                  <a:close/>
                </a:path>
                <a:path w="2063750" h="4232910">
                  <a:moveTo>
                    <a:pt x="1557909" y="4217238"/>
                  </a:moveTo>
                  <a:lnTo>
                    <a:pt x="1497584" y="4165854"/>
                  </a:lnTo>
                  <a:lnTo>
                    <a:pt x="1484630" y="4180941"/>
                  </a:lnTo>
                  <a:lnTo>
                    <a:pt x="1544955" y="4232326"/>
                  </a:lnTo>
                  <a:lnTo>
                    <a:pt x="1557909" y="4217238"/>
                  </a:lnTo>
                  <a:close/>
                </a:path>
                <a:path w="2063750" h="4232910">
                  <a:moveTo>
                    <a:pt x="1625600" y="356235"/>
                  </a:moveTo>
                  <a:lnTo>
                    <a:pt x="1613408" y="340614"/>
                  </a:lnTo>
                  <a:lnTo>
                    <a:pt x="1550924" y="389255"/>
                  </a:lnTo>
                  <a:lnTo>
                    <a:pt x="1562989" y="404876"/>
                  </a:lnTo>
                  <a:lnTo>
                    <a:pt x="1625600" y="356235"/>
                  </a:lnTo>
                  <a:close/>
                </a:path>
                <a:path w="2063750" h="4232910">
                  <a:moveTo>
                    <a:pt x="1735074" y="271145"/>
                  </a:moveTo>
                  <a:lnTo>
                    <a:pt x="1722882" y="255524"/>
                  </a:lnTo>
                  <a:lnTo>
                    <a:pt x="1660398" y="304165"/>
                  </a:lnTo>
                  <a:lnTo>
                    <a:pt x="1672463" y="319786"/>
                  </a:lnTo>
                  <a:lnTo>
                    <a:pt x="1735074" y="271145"/>
                  </a:lnTo>
                  <a:close/>
                </a:path>
                <a:path w="2063750" h="4232910">
                  <a:moveTo>
                    <a:pt x="1844548" y="185928"/>
                  </a:moveTo>
                  <a:lnTo>
                    <a:pt x="1832356" y="170307"/>
                  </a:lnTo>
                  <a:lnTo>
                    <a:pt x="1769872" y="218948"/>
                  </a:lnTo>
                  <a:lnTo>
                    <a:pt x="1781937" y="234696"/>
                  </a:lnTo>
                  <a:lnTo>
                    <a:pt x="1844548" y="185928"/>
                  </a:lnTo>
                  <a:close/>
                </a:path>
                <a:path w="2063750" h="4232910">
                  <a:moveTo>
                    <a:pt x="1954022" y="100838"/>
                  </a:moveTo>
                  <a:lnTo>
                    <a:pt x="1941830" y="85217"/>
                  </a:lnTo>
                  <a:lnTo>
                    <a:pt x="1879346" y="133858"/>
                  </a:lnTo>
                  <a:lnTo>
                    <a:pt x="1891411" y="149479"/>
                  </a:lnTo>
                  <a:lnTo>
                    <a:pt x="1954022" y="100838"/>
                  </a:lnTo>
                  <a:close/>
                </a:path>
                <a:path w="2063750" h="4232910">
                  <a:moveTo>
                    <a:pt x="2063496" y="15748"/>
                  </a:moveTo>
                  <a:lnTo>
                    <a:pt x="2051304" y="0"/>
                  </a:lnTo>
                  <a:lnTo>
                    <a:pt x="1988820" y="48768"/>
                  </a:lnTo>
                  <a:lnTo>
                    <a:pt x="2000885" y="64389"/>
                  </a:lnTo>
                  <a:lnTo>
                    <a:pt x="2063496" y="15748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674354" y="4889068"/>
            <a:ext cx="6350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solidFill>
                  <a:srgbClr val="1F517B"/>
                </a:solidFill>
                <a:latin typeface="微软雅黑"/>
                <a:cs typeface="微软雅黑"/>
              </a:rPr>
              <a:t>总线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33059" y="1293875"/>
            <a:ext cx="4020820" cy="685800"/>
          </a:xfrm>
          <a:prstGeom prst="rect">
            <a:avLst/>
          </a:prstGeom>
          <a:solidFill>
            <a:srgbClr val="FFFFCC"/>
          </a:solidFill>
          <a:ln w="9144">
            <a:solidFill>
              <a:srgbClr val="1F517B"/>
            </a:solidFill>
          </a:ln>
        </p:spPr>
        <p:txBody>
          <a:bodyPr wrap="square" lIns="0" tIns="18097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425"/>
              </a:spcBef>
            </a:pPr>
            <a:r>
              <a:rPr dirty="0" sz="2000">
                <a:solidFill>
                  <a:srgbClr val="4138F9"/>
                </a:solidFill>
                <a:latin typeface="微软雅黑"/>
                <a:cs typeface="微软雅黑"/>
              </a:rPr>
              <a:t>CPU</a:t>
            </a:r>
            <a:r>
              <a:rPr dirty="0" sz="2000" spc="-5">
                <a:solidFill>
                  <a:srgbClr val="4138F9"/>
                </a:solidFill>
                <a:latin typeface="微软雅黑"/>
                <a:cs typeface="微软雅黑"/>
              </a:rPr>
              <a:t>把虚拟地址送给</a:t>
            </a:r>
            <a:r>
              <a:rPr dirty="0" sz="2000" spc="-25">
                <a:solidFill>
                  <a:srgbClr val="4138F9"/>
                </a:solidFill>
                <a:latin typeface="微软雅黑"/>
                <a:cs typeface="微软雅黑"/>
              </a:rPr>
              <a:t>MMU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27091" y="5510784"/>
            <a:ext cx="4114800" cy="609600"/>
          </a:xfrm>
          <a:prstGeom prst="rect">
            <a:avLst/>
          </a:prstGeom>
          <a:solidFill>
            <a:srgbClr val="FFFFCC"/>
          </a:solidFill>
          <a:ln w="9144">
            <a:solidFill>
              <a:srgbClr val="1F517B"/>
            </a:solidFill>
          </a:ln>
        </p:spPr>
        <p:txBody>
          <a:bodyPr wrap="square" lIns="0" tIns="142875" rIns="0" bIns="0" rtlCol="0" vert="horz">
            <a:spAutoFit/>
          </a:bodyPr>
          <a:lstStyle/>
          <a:p>
            <a:pPr marL="479425">
              <a:lnSpc>
                <a:spcPct val="100000"/>
              </a:lnSpc>
              <a:spcBef>
                <a:spcPts val="1125"/>
              </a:spcBef>
            </a:pPr>
            <a:r>
              <a:rPr dirty="0" sz="2000" spc="-10">
                <a:solidFill>
                  <a:srgbClr val="4138F9"/>
                </a:solidFill>
                <a:latin typeface="微软雅黑"/>
                <a:cs typeface="微软雅黑"/>
              </a:rPr>
              <a:t>MMU</a:t>
            </a:r>
            <a:r>
              <a:rPr dirty="0" sz="2000" spc="-20">
                <a:solidFill>
                  <a:srgbClr val="4138F9"/>
                </a:solidFill>
                <a:latin typeface="微软雅黑"/>
                <a:cs typeface="微软雅黑"/>
              </a:rPr>
              <a:t>把物理地址送给存储器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327" y="213359"/>
            <a:ext cx="3307841" cy="787146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28663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>
                <a:solidFill>
                  <a:srgbClr val="990000"/>
                </a:solidFill>
              </a:rPr>
              <a:t>保</a:t>
            </a:r>
            <a:r>
              <a:rPr dirty="0" spc="-35">
                <a:solidFill>
                  <a:srgbClr val="990000"/>
                </a:solidFill>
              </a:rPr>
              <a:t>护</a:t>
            </a:r>
            <a:r>
              <a:rPr dirty="0" spc="-35">
                <a:solidFill>
                  <a:srgbClr val="990000"/>
                </a:solidFill>
              </a:rPr>
              <a:t>模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下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寻</a:t>
            </a:r>
            <a:r>
              <a:rPr dirty="0" spc="-50">
                <a:solidFill>
                  <a:srgbClr val="990000"/>
                </a:solidFill>
              </a:rPr>
              <a:t>址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868" y="2104644"/>
              <a:ext cx="11087100" cy="229361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7868" y="3051048"/>
              <a:ext cx="1146175" cy="1905"/>
            </a:xfrm>
            <a:custGeom>
              <a:avLst/>
              <a:gdLst/>
              <a:ahLst/>
              <a:cxnLst/>
              <a:rect l="l" t="t" r="r" b="b"/>
              <a:pathLst>
                <a:path w="1146175" h="1905">
                  <a:moveTo>
                    <a:pt x="0" y="0"/>
                  </a:moveTo>
                  <a:lnTo>
                    <a:pt x="1146048" y="15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71727" y="3874008"/>
            <a:ext cx="1984375" cy="5245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6515" rIns="0" bIns="0" rtlCol="0" vert="horz">
            <a:spAutoFit/>
          </a:bodyPr>
          <a:lstStyle/>
          <a:p>
            <a:pPr marL="381000">
              <a:lnSpc>
                <a:spcPct val="100000"/>
              </a:lnSpc>
              <a:spcBef>
                <a:spcPts val="445"/>
              </a:spcBef>
            </a:pPr>
            <a:r>
              <a:rPr dirty="0" sz="2400" spc="-15">
                <a:latin typeface="宋体"/>
                <a:cs typeface="宋体"/>
              </a:rPr>
              <a:t>虚拟地址</a:t>
            </a:r>
            <a:endParaRPr sz="2400">
              <a:latin typeface="宋体"/>
              <a:cs typeface="宋体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38327" y="211836"/>
            <a:ext cx="2185035" cy="787400"/>
            <a:chOff x="338327" y="211836"/>
            <a:chExt cx="2185035" cy="7874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327" y="211836"/>
              <a:ext cx="1474470" cy="78714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5691" y="211836"/>
              <a:ext cx="1177290" cy="78714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17437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>
                <a:solidFill>
                  <a:srgbClr val="990000"/>
                </a:solidFill>
              </a:rPr>
              <a:t>MMU</a:t>
            </a:r>
            <a:r>
              <a:rPr dirty="0" spc="-35">
                <a:solidFill>
                  <a:srgbClr val="990000"/>
                </a:solidFill>
              </a:rPr>
              <a:t>机</a:t>
            </a:r>
            <a:r>
              <a:rPr dirty="0" spc="-50">
                <a:solidFill>
                  <a:srgbClr val="990000"/>
                </a:solidFill>
              </a:rPr>
              <a:t>制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12191" y="6691883"/>
              <a:ext cx="12179935" cy="166370"/>
            </a:xfrm>
            <a:custGeom>
              <a:avLst/>
              <a:gdLst/>
              <a:ahLst/>
              <a:cxnLst/>
              <a:rect l="l" t="t" r="r" b="b"/>
              <a:pathLst>
                <a:path w="12179935" h="166370">
                  <a:moveTo>
                    <a:pt x="12179808" y="0"/>
                  </a:moveTo>
                  <a:lnTo>
                    <a:pt x="0" y="0"/>
                  </a:lnTo>
                  <a:lnTo>
                    <a:pt x="0" y="166114"/>
                  </a:lnTo>
                  <a:lnTo>
                    <a:pt x="12179808" y="166114"/>
                  </a:lnTo>
                  <a:lnTo>
                    <a:pt x="12179808" y="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6876" y="313943"/>
              <a:ext cx="1853183" cy="45110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26136" y="359409"/>
              <a:ext cx="1386840" cy="433070"/>
            </a:xfrm>
            <a:custGeom>
              <a:avLst/>
              <a:gdLst/>
              <a:ahLst/>
              <a:cxnLst/>
              <a:rect l="l" t="t" r="r" b="b"/>
              <a:pathLst>
                <a:path w="1386839" h="433070">
                  <a:moveTo>
                    <a:pt x="1386840" y="421640"/>
                  </a:moveTo>
                  <a:lnTo>
                    <a:pt x="168846" y="421640"/>
                  </a:lnTo>
                  <a:lnTo>
                    <a:pt x="168846" y="414020"/>
                  </a:lnTo>
                  <a:lnTo>
                    <a:pt x="168846" y="15240"/>
                  </a:lnTo>
                  <a:lnTo>
                    <a:pt x="168846" y="0"/>
                  </a:lnTo>
                  <a:lnTo>
                    <a:pt x="79552" y="0"/>
                  </a:lnTo>
                  <a:lnTo>
                    <a:pt x="79552" y="15240"/>
                  </a:lnTo>
                  <a:lnTo>
                    <a:pt x="79552" y="414020"/>
                  </a:lnTo>
                  <a:lnTo>
                    <a:pt x="33832" y="414020"/>
                  </a:lnTo>
                  <a:lnTo>
                    <a:pt x="33832" y="15240"/>
                  </a:lnTo>
                  <a:lnTo>
                    <a:pt x="3383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414020"/>
                  </a:lnTo>
                  <a:lnTo>
                    <a:pt x="0" y="421640"/>
                  </a:lnTo>
                  <a:lnTo>
                    <a:pt x="0" y="433070"/>
                  </a:lnTo>
                  <a:lnTo>
                    <a:pt x="107289" y="433070"/>
                  </a:lnTo>
                  <a:lnTo>
                    <a:pt x="107289" y="421640"/>
                  </a:lnTo>
                  <a:lnTo>
                    <a:pt x="107289" y="414020"/>
                  </a:lnTo>
                  <a:lnTo>
                    <a:pt x="107289" y="15240"/>
                  </a:lnTo>
                  <a:lnTo>
                    <a:pt x="153009" y="15240"/>
                  </a:lnTo>
                  <a:lnTo>
                    <a:pt x="153009" y="414020"/>
                  </a:lnTo>
                  <a:lnTo>
                    <a:pt x="153009" y="421640"/>
                  </a:lnTo>
                  <a:lnTo>
                    <a:pt x="153009" y="433070"/>
                  </a:lnTo>
                  <a:lnTo>
                    <a:pt x="1386840" y="433070"/>
                  </a:lnTo>
                  <a:lnTo>
                    <a:pt x="1386840" y="421640"/>
                  </a:lnTo>
                  <a:close/>
                </a:path>
              </a:pathLst>
            </a:custGeom>
            <a:solidFill>
              <a:srgbClr val="1F51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932" y="1574291"/>
              <a:ext cx="10003536" cy="36530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327" y="213359"/>
              <a:ext cx="1887474" cy="78714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5" y="211836"/>
              <a:ext cx="1177290" cy="78714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79" y="213359"/>
              <a:ext cx="1177290" cy="78714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9064" y="213359"/>
              <a:ext cx="1177289" cy="78714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6303" y="302513"/>
            <a:ext cx="35775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>
                <a:solidFill>
                  <a:srgbClr val="990000"/>
                </a:solidFill>
              </a:rPr>
              <a:t>虚</a:t>
            </a:r>
            <a:r>
              <a:rPr dirty="0" spc="-35">
                <a:solidFill>
                  <a:srgbClr val="990000"/>
                </a:solidFill>
              </a:rPr>
              <a:t>拟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  <a:latin typeface="Times New Roman"/>
                <a:cs typeface="Times New Roman"/>
              </a:rPr>
              <a:t>——</a:t>
            </a:r>
            <a:r>
              <a:rPr dirty="0" spc="-35">
                <a:solidFill>
                  <a:srgbClr val="990000"/>
                </a:solidFill>
              </a:rPr>
              <a:t>线</a:t>
            </a:r>
            <a:r>
              <a:rPr dirty="0" spc="-35">
                <a:solidFill>
                  <a:srgbClr val="990000"/>
                </a:solidFill>
              </a:rPr>
              <a:t>性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50">
                <a:solidFill>
                  <a:srgbClr val="990000"/>
                </a:solidFill>
              </a:rPr>
              <a:t>址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28522" y="1533855"/>
            <a:ext cx="10376535" cy="3288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indent="-343535">
              <a:lnSpc>
                <a:spcPct val="100000"/>
              </a:lnSpc>
              <a:spcBef>
                <a:spcPts val="100"/>
              </a:spcBef>
              <a:buClr>
                <a:srgbClr val="A40020"/>
              </a:buClr>
              <a:buFont typeface="Wingdings"/>
              <a:buChar char=""/>
              <a:tabLst>
                <a:tab pos="3562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Linux</a:t>
            </a: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主要采用分页机制来实现虚拟存储器管理:</a:t>
            </a:r>
            <a:endParaRPr sz="2400">
              <a:latin typeface="微软雅黑"/>
              <a:cs typeface="微软雅黑"/>
            </a:endParaRPr>
          </a:p>
          <a:p>
            <a:pPr algn="just" lvl="1" marL="756285" marR="308610" indent="-287020">
              <a:lnSpc>
                <a:spcPct val="150100"/>
              </a:lnSpc>
              <a:spcBef>
                <a:spcPts val="600"/>
              </a:spcBef>
              <a:buClr>
                <a:srgbClr val="A40020"/>
              </a:buClr>
              <a:buFont typeface="Wingdings"/>
              <a:buChar char=""/>
              <a:tabLst>
                <a:tab pos="756920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Linux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的分段机制使得所有的进程都使用相同的段寄存器值，这就使得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内存管理变得简单，也就是说，所有的分段都使用同样的线性地址空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（0~4G）</a:t>
            </a:r>
            <a:r>
              <a:rPr dirty="0" sz="24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  <a:p>
            <a:pPr lvl="1" marL="756285" marR="5080" indent="-287020">
              <a:lnSpc>
                <a:spcPct val="150100"/>
              </a:lnSpc>
              <a:spcBef>
                <a:spcPts val="595"/>
              </a:spcBef>
              <a:buClr>
                <a:srgbClr val="A40020"/>
              </a:buClr>
              <a:buFont typeface="Wingdings"/>
              <a:buChar char=""/>
              <a:tabLst>
                <a:tab pos="756920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Linux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设计目标之一就是能够把自己移植到绝大多数流行的处理器平台。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但是，许多RISC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处理器支持的段功能非常有限。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8327" y="211836"/>
            <a:ext cx="4984750" cy="787400"/>
            <a:chOff x="338327" y="211836"/>
            <a:chExt cx="4984750" cy="787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7" y="211836"/>
              <a:ext cx="1433322" cy="7871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544" y="211836"/>
              <a:ext cx="1177290" cy="78714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4727" y="211836"/>
              <a:ext cx="822198" cy="78714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9820" y="211836"/>
              <a:ext cx="822197" cy="78714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4911" y="211836"/>
              <a:ext cx="2597658" cy="78714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4543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>
                <a:solidFill>
                  <a:srgbClr val="990000"/>
                </a:solidFill>
              </a:rPr>
              <a:t>Linux</a:t>
            </a:r>
            <a:r>
              <a:rPr dirty="0" spc="-35">
                <a:solidFill>
                  <a:srgbClr val="990000"/>
                </a:solidFill>
              </a:rPr>
              <a:t>系</a:t>
            </a:r>
            <a:r>
              <a:rPr dirty="0" spc="-35">
                <a:solidFill>
                  <a:srgbClr val="990000"/>
                </a:solidFill>
              </a:rPr>
              <a:t>统</a:t>
            </a:r>
            <a:r>
              <a:rPr dirty="0" spc="-35">
                <a:solidFill>
                  <a:srgbClr val="990000"/>
                </a:solidFill>
              </a:rPr>
              <a:t>的</a:t>
            </a:r>
            <a:r>
              <a:rPr dirty="0" spc="-35">
                <a:solidFill>
                  <a:srgbClr val="990000"/>
                </a:solidFill>
              </a:rPr>
              <a:t>段</a:t>
            </a:r>
            <a:r>
              <a:rPr dirty="0" spc="-35">
                <a:solidFill>
                  <a:srgbClr val="990000"/>
                </a:solidFill>
              </a:rPr>
              <a:t>页</a:t>
            </a:r>
            <a:r>
              <a:rPr dirty="0" spc="-35">
                <a:solidFill>
                  <a:srgbClr val="990000"/>
                </a:solidFill>
              </a:rPr>
              <a:t>式</a:t>
            </a:r>
            <a:r>
              <a:rPr dirty="0" spc="-35">
                <a:solidFill>
                  <a:srgbClr val="990000"/>
                </a:solidFill>
              </a:rPr>
              <a:t>地</a:t>
            </a:r>
            <a:r>
              <a:rPr dirty="0" spc="-35">
                <a:solidFill>
                  <a:srgbClr val="990000"/>
                </a:solidFill>
              </a:rPr>
              <a:t>址</a:t>
            </a:r>
            <a:r>
              <a:rPr dirty="0" spc="-35">
                <a:solidFill>
                  <a:srgbClr val="990000"/>
                </a:solidFill>
              </a:rPr>
              <a:t>变</a:t>
            </a:r>
            <a:r>
              <a:rPr dirty="0" spc="-50">
                <a:solidFill>
                  <a:srgbClr val="990000"/>
                </a:solidFill>
              </a:rPr>
              <a:t>换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17804" y="1179956"/>
            <a:ext cx="10469880" cy="2601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8965" indent="-532765">
              <a:lnSpc>
                <a:spcPct val="100000"/>
              </a:lnSpc>
              <a:spcBef>
                <a:spcPts val="95"/>
              </a:spcBef>
              <a:buClr>
                <a:srgbClr val="A40020"/>
              </a:buClr>
              <a:buSzPct val="93181"/>
              <a:buFont typeface="Arial"/>
              <a:buChar char="•"/>
              <a:tabLst>
                <a:tab pos="608965" algn="l"/>
                <a:tab pos="609600" algn="l"/>
              </a:tabLst>
            </a:pP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Linux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户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户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代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户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对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寻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址。</a:t>
            </a:r>
            <a:endParaRPr sz="2200">
              <a:latin typeface="微软雅黑"/>
              <a:cs typeface="微软雅黑"/>
            </a:endParaRPr>
          </a:p>
          <a:p>
            <a:pPr marL="608965" indent="-532765">
              <a:lnSpc>
                <a:spcPct val="100000"/>
              </a:lnSpc>
              <a:spcBef>
                <a:spcPts val="1925"/>
              </a:spcBef>
              <a:buClr>
                <a:srgbClr val="990000"/>
              </a:buClr>
              <a:buSzPct val="93181"/>
              <a:buFont typeface="Arial"/>
              <a:buChar char="•"/>
              <a:tabLst>
                <a:tab pos="608965" algn="l"/>
                <a:tab pos="6096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核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时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核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代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核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据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来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对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数</a:t>
            </a:r>
            <a:r>
              <a:rPr dirty="0" sz="2200" spc="-35">
                <a:solidFill>
                  <a:srgbClr val="1F517B"/>
                </a:solidFill>
                <a:latin typeface="微软雅黑"/>
                <a:cs typeface="微软雅黑"/>
              </a:rPr>
              <a:t>据寻址。</a:t>
            </a:r>
            <a:endParaRPr sz="2200">
              <a:latin typeface="微软雅黑"/>
              <a:cs typeface="微软雅黑"/>
            </a:endParaRPr>
          </a:p>
          <a:p>
            <a:pPr marL="608965" indent="-532765">
              <a:lnSpc>
                <a:spcPct val="100000"/>
              </a:lnSpc>
              <a:spcBef>
                <a:spcPts val="1920"/>
              </a:spcBef>
              <a:buClr>
                <a:srgbClr val="990000"/>
              </a:buClr>
              <a:buSzPct val="93181"/>
              <a:buFont typeface="Arial"/>
              <a:buChar char="•"/>
              <a:tabLst>
                <a:tab pos="608965" algn="l"/>
                <a:tab pos="6096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段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是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连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续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间，从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始</a:t>
            </a:r>
            <a:r>
              <a:rPr dirty="0" sz="2200" spc="75">
                <a:solidFill>
                  <a:srgbClr val="1F517B"/>
                </a:solidFill>
                <a:latin typeface="微软雅黑"/>
                <a:cs typeface="微软雅黑"/>
              </a:rPr>
              <a:t>直到 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2</a:t>
            </a:r>
            <a:r>
              <a:rPr dirty="0" baseline="24904" sz="2175" spc="-15">
                <a:solidFill>
                  <a:srgbClr val="1F517B"/>
                </a:solidFill>
                <a:latin typeface="微软雅黑"/>
                <a:cs typeface="微软雅黑"/>
              </a:rPr>
              <a:t>32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−1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寻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长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度</a:t>
            </a:r>
            <a:r>
              <a:rPr dirty="0" sz="2200" spc="-50">
                <a:solidFill>
                  <a:srgbClr val="1F517B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  <a:p>
            <a:pPr marL="608965" marR="81280" indent="-533400">
              <a:lnSpc>
                <a:spcPct val="150000"/>
              </a:lnSpc>
              <a:spcBef>
                <a:spcPts val="600"/>
              </a:spcBef>
              <a:buClr>
                <a:srgbClr val="990000"/>
              </a:buClr>
              <a:buSzPct val="93181"/>
              <a:buFont typeface="Arial"/>
              <a:buChar char="•"/>
              <a:tabLst>
                <a:tab pos="608965" algn="l"/>
                <a:tab pos="609600" algn="l"/>
              </a:tabLst>
            </a:pP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拟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－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共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4G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为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核</a:t>
            </a:r>
            <a:r>
              <a:rPr dirty="0" sz="2200" spc="-25" b="1">
                <a:solidFill>
                  <a:srgbClr val="1F517B"/>
                </a:solidFill>
                <a:latin typeface="微软雅黑"/>
                <a:cs typeface="微软雅黑"/>
              </a:rPr>
              <a:t>空间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（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1G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）</a:t>
            </a:r>
            <a:r>
              <a:rPr dirty="0" sz="2200" spc="-10">
                <a:solidFill>
                  <a:srgbClr val="1F517B"/>
                </a:solidFill>
                <a:latin typeface="微软雅黑"/>
                <a:cs typeface="微软雅黑"/>
              </a:rPr>
              <a:t>和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用</a:t>
            </a:r>
            <a:r>
              <a:rPr dirty="0" sz="2200" spc="-30" b="1">
                <a:solidFill>
                  <a:srgbClr val="1F517B"/>
                </a:solidFill>
                <a:latin typeface="微软雅黑"/>
                <a:cs typeface="微软雅黑"/>
              </a:rPr>
              <a:t>户</a:t>
            </a:r>
            <a:r>
              <a:rPr dirty="0" sz="2200" spc="-25" b="1">
                <a:solidFill>
                  <a:srgbClr val="1F517B"/>
                </a:solidFill>
                <a:latin typeface="微软雅黑"/>
                <a:cs typeface="微软雅黑"/>
              </a:rPr>
              <a:t>空间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（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较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低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3G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字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）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两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部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，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每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个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进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程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最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大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拥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20">
                <a:solidFill>
                  <a:srgbClr val="1F517B"/>
                </a:solidFill>
                <a:latin typeface="微软雅黑"/>
                <a:cs typeface="微软雅黑"/>
              </a:rPr>
              <a:t>3G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字节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私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有</a:t>
            </a:r>
            <a:r>
              <a:rPr dirty="0" sz="2200" spc="-25">
                <a:solidFill>
                  <a:srgbClr val="1F517B"/>
                </a:solidFill>
                <a:latin typeface="微软雅黑"/>
                <a:cs typeface="微软雅黑"/>
              </a:rPr>
              <a:t>虚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200" spc="-30">
                <a:solidFill>
                  <a:srgbClr val="1F517B"/>
                </a:solidFill>
                <a:latin typeface="微软雅黑"/>
                <a:cs typeface="微软雅黑"/>
              </a:rPr>
              <a:t>间。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4377" y="446659"/>
            <a:ext cx="33680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A40020"/>
                </a:solidFill>
              </a:rPr>
              <a:t>(1)</a:t>
            </a:r>
            <a:r>
              <a:rPr dirty="0" spc="15">
                <a:solidFill>
                  <a:srgbClr val="A40020"/>
                </a:solidFill>
              </a:rPr>
              <a:t> </a:t>
            </a:r>
            <a:r>
              <a:rPr dirty="0" spc="-25">
                <a:solidFill>
                  <a:srgbClr val="A40020"/>
                </a:solidFill>
              </a:rPr>
              <a:t>Linux</a:t>
            </a:r>
            <a:r>
              <a:rPr dirty="0" spc="-35">
                <a:solidFill>
                  <a:srgbClr val="A40020"/>
                </a:solidFill>
              </a:rPr>
              <a:t>系</a:t>
            </a:r>
            <a:r>
              <a:rPr dirty="0" spc="-35">
                <a:solidFill>
                  <a:srgbClr val="A40020"/>
                </a:solidFill>
              </a:rPr>
              <a:t>统</a:t>
            </a:r>
            <a:r>
              <a:rPr dirty="0" spc="-35">
                <a:solidFill>
                  <a:srgbClr val="A40020"/>
                </a:solidFill>
              </a:rPr>
              <a:t>的</a:t>
            </a:r>
            <a:r>
              <a:rPr dirty="0" spc="-35">
                <a:solidFill>
                  <a:srgbClr val="A40020"/>
                </a:solidFill>
              </a:rPr>
              <a:t>分</a:t>
            </a:r>
            <a:r>
              <a:rPr dirty="0" spc="-50">
                <a:solidFill>
                  <a:srgbClr val="A40020"/>
                </a:solidFill>
              </a:rPr>
              <a:t>段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108960" y="4136135"/>
            <a:ext cx="4495800" cy="443865"/>
          </a:xfrm>
          <a:prstGeom prst="rect">
            <a:avLst/>
          </a:prstGeom>
          <a:solidFill>
            <a:srgbClr val="99CCFF"/>
          </a:solidFill>
          <a:ln w="9144">
            <a:solidFill>
              <a:srgbClr val="1F517B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235710">
              <a:lnSpc>
                <a:spcPct val="100000"/>
              </a:lnSpc>
              <a:spcBef>
                <a:spcPts val="280"/>
              </a:spcBef>
            </a:pPr>
            <a:r>
              <a:rPr dirty="0" sz="2000" spc="-10">
                <a:solidFill>
                  <a:srgbClr val="1F517B"/>
                </a:solidFill>
                <a:latin typeface="微软雅黑"/>
                <a:cs typeface="微软雅黑"/>
              </a:rPr>
              <a:t>内核空间（1GB）</a:t>
            </a:r>
            <a:endParaRPr sz="2000">
              <a:latin typeface="微软雅黑"/>
              <a:cs typeface="微软雅黑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3134867" y="5035296"/>
          <a:ext cx="890269" cy="132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744"/>
              </a:tblGrid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ts val="2065"/>
                        </a:lnSpc>
                        <a:spcBef>
                          <a:spcPts val="300"/>
                        </a:spcBef>
                      </a:pPr>
                      <a:r>
                        <a:rPr dirty="0" sz="1800" spc="1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进程 </a:t>
                      </a:r>
                      <a:r>
                        <a:rPr dirty="0" sz="18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1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0">
                        <a:lnSpc>
                          <a:spcPts val="2060"/>
                        </a:lnSpc>
                      </a:pPr>
                      <a:r>
                        <a:rPr dirty="0" sz="1800" spc="-2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的用户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solidFill>
                      <a:srgbClr val="99CC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2060"/>
                        </a:lnSpc>
                        <a:tabLst>
                          <a:tab pos="467359" algn="l"/>
                        </a:tabLst>
                      </a:pPr>
                      <a:r>
                        <a:rPr dirty="0" sz="18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空</a:t>
                      </a:r>
                      <a:r>
                        <a:rPr dirty="0" sz="18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	</a:t>
                      </a:r>
                      <a:r>
                        <a:rPr dirty="0" sz="18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间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solidFill>
                      <a:srgbClr val="99CCFF"/>
                    </a:solidFill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algn="ctr" marR="90170">
                        <a:lnSpc>
                          <a:spcPts val="2155"/>
                        </a:lnSpc>
                      </a:pPr>
                      <a:r>
                        <a:rPr dirty="0" sz="18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(3GB)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4192523" y="5035296"/>
          <a:ext cx="891540" cy="132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650"/>
              </a:tblGrid>
              <a:tr h="312420">
                <a:tc>
                  <a:txBody>
                    <a:bodyPr/>
                    <a:lstStyle/>
                    <a:p>
                      <a:pPr marL="90805">
                        <a:lnSpc>
                          <a:spcPts val="2065"/>
                        </a:lnSpc>
                        <a:spcBef>
                          <a:spcPts val="300"/>
                        </a:spcBef>
                      </a:pPr>
                      <a:r>
                        <a:rPr dirty="0" sz="1800" spc="1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进程 </a:t>
                      </a:r>
                      <a:r>
                        <a:rPr dirty="0" sz="18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2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0805">
                        <a:lnSpc>
                          <a:spcPts val="2060"/>
                        </a:lnSpc>
                      </a:pPr>
                      <a:r>
                        <a:rPr dirty="0" sz="1800" spc="-2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的用户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solidFill>
                      <a:srgbClr val="99CC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0805">
                        <a:lnSpc>
                          <a:spcPts val="2060"/>
                        </a:lnSpc>
                        <a:tabLst>
                          <a:tab pos="560705" algn="l"/>
                        </a:tabLst>
                      </a:pPr>
                      <a:r>
                        <a:rPr dirty="0" sz="18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空</a:t>
                      </a:r>
                      <a:r>
                        <a:rPr dirty="0" sz="18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	</a:t>
                      </a:r>
                      <a:r>
                        <a:rPr dirty="0" sz="18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间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solidFill>
                      <a:srgbClr val="99CCFF"/>
                    </a:solidFill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L="90805">
                        <a:lnSpc>
                          <a:spcPts val="2155"/>
                        </a:lnSpc>
                      </a:pPr>
                      <a:r>
                        <a:rPr dirty="0" sz="18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(3GB)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5343144" y="5039867"/>
            <a:ext cx="848994" cy="1330960"/>
          </a:xfrm>
          <a:prstGeom prst="rect">
            <a:avLst/>
          </a:prstGeom>
          <a:solidFill>
            <a:srgbClr val="99CCFF"/>
          </a:solidFill>
          <a:ln w="9144">
            <a:solidFill>
              <a:srgbClr val="1F517B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2000" spc="5">
                <a:solidFill>
                  <a:srgbClr val="1F517B"/>
                </a:solidFill>
                <a:latin typeface="Symbol"/>
                <a:cs typeface="Symbol"/>
              </a:rPr>
              <a:t></a:t>
            </a:r>
            <a:endParaRPr sz="2000">
              <a:latin typeface="Symbol"/>
              <a:cs typeface="Symbol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6659880" y="5035296"/>
          <a:ext cx="891540" cy="132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650"/>
              </a:tblGrid>
              <a:tr h="312420">
                <a:tc>
                  <a:txBody>
                    <a:bodyPr/>
                    <a:lstStyle/>
                    <a:p>
                      <a:pPr marL="92710">
                        <a:lnSpc>
                          <a:spcPts val="2065"/>
                        </a:lnSpc>
                        <a:spcBef>
                          <a:spcPts val="300"/>
                        </a:spcBef>
                      </a:pPr>
                      <a:r>
                        <a:rPr dirty="0" sz="1800" spc="38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进程</a:t>
                      </a:r>
                      <a:r>
                        <a:rPr dirty="0" sz="18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n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3810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T w="9525">
                      <a:solidFill>
                        <a:srgbClr val="1F517B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2710">
                        <a:lnSpc>
                          <a:spcPts val="2060"/>
                        </a:lnSpc>
                      </a:pPr>
                      <a:r>
                        <a:rPr dirty="0" sz="1800" spc="-2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的用户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solidFill>
                      <a:srgbClr val="99CC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2710">
                        <a:lnSpc>
                          <a:spcPts val="2060"/>
                        </a:lnSpc>
                        <a:tabLst>
                          <a:tab pos="560705" algn="l"/>
                        </a:tabLst>
                      </a:pPr>
                      <a:r>
                        <a:rPr dirty="0" sz="18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空</a:t>
                      </a:r>
                      <a:r>
                        <a:rPr dirty="0" sz="180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	</a:t>
                      </a:r>
                      <a:r>
                        <a:rPr dirty="0" sz="18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间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solidFill>
                      <a:srgbClr val="99CCFF"/>
                    </a:solidFill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L="92710">
                        <a:lnSpc>
                          <a:spcPts val="2155"/>
                        </a:lnSpc>
                      </a:pPr>
                      <a:r>
                        <a:rPr dirty="0" sz="1800" spc="-1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(3GB)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9525">
                      <a:solidFill>
                        <a:srgbClr val="1F517B"/>
                      </a:solidFill>
                      <a:prstDash val="solid"/>
                    </a:lnL>
                    <a:lnR w="9525">
                      <a:solidFill>
                        <a:srgbClr val="1F517B"/>
                      </a:solidFill>
                      <a:prstDash val="solid"/>
                    </a:lnR>
                    <a:lnB w="9525">
                      <a:solidFill>
                        <a:srgbClr val="1F517B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/>
          <p:nvPr/>
        </p:nvSpPr>
        <p:spPr>
          <a:xfrm>
            <a:off x="7605521" y="4365497"/>
            <a:ext cx="457200" cy="1784985"/>
          </a:xfrm>
          <a:custGeom>
            <a:avLst/>
            <a:gdLst/>
            <a:ahLst/>
            <a:cxnLst/>
            <a:rect l="l" t="t" r="r" b="b"/>
            <a:pathLst>
              <a:path w="457200" h="1784985">
                <a:moveTo>
                  <a:pt x="0" y="0"/>
                </a:moveTo>
                <a:lnTo>
                  <a:pt x="46066" y="5031"/>
                </a:lnTo>
                <a:lnTo>
                  <a:pt x="88975" y="19460"/>
                </a:lnTo>
                <a:lnTo>
                  <a:pt x="127806" y="42293"/>
                </a:lnTo>
                <a:lnTo>
                  <a:pt x="161639" y="72532"/>
                </a:lnTo>
                <a:lnTo>
                  <a:pt x="189554" y="109184"/>
                </a:lnTo>
                <a:lnTo>
                  <a:pt x="210633" y="151251"/>
                </a:lnTo>
                <a:lnTo>
                  <a:pt x="223955" y="197738"/>
                </a:lnTo>
                <a:lnTo>
                  <a:pt x="228600" y="247650"/>
                </a:lnTo>
                <a:lnTo>
                  <a:pt x="228600" y="644651"/>
                </a:lnTo>
                <a:lnTo>
                  <a:pt x="233244" y="694563"/>
                </a:lnTo>
                <a:lnTo>
                  <a:pt x="246566" y="741050"/>
                </a:lnTo>
                <a:lnTo>
                  <a:pt x="267645" y="783117"/>
                </a:lnTo>
                <a:lnTo>
                  <a:pt x="295560" y="819769"/>
                </a:lnTo>
                <a:lnTo>
                  <a:pt x="329393" y="850008"/>
                </a:lnTo>
                <a:lnTo>
                  <a:pt x="368224" y="872841"/>
                </a:lnTo>
                <a:lnTo>
                  <a:pt x="411133" y="887270"/>
                </a:lnTo>
                <a:lnTo>
                  <a:pt x="457200" y="892301"/>
                </a:lnTo>
                <a:lnTo>
                  <a:pt x="411133" y="897333"/>
                </a:lnTo>
                <a:lnTo>
                  <a:pt x="368224" y="911762"/>
                </a:lnTo>
                <a:lnTo>
                  <a:pt x="329393" y="934595"/>
                </a:lnTo>
                <a:lnTo>
                  <a:pt x="295560" y="964834"/>
                </a:lnTo>
                <a:lnTo>
                  <a:pt x="267645" y="1001486"/>
                </a:lnTo>
                <a:lnTo>
                  <a:pt x="246566" y="1043553"/>
                </a:lnTo>
                <a:lnTo>
                  <a:pt x="233244" y="1090040"/>
                </a:lnTo>
                <a:lnTo>
                  <a:pt x="228600" y="1139952"/>
                </a:lnTo>
                <a:lnTo>
                  <a:pt x="228600" y="1536954"/>
                </a:lnTo>
                <a:lnTo>
                  <a:pt x="223955" y="1586862"/>
                </a:lnTo>
                <a:lnTo>
                  <a:pt x="210633" y="1633347"/>
                </a:lnTo>
                <a:lnTo>
                  <a:pt x="189554" y="1675414"/>
                </a:lnTo>
                <a:lnTo>
                  <a:pt x="161639" y="1712066"/>
                </a:lnTo>
                <a:lnTo>
                  <a:pt x="127806" y="1742307"/>
                </a:lnTo>
                <a:lnTo>
                  <a:pt x="88975" y="1765141"/>
                </a:lnTo>
                <a:lnTo>
                  <a:pt x="46066" y="1779572"/>
                </a:lnTo>
                <a:lnTo>
                  <a:pt x="0" y="1784603"/>
                </a:lnTo>
              </a:path>
            </a:pathLst>
          </a:custGeom>
          <a:ln w="28956">
            <a:solidFill>
              <a:srgbClr val="1F51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8159622" y="4310252"/>
            <a:ext cx="280670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虚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拟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空</a:t>
            </a:r>
            <a:r>
              <a:rPr dirty="0" sz="2000" spc="-50">
                <a:solidFill>
                  <a:srgbClr val="1F517B"/>
                </a:solidFill>
                <a:latin typeface="微软雅黑"/>
                <a:cs typeface="微软雅黑"/>
              </a:rPr>
              <a:t>间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8055" y="2476500"/>
            <a:ext cx="3707129" cy="11193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0570" y="2608833"/>
            <a:ext cx="30708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</a:rPr>
              <a:t>主</a:t>
            </a:r>
            <a:r>
              <a:rPr dirty="0" sz="4000" spc="-40">
                <a:solidFill>
                  <a:srgbClr val="663300"/>
                </a:solidFill>
              </a:rPr>
              <a:t>存</a:t>
            </a:r>
            <a:r>
              <a:rPr dirty="0" sz="4000" spc="-40">
                <a:solidFill>
                  <a:srgbClr val="663300"/>
                </a:solidFill>
              </a:rPr>
              <a:t>管</a:t>
            </a:r>
            <a:r>
              <a:rPr dirty="0" sz="4000" spc="-40">
                <a:solidFill>
                  <a:srgbClr val="663300"/>
                </a:solidFill>
              </a:rPr>
              <a:t>理</a:t>
            </a:r>
            <a:r>
              <a:rPr dirty="0" sz="4000" spc="-40">
                <a:solidFill>
                  <a:srgbClr val="663300"/>
                </a:solidFill>
              </a:rPr>
              <a:t>功</a:t>
            </a:r>
            <a:r>
              <a:rPr dirty="0" sz="4000" spc="-50">
                <a:solidFill>
                  <a:srgbClr val="663300"/>
                </a:solidFill>
              </a:rPr>
              <a:t>能</a:t>
            </a:r>
            <a:endParaRPr sz="4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12" y="841247"/>
              <a:ext cx="605790" cy="7871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995" y="841247"/>
              <a:ext cx="2015489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8379" y="841247"/>
              <a:ext cx="1887473" cy="7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00201" y="931291"/>
            <a:ext cx="31337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A40020"/>
                </a:solidFill>
              </a:rPr>
              <a:t>(2)</a:t>
            </a:r>
            <a:r>
              <a:rPr dirty="0" spc="25">
                <a:solidFill>
                  <a:srgbClr val="A40020"/>
                </a:solidFill>
              </a:rPr>
              <a:t> </a:t>
            </a:r>
            <a:r>
              <a:rPr dirty="0" spc="-25">
                <a:solidFill>
                  <a:srgbClr val="A40020"/>
                </a:solidFill>
              </a:rPr>
              <a:t>80x86</a:t>
            </a:r>
            <a:r>
              <a:rPr dirty="0" spc="-35">
                <a:solidFill>
                  <a:srgbClr val="A40020"/>
                </a:solidFill>
              </a:rPr>
              <a:t>分</a:t>
            </a:r>
            <a:r>
              <a:rPr dirty="0" spc="-35">
                <a:solidFill>
                  <a:srgbClr val="A40020"/>
                </a:solidFill>
              </a:rPr>
              <a:t>页</a:t>
            </a:r>
            <a:r>
              <a:rPr dirty="0" spc="-35">
                <a:solidFill>
                  <a:srgbClr val="A40020"/>
                </a:solidFill>
              </a:rPr>
              <a:t>结</a:t>
            </a:r>
            <a:r>
              <a:rPr dirty="0" spc="-50">
                <a:solidFill>
                  <a:srgbClr val="A40020"/>
                </a:solidFill>
              </a:rPr>
              <a:t>构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373250" y="1625930"/>
            <a:ext cx="102228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80x86微处理器的分页单元处理4KB的页。一个32位的线性地址分为3</a:t>
            </a:r>
            <a:r>
              <a:rPr dirty="0" sz="2400" spc="-25">
                <a:solidFill>
                  <a:srgbClr val="1F517B"/>
                </a:solidFill>
                <a:latin typeface="微软雅黑"/>
                <a:cs typeface="微软雅黑"/>
              </a:rPr>
              <a:t>个域。</a:t>
            </a:r>
            <a:endParaRPr sz="2400">
              <a:latin typeface="微软雅黑"/>
              <a:cs typeface="微软雅黑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3083051" y="2429255"/>
          <a:ext cx="5431790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9889"/>
                <a:gridCol w="1742439"/>
                <a:gridCol w="2021204"/>
              </a:tblGrid>
              <a:tr h="484505">
                <a:tc>
                  <a:txBody>
                    <a:bodyPr/>
                    <a:lstStyle/>
                    <a:p>
                      <a:pPr marL="5727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20">
                          <a:solidFill>
                            <a:srgbClr val="080808"/>
                          </a:solidFill>
                          <a:latin typeface="微软雅黑"/>
                          <a:cs typeface="微软雅黑"/>
                        </a:rPr>
                        <a:t>页目录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819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30">
                          <a:solidFill>
                            <a:srgbClr val="080808"/>
                          </a:solidFill>
                          <a:latin typeface="微软雅黑"/>
                          <a:cs typeface="微软雅黑"/>
                        </a:rPr>
                        <a:t>页表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819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769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800" spc="-20">
                          <a:solidFill>
                            <a:srgbClr val="080808"/>
                          </a:solidFill>
                          <a:latin typeface="微软雅黑"/>
                          <a:cs typeface="微软雅黑"/>
                        </a:rPr>
                        <a:t>页内偏移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819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8441563" y="2972180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80808"/>
                </a:solidFill>
                <a:latin typeface="微软雅黑"/>
                <a:cs typeface="微软雅黑"/>
              </a:rPr>
              <a:t>0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982848" y="2972180"/>
            <a:ext cx="4866640" cy="2254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  <a:tabLst>
                <a:tab pos="1466850" algn="l"/>
                <a:tab pos="3230245" algn="l"/>
              </a:tabLst>
            </a:pPr>
            <a:r>
              <a:rPr dirty="0" sz="1800" spc="-25">
                <a:solidFill>
                  <a:srgbClr val="080808"/>
                </a:solidFill>
                <a:latin typeface="微软雅黑"/>
                <a:cs typeface="微软雅黑"/>
              </a:rPr>
              <a:t>31</a:t>
            </a:r>
            <a:r>
              <a:rPr dirty="0" sz="1800">
                <a:solidFill>
                  <a:srgbClr val="080808"/>
                </a:solidFill>
                <a:latin typeface="微软雅黑"/>
                <a:cs typeface="微软雅黑"/>
              </a:rPr>
              <a:t>	22</a:t>
            </a:r>
            <a:r>
              <a:rPr dirty="0" sz="1800" spc="-10">
                <a:solidFill>
                  <a:srgbClr val="080808"/>
                </a:solidFill>
                <a:latin typeface="微软雅黑"/>
                <a:cs typeface="微软雅黑"/>
              </a:rPr>
              <a:t> </a:t>
            </a:r>
            <a:r>
              <a:rPr dirty="0" sz="1800" spc="-25">
                <a:solidFill>
                  <a:srgbClr val="080808"/>
                </a:solidFill>
                <a:latin typeface="微软雅黑"/>
                <a:cs typeface="微软雅黑"/>
              </a:rPr>
              <a:t>21</a:t>
            </a:r>
            <a:r>
              <a:rPr dirty="0" sz="1800">
                <a:solidFill>
                  <a:srgbClr val="080808"/>
                </a:solidFill>
                <a:latin typeface="微软雅黑"/>
                <a:cs typeface="微软雅黑"/>
              </a:rPr>
              <a:t>	12</a:t>
            </a:r>
            <a:r>
              <a:rPr dirty="0" sz="1800" spc="-20">
                <a:solidFill>
                  <a:srgbClr val="080808"/>
                </a:solidFill>
                <a:latin typeface="微软雅黑"/>
                <a:cs typeface="微软雅黑"/>
              </a:rPr>
              <a:t> </a:t>
            </a:r>
            <a:r>
              <a:rPr dirty="0" sz="1800" spc="-25">
                <a:solidFill>
                  <a:srgbClr val="080808"/>
                </a:solidFill>
                <a:latin typeface="微软雅黑"/>
                <a:cs typeface="微软雅黑"/>
              </a:rPr>
              <a:t>11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750">
              <a:latin typeface="微软雅黑"/>
              <a:cs typeface="微软雅黑"/>
            </a:endParaRPr>
          </a:p>
          <a:p>
            <a:pPr marL="277495" indent="-265430">
              <a:lnSpc>
                <a:spcPct val="100000"/>
              </a:lnSpc>
              <a:spcBef>
                <a:spcPts val="5"/>
              </a:spcBef>
              <a:buSzPct val="93750"/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页目录字段指向页目录项；</a:t>
            </a:r>
            <a:endParaRPr sz="2400">
              <a:latin typeface="微软雅黑"/>
              <a:cs typeface="微软雅黑"/>
            </a:endParaRPr>
          </a:p>
          <a:p>
            <a:pPr marL="277495" indent="-265430">
              <a:lnSpc>
                <a:spcPct val="100000"/>
              </a:lnSpc>
              <a:spcBef>
                <a:spcPts val="1725"/>
              </a:spcBef>
              <a:buSzPct val="93750"/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页表字段指向进程的一个页表项；</a:t>
            </a:r>
            <a:endParaRPr sz="2400">
              <a:latin typeface="微软雅黑"/>
              <a:cs typeface="微软雅黑"/>
            </a:endParaRPr>
          </a:p>
          <a:p>
            <a:pPr marL="277495" indent="-265430">
              <a:lnSpc>
                <a:spcPct val="100000"/>
              </a:lnSpc>
              <a:spcBef>
                <a:spcPts val="1730"/>
              </a:spcBef>
              <a:buSzPct val="93750"/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页内位移则是页内偏移量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91" y="445008"/>
              <a:ext cx="1532382" cy="7871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3267" y="445008"/>
              <a:ext cx="2242566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8728" y="445008"/>
              <a:ext cx="1532381" cy="7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6272" y="534746"/>
            <a:ext cx="39331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40">
                <a:solidFill>
                  <a:srgbClr val="A40020"/>
                </a:solidFill>
              </a:rPr>
              <a:t>为</a:t>
            </a:r>
            <a:r>
              <a:rPr dirty="0" spc="-40">
                <a:solidFill>
                  <a:srgbClr val="A40020"/>
                </a:solidFill>
              </a:rPr>
              <a:t>什</a:t>
            </a:r>
            <a:r>
              <a:rPr dirty="0" spc="-40">
                <a:solidFill>
                  <a:srgbClr val="A40020"/>
                </a:solidFill>
              </a:rPr>
              <a:t>么</a:t>
            </a:r>
            <a:r>
              <a:rPr dirty="0" spc="-40">
                <a:solidFill>
                  <a:srgbClr val="A40020"/>
                </a:solidFill>
              </a:rPr>
              <a:t>要</a:t>
            </a:r>
            <a:r>
              <a:rPr dirty="0" spc="-40">
                <a:solidFill>
                  <a:srgbClr val="A40020"/>
                </a:solidFill>
              </a:rPr>
              <a:t>采</a:t>
            </a:r>
            <a:r>
              <a:rPr dirty="0" spc="-40">
                <a:solidFill>
                  <a:srgbClr val="A40020"/>
                </a:solidFill>
              </a:rPr>
              <a:t>用</a:t>
            </a:r>
            <a:r>
              <a:rPr dirty="0" spc="-40">
                <a:solidFill>
                  <a:srgbClr val="A40020"/>
                </a:solidFill>
              </a:rPr>
              <a:t>两</a:t>
            </a:r>
            <a:r>
              <a:rPr dirty="0" spc="-40">
                <a:solidFill>
                  <a:srgbClr val="A40020"/>
                </a:solidFill>
              </a:rPr>
              <a:t>级</a:t>
            </a:r>
            <a:r>
              <a:rPr dirty="0" spc="-35">
                <a:solidFill>
                  <a:srgbClr val="A40020"/>
                </a:solidFill>
              </a:rPr>
              <a:t>页</a:t>
            </a:r>
            <a:r>
              <a:rPr dirty="0" spc="-35">
                <a:solidFill>
                  <a:srgbClr val="A40020"/>
                </a:solidFill>
              </a:rPr>
              <a:t>表</a:t>
            </a:r>
            <a:r>
              <a:rPr dirty="0" spc="-50">
                <a:solidFill>
                  <a:srgbClr val="A40020"/>
                </a:solidFill>
              </a:rPr>
              <a:t>？</a:t>
            </a: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8316468" y="2692907"/>
          <a:ext cx="885825" cy="948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</a:tblGrid>
              <a:tr h="314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200" spc="-25">
                          <a:latin typeface="微软雅黑"/>
                          <a:cs typeface="微软雅黑"/>
                        </a:rPr>
                        <a:t>……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29209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8316468" y="4274820"/>
          <a:ext cx="885825" cy="963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</a:tblGrid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 spc="-25">
                          <a:latin typeface="微软雅黑"/>
                          <a:cs typeface="微软雅黑"/>
                        </a:rPr>
                        <a:t>……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285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" name="object 10" descr=""/>
          <p:cNvGrpSpPr/>
          <p:nvPr/>
        </p:nvGrpSpPr>
        <p:grpSpPr>
          <a:xfrm>
            <a:off x="7991856" y="2659379"/>
            <a:ext cx="3072765" cy="2733040"/>
            <a:chOff x="7991856" y="2659379"/>
            <a:chExt cx="3072765" cy="2733040"/>
          </a:xfrm>
        </p:grpSpPr>
        <p:sp>
          <p:nvSpPr>
            <p:cNvPr id="11" name="object 11" descr=""/>
            <p:cNvSpPr/>
            <p:nvPr/>
          </p:nvSpPr>
          <p:spPr>
            <a:xfrm>
              <a:off x="9854184" y="2697479"/>
              <a:ext cx="1205865" cy="2689860"/>
            </a:xfrm>
            <a:custGeom>
              <a:avLst/>
              <a:gdLst/>
              <a:ahLst/>
              <a:cxnLst/>
              <a:rect l="l" t="t" r="r" b="b"/>
              <a:pathLst>
                <a:path w="1205865" h="2689860">
                  <a:moveTo>
                    <a:pt x="0" y="315467"/>
                  </a:moveTo>
                  <a:lnTo>
                    <a:pt x="1205483" y="315467"/>
                  </a:lnTo>
                  <a:lnTo>
                    <a:pt x="1205483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  <a:path w="1205865" h="2689860">
                  <a:moveTo>
                    <a:pt x="0" y="790955"/>
                  </a:moveTo>
                  <a:lnTo>
                    <a:pt x="1205483" y="790955"/>
                  </a:lnTo>
                  <a:lnTo>
                    <a:pt x="1205483" y="473963"/>
                  </a:lnTo>
                  <a:lnTo>
                    <a:pt x="0" y="473963"/>
                  </a:lnTo>
                  <a:lnTo>
                    <a:pt x="0" y="790955"/>
                  </a:lnTo>
                  <a:close/>
                </a:path>
                <a:path w="1205865" h="2689860">
                  <a:moveTo>
                    <a:pt x="0" y="2689859"/>
                  </a:moveTo>
                  <a:lnTo>
                    <a:pt x="1205483" y="2689859"/>
                  </a:lnTo>
                  <a:lnTo>
                    <a:pt x="1205483" y="2374391"/>
                  </a:lnTo>
                  <a:lnTo>
                    <a:pt x="0" y="2374391"/>
                  </a:lnTo>
                  <a:lnTo>
                    <a:pt x="0" y="268985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991856" y="2659379"/>
              <a:ext cx="329565" cy="1816735"/>
            </a:xfrm>
            <a:custGeom>
              <a:avLst/>
              <a:gdLst/>
              <a:ahLst/>
              <a:cxnLst/>
              <a:rect l="l" t="t" r="r" b="b"/>
              <a:pathLst>
                <a:path w="329565" h="1816735">
                  <a:moveTo>
                    <a:pt x="329184" y="1778508"/>
                  </a:moveTo>
                  <a:lnTo>
                    <a:pt x="316484" y="1772158"/>
                  </a:lnTo>
                  <a:lnTo>
                    <a:pt x="252984" y="1740408"/>
                  </a:lnTo>
                  <a:lnTo>
                    <a:pt x="252984" y="1772158"/>
                  </a:lnTo>
                  <a:lnTo>
                    <a:pt x="0" y="1772158"/>
                  </a:lnTo>
                  <a:lnTo>
                    <a:pt x="0" y="1784858"/>
                  </a:lnTo>
                  <a:lnTo>
                    <a:pt x="252984" y="1784858"/>
                  </a:lnTo>
                  <a:lnTo>
                    <a:pt x="252984" y="1816608"/>
                  </a:lnTo>
                  <a:lnTo>
                    <a:pt x="316484" y="1784858"/>
                  </a:lnTo>
                  <a:lnTo>
                    <a:pt x="329184" y="1778508"/>
                  </a:lnTo>
                  <a:close/>
                </a:path>
                <a:path w="329565" h="1816735">
                  <a:moveTo>
                    <a:pt x="329184" y="38100"/>
                  </a:moveTo>
                  <a:lnTo>
                    <a:pt x="316484" y="31750"/>
                  </a:lnTo>
                  <a:lnTo>
                    <a:pt x="252984" y="0"/>
                  </a:lnTo>
                  <a:lnTo>
                    <a:pt x="25298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252984" y="44450"/>
                  </a:lnTo>
                  <a:lnTo>
                    <a:pt x="252984" y="76200"/>
                  </a:lnTo>
                  <a:lnTo>
                    <a:pt x="316484" y="44450"/>
                  </a:lnTo>
                  <a:lnTo>
                    <a:pt x="32918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854184" y="4596383"/>
              <a:ext cx="1205865" cy="317500"/>
            </a:xfrm>
            <a:custGeom>
              <a:avLst/>
              <a:gdLst/>
              <a:ahLst/>
              <a:cxnLst/>
              <a:rect l="l" t="t" r="r" b="b"/>
              <a:pathLst>
                <a:path w="1205865" h="317500">
                  <a:moveTo>
                    <a:pt x="0" y="316992"/>
                  </a:moveTo>
                  <a:lnTo>
                    <a:pt x="1205483" y="316992"/>
                  </a:lnTo>
                  <a:lnTo>
                    <a:pt x="1205483" y="0"/>
                  </a:lnTo>
                  <a:lnTo>
                    <a:pt x="0" y="0"/>
                  </a:lnTo>
                  <a:lnTo>
                    <a:pt x="0" y="3169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193657" y="2849244"/>
              <a:ext cx="661035" cy="2379980"/>
            </a:xfrm>
            <a:custGeom>
              <a:avLst/>
              <a:gdLst/>
              <a:ahLst/>
              <a:cxnLst/>
              <a:rect l="l" t="t" r="r" b="b"/>
              <a:pathLst>
                <a:path w="661034" h="2379979">
                  <a:moveTo>
                    <a:pt x="660527" y="2379599"/>
                  </a:moveTo>
                  <a:lnTo>
                    <a:pt x="643763" y="2347595"/>
                  </a:lnTo>
                  <a:lnTo>
                    <a:pt x="621030" y="2304161"/>
                  </a:lnTo>
                  <a:lnTo>
                    <a:pt x="602462" y="2329878"/>
                  </a:lnTo>
                  <a:lnTo>
                    <a:pt x="7366" y="1900428"/>
                  </a:lnTo>
                  <a:lnTo>
                    <a:pt x="0" y="1910842"/>
                  </a:lnTo>
                  <a:lnTo>
                    <a:pt x="595007" y="2340191"/>
                  </a:lnTo>
                  <a:lnTo>
                    <a:pt x="576453" y="2365883"/>
                  </a:lnTo>
                  <a:lnTo>
                    <a:pt x="660527" y="2379599"/>
                  </a:lnTo>
                  <a:close/>
                </a:path>
                <a:path w="661034" h="2379979">
                  <a:moveTo>
                    <a:pt x="660527" y="1905635"/>
                  </a:moveTo>
                  <a:lnTo>
                    <a:pt x="643648" y="1883791"/>
                  </a:lnTo>
                  <a:lnTo>
                    <a:pt x="608457" y="1838198"/>
                  </a:lnTo>
                  <a:lnTo>
                    <a:pt x="594601" y="1866849"/>
                  </a:lnTo>
                  <a:lnTo>
                    <a:pt x="6477" y="1582928"/>
                  </a:lnTo>
                  <a:lnTo>
                    <a:pt x="889" y="1594358"/>
                  </a:lnTo>
                  <a:lnTo>
                    <a:pt x="589089" y="1878253"/>
                  </a:lnTo>
                  <a:lnTo>
                    <a:pt x="575310" y="1906778"/>
                  </a:lnTo>
                  <a:lnTo>
                    <a:pt x="660527" y="1905635"/>
                  </a:lnTo>
                  <a:close/>
                </a:path>
                <a:path w="661034" h="2379979">
                  <a:moveTo>
                    <a:pt x="660527" y="5207"/>
                  </a:moveTo>
                  <a:lnTo>
                    <a:pt x="575310" y="4064"/>
                  </a:lnTo>
                  <a:lnTo>
                    <a:pt x="589089" y="32600"/>
                  </a:lnTo>
                  <a:lnTo>
                    <a:pt x="267068" y="188023"/>
                  </a:lnTo>
                  <a:lnTo>
                    <a:pt x="7366" y="0"/>
                  </a:lnTo>
                  <a:lnTo>
                    <a:pt x="0" y="10287"/>
                  </a:lnTo>
                  <a:lnTo>
                    <a:pt x="254127" y="194271"/>
                  </a:lnTo>
                  <a:lnTo>
                    <a:pt x="889" y="316484"/>
                  </a:lnTo>
                  <a:lnTo>
                    <a:pt x="6477" y="327914"/>
                  </a:lnTo>
                  <a:lnTo>
                    <a:pt x="265811" y="202730"/>
                  </a:lnTo>
                  <a:lnTo>
                    <a:pt x="595096" y="441109"/>
                  </a:lnTo>
                  <a:lnTo>
                    <a:pt x="576453" y="466852"/>
                  </a:lnTo>
                  <a:lnTo>
                    <a:pt x="660527" y="480695"/>
                  </a:lnTo>
                  <a:lnTo>
                    <a:pt x="643775" y="448564"/>
                  </a:lnTo>
                  <a:lnTo>
                    <a:pt x="621157" y="405130"/>
                  </a:lnTo>
                  <a:lnTo>
                    <a:pt x="602513" y="430860"/>
                  </a:lnTo>
                  <a:lnTo>
                    <a:pt x="278752" y="196481"/>
                  </a:lnTo>
                  <a:lnTo>
                    <a:pt x="594601" y="44005"/>
                  </a:lnTo>
                  <a:lnTo>
                    <a:pt x="608457" y="72644"/>
                  </a:lnTo>
                  <a:lnTo>
                    <a:pt x="643648" y="27051"/>
                  </a:lnTo>
                  <a:lnTo>
                    <a:pt x="660527" y="5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0341991" y="3930142"/>
            <a:ext cx="272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微软雅黑"/>
                <a:cs typeface="微软雅黑"/>
              </a:rPr>
              <a:t>……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601582" y="3893566"/>
            <a:ext cx="272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微软雅黑"/>
                <a:cs typeface="微软雅黑"/>
              </a:rPr>
              <a:t>……</a:t>
            </a:r>
            <a:endParaRPr sz="1200">
              <a:latin typeface="微软雅黑"/>
              <a:cs typeface="微软雅黑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6891528" y="2697479"/>
          <a:ext cx="110490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  <a:gridCol w="219709"/>
              </a:tblGrid>
              <a:tr h="3149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81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1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115">
                <a:tc rowSpan="2"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200" spc="-25">
                          <a:latin typeface="微软雅黑"/>
                          <a:cs typeface="微软雅黑"/>
                        </a:rPr>
                        <a:t>……</a:t>
                      </a:r>
                      <a:endParaRPr sz="1200">
                        <a:latin typeface="微软雅黑"/>
                        <a:cs typeface="微软雅黑"/>
                      </a:endParaRPr>
                    </a:p>
                  </a:txBody>
                  <a:tcPr marL="0" marR="0" marB="0" marT="285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1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85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71805">
                <a:tc gridSpan="2"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2000" spc="-20">
                          <a:latin typeface="微软雅黑"/>
                          <a:cs typeface="微软雅黑"/>
                        </a:rPr>
                        <a:t>页目录</a:t>
                      </a:r>
                      <a:endParaRPr sz="2000">
                        <a:latin typeface="微软雅黑"/>
                        <a:cs typeface="微软雅黑"/>
                      </a:endParaRPr>
                    </a:p>
                  </a:txBody>
                  <a:tcPr marL="0" marR="0" marB="0" marT="4064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8493379" y="5296027"/>
            <a:ext cx="5346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微软雅黑"/>
                <a:cs typeface="微软雅黑"/>
              </a:rPr>
              <a:t>页表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934702" y="5417007"/>
            <a:ext cx="1043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latin typeface="微软雅黑"/>
                <a:cs typeface="微软雅黑"/>
              </a:rPr>
              <a:t>物理页面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lr>
                <a:srgbClr val="339933"/>
              </a:buClr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dirty="0" spc="-5"/>
              <a:t>页表太大，需要分多个页来存放。</a:t>
            </a:r>
          </a:p>
          <a:p>
            <a:pPr marL="354965" marR="28575" indent="-342900">
              <a:lnSpc>
                <a:spcPct val="150100"/>
              </a:lnSpc>
              <a:spcBef>
                <a:spcPts val="570"/>
              </a:spcBef>
              <a:buClr>
                <a:srgbClr val="339933"/>
              </a:buClr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dirty="0" spc="100"/>
              <a:t>页目录用来记录页表所占据的每一</a:t>
            </a:r>
            <a:r>
              <a:rPr dirty="0" spc="-10"/>
              <a:t>页的信息。</a:t>
            </a:r>
          </a:p>
          <a:p>
            <a:pPr marL="354965" marR="5080" indent="-342900">
              <a:lnSpc>
                <a:spcPct val="150100"/>
              </a:lnSpc>
              <a:spcBef>
                <a:spcPts val="575"/>
              </a:spcBef>
              <a:buClr>
                <a:srgbClr val="339933"/>
              </a:buClr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dirty="0" spc="155" b="1">
                <a:solidFill>
                  <a:srgbClr val="C00000"/>
                </a:solidFill>
                <a:latin typeface="微软雅黑"/>
                <a:cs typeface="微软雅黑"/>
              </a:rPr>
              <a:t>Q：</a:t>
            </a:r>
            <a:r>
              <a:rPr dirty="0" spc="150" b="1">
                <a:solidFill>
                  <a:srgbClr val="C00000"/>
                </a:solidFill>
                <a:latin typeface="微软雅黑"/>
                <a:cs typeface="微软雅黑"/>
              </a:rPr>
              <a:t>为什么页目录字段和页表字段</a:t>
            </a:r>
            <a:r>
              <a:rPr dirty="0" b="1">
                <a:solidFill>
                  <a:srgbClr val="C00000"/>
                </a:solidFill>
                <a:latin typeface="微软雅黑"/>
                <a:cs typeface="微软雅黑"/>
              </a:rPr>
              <a:t>各占</a:t>
            </a:r>
            <a:r>
              <a:rPr dirty="0" spc="-10" b="1">
                <a:solidFill>
                  <a:srgbClr val="C00000"/>
                </a:solidFill>
                <a:latin typeface="微软雅黑"/>
                <a:cs typeface="微软雅黑"/>
              </a:rPr>
              <a:t>10</a:t>
            </a:r>
            <a:r>
              <a:rPr dirty="0" spc="-25" b="1">
                <a:solidFill>
                  <a:srgbClr val="C00000"/>
                </a:solidFill>
                <a:latin typeface="微软雅黑"/>
                <a:cs typeface="微软雅黑"/>
              </a:rPr>
              <a:t>位？</a:t>
            </a:r>
          </a:p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3305555" y="1310639"/>
          <a:ext cx="5430520" cy="48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985"/>
                <a:gridCol w="1741805"/>
                <a:gridCol w="2020570"/>
              </a:tblGrid>
              <a:tr h="484505">
                <a:tc>
                  <a:txBody>
                    <a:bodyPr/>
                    <a:lstStyle/>
                    <a:p>
                      <a:pPr marL="57277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800" spc="-20">
                          <a:solidFill>
                            <a:srgbClr val="080808"/>
                          </a:solidFill>
                          <a:latin typeface="微软雅黑"/>
                          <a:cs typeface="微软雅黑"/>
                        </a:rPr>
                        <a:t>页目录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667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800" spc="-25">
                          <a:solidFill>
                            <a:srgbClr val="080808"/>
                          </a:solidFill>
                          <a:latin typeface="微软雅黑"/>
                          <a:cs typeface="微软雅黑"/>
                        </a:rPr>
                        <a:t>页表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83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800" spc="-15">
                          <a:solidFill>
                            <a:srgbClr val="080808"/>
                          </a:solidFill>
                          <a:latin typeface="微软雅黑"/>
                          <a:cs typeface="微软雅黑"/>
                        </a:rPr>
                        <a:t>页内偏移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812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22" descr=""/>
          <p:cNvSpPr txBox="1"/>
          <p:nvPr/>
        </p:nvSpPr>
        <p:spPr>
          <a:xfrm>
            <a:off x="3232785" y="1852676"/>
            <a:ext cx="293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80808"/>
                </a:solidFill>
                <a:latin typeface="微软雅黑"/>
                <a:cs typeface="微软雅黑"/>
              </a:rPr>
              <a:t>31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659248" y="1852676"/>
            <a:ext cx="6286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80808"/>
                </a:solidFill>
                <a:latin typeface="微软雅黑"/>
                <a:cs typeface="微软雅黑"/>
              </a:rPr>
              <a:t>22</a:t>
            </a:r>
            <a:r>
              <a:rPr dirty="0" sz="1800" spc="-10">
                <a:solidFill>
                  <a:srgbClr val="080808"/>
                </a:solidFill>
                <a:latin typeface="微软雅黑"/>
                <a:cs typeface="微软雅黑"/>
              </a:rPr>
              <a:t> </a:t>
            </a:r>
            <a:r>
              <a:rPr dirty="0" sz="1800" spc="-25">
                <a:solidFill>
                  <a:srgbClr val="080808"/>
                </a:solidFill>
                <a:latin typeface="微软雅黑"/>
                <a:cs typeface="微软雅黑"/>
              </a:rPr>
              <a:t>21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422897" y="1852676"/>
            <a:ext cx="6286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80808"/>
                </a:solidFill>
                <a:latin typeface="微软雅黑"/>
                <a:cs typeface="微软雅黑"/>
              </a:rPr>
              <a:t>12</a:t>
            </a:r>
            <a:r>
              <a:rPr dirty="0" sz="1800" spc="-10">
                <a:solidFill>
                  <a:srgbClr val="080808"/>
                </a:solidFill>
                <a:latin typeface="微软雅黑"/>
                <a:cs typeface="微软雅黑"/>
              </a:rPr>
              <a:t> </a:t>
            </a:r>
            <a:r>
              <a:rPr dirty="0" sz="1800" spc="-25">
                <a:solidFill>
                  <a:srgbClr val="080808"/>
                </a:solidFill>
                <a:latin typeface="微软雅黑"/>
                <a:cs typeface="微软雅黑"/>
              </a:rPr>
              <a:t>11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663431" y="1852676"/>
            <a:ext cx="16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80808"/>
                </a:solidFill>
                <a:latin typeface="微软雅黑"/>
                <a:cs typeface="微软雅黑"/>
              </a:rPr>
              <a:t>0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832" y="1066800"/>
              <a:ext cx="758190" cy="7871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916" y="1066800"/>
              <a:ext cx="1887474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3283" y="1066800"/>
              <a:ext cx="1285494" cy="7871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1671" y="1066800"/>
              <a:ext cx="6506718" cy="78714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1283" y="1066800"/>
              <a:ext cx="686562" cy="78714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0740" y="1066800"/>
              <a:ext cx="1178813" cy="7871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49807" y="1156461"/>
            <a:ext cx="95288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>
                <a:solidFill>
                  <a:srgbClr val="A40020"/>
                </a:solidFill>
              </a:rPr>
              <a:t>Q：</a:t>
            </a:r>
            <a:r>
              <a:rPr dirty="0" spc="-35">
                <a:solidFill>
                  <a:srgbClr val="A40020"/>
                </a:solidFill>
              </a:rPr>
              <a:t>为</a:t>
            </a:r>
            <a:r>
              <a:rPr dirty="0" spc="-35">
                <a:solidFill>
                  <a:srgbClr val="A40020"/>
                </a:solidFill>
              </a:rPr>
              <a:t>什</a:t>
            </a:r>
            <a:r>
              <a:rPr dirty="0" spc="-35">
                <a:solidFill>
                  <a:srgbClr val="A40020"/>
                </a:solidFill>
              </a:rPr>
              <a:t>么</a:t>
            </a:r>
            <a:r>
              <a:rPr dirty="0" spc="-25">
                <a:solidFill>
                  <a:srgbClr val="A40020"/>
                </a:solidFill>
              </a:rPr>
              <a:t>sv39</a:t>
            </a:r>
            <a:r>
              <a:rPr dirty="0" spc="-35">
                <a:solidFill>
                  <a:srgbClr val="A40020"/>
                </a:solidFill>
              </a:rPr>
              <a:t>要</a:t>
            </a:r>
            <a:r>
              <a:rPr dirty="0" spc="-35">
                <a:solidFill>
                  <a:srgbClr val="A40020"/>
                </a:solidFill>
              </a:rPr>
              <a:t>采</a:t>
            </a:r>
            <a:r>
              <a:rPr dirty="0" spc="-35">
                <a:solidFill>
                  <a:srgbClr val="A40020"/>
                </a:solidFill>
              </a:rPr>
              <a:t>用</a:t>
            </a:r>
            <a:r>
              <a:rPr dirty="0" spc="-35">
                <a:solidFill>
                  <a:srgbClr val="A40020"/>
                </a:solidFill>
              </a:rPr>
              <a:t>三</a:t>
            </a:r>
            <a:r>
              <a:rPr dirty="0" spc="-35">
                <a:solidFill>
                  <a:srgbClr val="A40020"/>
                </a:solidFill>
              </a:rPr>
              <a:t>级</a:t>
            </a:r>
            <a:r>
              <a:rPr dirty="0" spc="-35">
                <a:solidFill>
                  <a:srgbClr val="A40020"/>
                </a:solidFill>
              </a:rPr>
              <a:t>页</a:t>
            </a:r>
            <a:r>
              <a:rPr dirty="0" spc="-35">
                <a:solidFill>
                  <a:srgbClr val="A40020"/>
                </a:solidFill>
              </a:rPr>
              <a:t>表</a:t>
            </a:r>
            <a:r>
              <a:rPr dirty="0" spc="-35">
                <a:solidFill>
                  <a:srgbClr val="A40020"/>
                </a:solidFill>
              </a:rPr>
              <a:t>，</a:t>
            </a:r>
            <a:r>
              <a:rPr dirty="0" spc="-35">
                <a:solidFill>
                  <a:srgbClr val="A40020"/>
                </a:solidFill>
              </a:rPr>
              <a:t>且</a:t>
            </a:r>
            <a:r>
              <a:rPr dirty="0" spc="-35">
                <a:solidFill>
                  <a:srgbClr val="A40020"/>
                </a:solidFill>
              </a:rPr>
              <a:t>各</a:t>
            </a:r>
            <a:r>
              <a:rPr dirty="0" spc="-35">
                <a:solidFill>
                  <a:srgbClr val="A40020"/>
                </a:solidFill>
              </a:rPr>
              <a:t>页</a:t>
            </a:r>
            <a:r>
              <a:rPr dirty="0" spc="-30">
                <a:solidFill>
                  <a:srgbClr val="A40020"/>
                </a:solidFill>
              </a:rPr>
              <a:t>面</a:t>
            </a:r>
            <a:r>
              <a:rPr dirty="0" spc="-35">
                <a:solidFill>
                  <a:srgbClr val="A40020"/>
                </a:solidFill>
              </a:rPr>
              <a:t>字</a:t>
            </a:r>
            <a:r>
              <a:rPr dirty="0" spc="-35">
                <a:solidFill>
                  <a:srgbClr val="A40020"/>
                </a:solidFill>
              </a:rPr>
              <a:t>段</a:t>
            </a:r>
            <a:r>
              <a:rPr dirty="0" spc="-35">
                <a:solidFill>
                  <a:srgbClr val="A40020"/>
                </a:solidFill>
              </a:rPr>
              <a:t>长度为</a:t>
            </a:r>
            <a:r>
              <a:rPr dirty="0" spc="-25">
                <a:solidFill>
                  <a:srgbClr val="A40020"/>
                </a:solidFill>
              </a:rPr>
              <a:t>9</a:t>
            </a:r>
            <a:r>
              <a:rPr dirty="0" spc="-25">
                <a:solidFill>
                  <a:srgbClr val="A40020"/>
                </a:solidFill>
              </a:rPr>
              <a:t>位</a:t>
            </a:r>
            <a:r>
              <a:rPr dirty="0" spc="-50">
                <a:solidFill>
                  <a:srgbClr val="A40020"/>
                </a:solidFill>
              </a:rPr>
              <a:t>？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1267967" y="2066544"/>
            <a:ext cx="9211310" cy="3206750"/>
            <a:chOff x="1267967" y="2066544"/>
            <a:chExt cx="9211310" cy="3206750"/>
          </a:xfrm>
        </p:grpSpPr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7967" y="2066544"/>
              <a:ext cx="9197340" cy="121310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967" y="4058411"/>
              <a:ext cx="9211056" cy="1214628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5263641" y="5363362"/>
            <a:ext cx="14801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1F517B"/>
                </a:solidFill>
                <a:latin typeface="微软雅黑"/>
                <a:cs typeface="微软雅黑"/>
              </a:rPr>
              <a:t>PDE/PTE</a:t>
            </a:r>
            <a:r>
              <a:rPr dirty="0" sz="1800" spc="-30" b="1">
                <a:solidFill>
                  <a:srgbClr val="1F517B"/>
                </a:solidFill>
                <a:latin typeface="微软雅黑"/>
                <a:cs typeface="微软雅黑"/>
              </a:rPr>
              <a:t>格式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784216" y="3400425"/>
            <a:ext cx="2402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1F517B"/>
                </a:solidFill>
                <a:latin typeface="微软雅黑"/>
                <a:cs typeface="微软雅黑"/>
              </a:rPr>
              <a:t>Sv39中逻辑地址的结构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1555" y="1220724"/>
              <a:ext cx="605790" cy="7871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9" y="1220724"/>
              <a:ext cx="930401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3535" y="1220724"/>
              <a:ext cx="1887474" cy="7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90470" y="1310386"/>
            <a:ext cx="2047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A40020"/>
                </a:solidFill>
              </a:rPr>
              <a:t>(3)</a:t>
            </a:r>
            <a:r>
              <a:rPr dirty="0" spc="-30">
                <a:solidFill>
                  <a:srgbClr val="A40020"/>
                </a:solidFill>
              </a:rPr>
              <a:t> 三</a:t>
            </a:r>
            <a:r>
              <a:rPr dirty="0" spc="-35">
                <a:solidFill>
                  <a:srgbClr val="A40020"/>
                </a:solidFill>
              </a:rPr>
              <a:t>级</a:t>
            </a:r>
            <a:r>
              <a:rPr dirty="0" spc="-35">
                <a:solidFill>
                  <a:srgbClr val="A40020"/>
                </a:solidFill>
              </a:rPr>
              <a:t>页</a:t>
            </a:r>
            <a:r>
              <a:rPr dirty="0" spc="-50">
                <a:solidFill>
                  <a:srgbClr val="A40020"/>
                </a:solidFill>
              </a:rPr>
              <a:t>表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563495" y="1965401"/>
            <a:ext cx="6464935" cy="3319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3045" algn="l"/>
                <a:tab pos="2342515" algn="l"/>
              </a:tabLst>
            </a:pP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① 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一</a:t>
            </a:r>
            <a:r>
              <a:rPr dirty="0" sz="2400" spc="-50" b="1">
                <a:solidFill>
                  <a:srgbClr val="1F517B"/>
                </a:solidFill>
                <a:latin typeface="微软雅黑"/>
                <a:cs typeface="微软雅黑"/>
              </a:rPr>
              <a:t>级</a:t>
            </a: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400" spc="-50" b="1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全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局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目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录 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(PGD)</a:t>
            </a:r>
            <a:endParaRPr sz="2400">
              <a:latin typeface="微软雅黑"/>
              <a:cs typeface="微软雅黑"/>
            </a:endParaRPr>
          </a:p>
          <a:p>
            <a:pPr marL="554990">
              <a:lnSpc>
                <a:spcPct val="100000"/>
              </a:lnSpc>
              <a:spcBef>
                <a:spcPts val="1730"/>
              </a:spcBef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PGD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中的表项指向页目录中的一个表项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  <a:tabLst>
                <a:tab pos="1503045" algn="l"/>
                <a:tab pos="2342515" algn="l"/>
              </a:tabLst>
            </a:pP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② 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二</a:t>
            </a:r>
            <a:r>
              <a:rPr dirty="0" sz="2400" spc="-50" b="1">
                <a:solidFill>
                  <a:srgbClr val="1F517B"/>
                </a:solidFill>
                <a:latin typeface="微软雅黑"/>
                <a:cs typeface="微软雅黑"/>
              </a:rPr>
              <a:t>级</a:t>
            </a: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400" spc="-50" b="1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目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录</a:t>
            </a:r>
            <a:r>
              <a:rPr dirty="0" sz="2400" spc="75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(PMD)</a:t>
            </a:r>
            <a:r>
              <a:rPr dirty="0" sz="2400" spc="-10">
                <a:solidFill>
                  <a:srgbClr val="C00000"/>
                </a:solidFill>
                <a:latin typeface="微软雅黑"/>
                <a:cs typeface="微软雅黑"/>
              </a:rPr>
              <a:t>（32IA</a:t>
            </a:r>
            <a:r>
              <a:rPr dirty="0" sz="2400" spc="-10">
                <a:solidFill>
                  <a:srgbClr val="C00000"/>
                </a:solidFill>
                <a:latin typeface="微软雅黑"/>
                <a:cs typeface="微软雅黑"/>
              </a:rPr>
              <a:t>下</a:t>
            </a:r>
            <a:r>
              <a:rPr dirty="0" sz="2400" spc="-10">
                <a:solidFill>
                  <a:srgbClr val="C00000"/>
                </a:solidFill>
                <a:latin typeface="微软雅黑"/>
                <a:cs typeface="微软雅黑"/>
              </a:rPr>
              <a:t>忽</a:t>
            </a:r>
            <a:r>
              <a:rPr dirty="0" sz="2400" spc="-10">
                <a:solidFill>
                  <a:srgbClr val="C00000"/>
                </a:solidFill>
                <a:latin typeface="微软雅黑"/>
                <a:cs typeface="微软雅黑"/>
              </a:rPr>
              <a:t>略</a:t>
            </a:r>
            <a:r>
              <a:rPr dirty="0" sz="2400" spc="-50">
                <a:solidFill>
                  <a:srgbClr val="C00000"/>
                </a:solidFill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554990">
              <a:lnSpc>
                <a:spcPct val="100000"/>
              </a:lnSpc>
              <a:spcBef>
                <a:spcPts val="1730"/>
              </a:spcBef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PMD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中的表项指向页表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PTE中的一个表项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  <a:tabLst>
                <a:tab pos="1503045" algn="l"/>
                <a:tab pos="2342515" algn="l"/>
              </a:tabLst>
            </a:pP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③ 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第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三</a:t>
            </a:r>
            <a:r>
              <a:rPr dirty="0" sz="2400" spc="-50" b="1">
                <a:solidFill>
                  <a:srgbClr val="1F517B"/>
                </a:solidFill>
                <a:latin typeface="微软雅黑"/>
                <a:cs typeface="微软雅黑"/>
              </a:rPr>
              <a:t>级</a:t>
            </a: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400" spc="-10" b="1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400" spc="-50" b="1">
                <a:solidFill>
                  <a:srgbClr val="1F517B"/>
                </a:solidFill>
                <a:latin typeface="微软雅黑"/>
                <a:cs typeface="微软雅黑"/>
              </a:rPr>
              <a:t>—</a:t>
            </a:r>
            <a:r>
              <a:rPr dirty="0" sz="2400" b="1">
                <a:solidFill>
                  <a:srgbClr val="1F517B"/>
                </a:solidFill>
                <a:latin typeface="微软雅黑"/>
                <a:cs typeface="微软雅黑"/>
              </a:rPr>
              <a:t>	</a:t>
            </a: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400" spc="-5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2400">
              <a:latin typeface="微软雅黑"/>
              <a:cs typeface="微软雅黑"/>
            </a:endParaRPr>
          </a:p>
          <a:p>
            <a:pPr marL="554990">
              <a:lnSpc>
                <a:spcPct val="100000"/>
              </a:lnSpc>
              <a:spcBef>
                <a:spcPts val="1730"/>
              </a:spcBef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该表项指向物理页 (页框) 的主存地址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955" y="595883"/>
              <a:ext cx="605790" cy="7871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639" y="595883"/>
              <a:ext cx="930401" cy="78714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4935" y="595883"/>
              <a:ext cx="4373118" cy="7871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61235" y="686180"/>
            <a:ext cx="45339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A40020"/>
                </a:solidFill>
              </a:rPr>
              <a:t>(4)</a:t>
            </a:r>
            <a:r>
              <a:rPr dirty="0" spc="-5">
                <a:solidFill>
                  <a:srgbClr val="A40020"/>
                </a:solidFill>
              </a:rPr>
              <a:t> 线</a:t>
            </a:r>
            <a:r>
              <a:rPr dirty="0" spc="-35">
                <a:solidFill>
                  <a:srgbClr val="A40020"/>
                </a:solidFill>
              </a:rPr>
              <a:t>性</a:t>
            </a:r>
            <a:r>
              <a:rPr dirty="0" spc="-35">
                <a:solidFill>
                  <a:srgbClr val="A40020"/>
                </a:solidFill>
              </a:rPr>
              <a:t>地</a:t>
            </a:r>
            <a:r>
              <a:rPr dirty="0" spc="-35">
                <a:solidFill>
                  <a:srgbClr val="A40020"/>
                </a:solidFill>
              </a:rPr>
              <a:t>址</a:t>
            </a:r>
            <a:r>
              <a:rPr dirty="0" spc="-35">
                <a:solidFill>
                  <a:srgbClr val="A40020"/>
                </a:solidFill>
              </a:rPr>
              <a:t>转</a:t>
            </a:r>
            <a:r>
              <a:rPr dirty="0" spc="-35">
                <a:solidFill>
                  <a:srgbClr val="A40020"/>
                </a:solidFill>
              </a:rPr>
              <a:t>换</a:t>
            </a:r>
            <a:r>
              <a:rPr dirty="0" spc="-35">
                <a:solidFill>
                  <a:srgbClr val="A40020"/>
                </a:solidFill>
              </a:rPr>
              <a:t>为</a:t>
            </a:r>
            <a:r>
              <a:rPr dirty="0" spc="-35">
                <a:solidFill>
                  <a:srgbClr val="A40020"/>
                </a:solidFill>
              </a:rPr>
              <a:t>物</a:t>
            </a:r>
            <a:r>
              <a:rPr dirty="0" spc="-35">
                <a:solidFill>
                  <a:srgbClr val="A40020"/>
                </a:solidFill>
              </a:rPr>
              <a:t>理</a:t>
            </a:r>
            <a:r>
              <a:rPr dirty="0" spc="-35">
                <a:solidFill>
                  <a:srgbClr val="A40020"/>
                </a:solidFill>
              </a:rPr>
              <a:t>地</a:t>
            </a:r>
            <a:r>
              <a:rPr dirty="0" spc="-50">
                <a:solidFill>
                  <a:srgbClr val="A40020"/>
                </a:solidFill>
              </a:rPr>
              <a:t>址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334260" y="1380820"/>
            <a:ext cx="7803515" cy="10140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1F517B"/>
                </a:solidFill>
                <a:latin typeface="微软雅黑"/>
                <a:cs typeface="微软雅黑"/>
              </a:rPr>
              <a:t>① 地址转换过程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Linux</a:t>
            </a: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系统通过三级页表完成线性地址到物理地址的转换。</a:t>
            </a:r>
            <a:endParaRPr sz="2400">
              <a:latin typeface="微软雅黑"/>
              <a:cs typeface="微软雅黑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3203448" y="3051048"/>
          <a:ext cx="5890260" cy="432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9889"/>
                <a:gridCol w="2030094"/>
                <a:gridCol w="2191385"/>
              </a:tblGrid>
              <a:tr h="432434"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</a:t>
                      </a: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目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录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711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748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表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711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82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页</a:t>
                      </a: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内</a:t>
                      </a:r>
                      <a:r>
                        <a:rPr dirty="0" sz="1600" spc="-25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位</a:t>
                      </a:r>
                      <a:r>
                        <a:rPr dirty="0" sz="1600" spc="-50">
                          <a:solidFill>
                            <a:srgbClr val="1F517B"/>
                          </a:solidFill>
                          <a:latin typeface="微软雅黑"/>
                          <a:cs typeface="微软雅黑"/>
                        </a:rPr>
                        <a:t>移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711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3081908" y="2755137"/>
            <a:ext cx="2628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31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586478" y="2755137"/>
            <a:ext cx="561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22</a:t>
            </a: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21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631940" y="2755137"/>
            <a:ext cx="561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517B"/>
                </a:solidFill>
                <a:latin typeface="微软雅黑"/>
                <a:cs typeface="微软雅黑"/>
              </a:rPr>
              <a:t>12</a:t>
            </a:r>
            <a:r>
              <a:rPr dirty="0" sz="1600" spc="-20">
                <a:solidFill>
                  <a:srgbClr val="1F517B"/>
                </a:solidFill>
                <a:latin typeface="微软雅黑"/>
                <a:cs typeface="微软雅黑"/>
              </a:rPr>
              <a:t> 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11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979154" y="2755137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0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066097" y="3483864"/>
            <a:ext cx="3714750" cy="2538095"/>
            <a:chOff x="3066097" y="3483864"/>
            <a:chExt cx="3714750" cy="2538095"/>
          </a:xfrm>
        </p:grpSpPr>
        <p:sp>
          <p:nvSpPr>
            <p:cNvPr id="15" name="object 15" descr=""/>
            <p:cNvSpPr/>
            <p:nvPr/>
          </p:nvSpPr>
          <p:spPr>
            <a:xfrm>
              <a:off x="3070860" y="5719572"/>
              <a:ext cx="818515" cy="297180"/>
            </a:xfrm>
            <a:custGeom>
              <a:avLst/>
              <a:gdLst/>
              <a:ahLst/>
              <a:cxnLst/>
              <a:rect l="l" t="t" r="r" b="b"/>
              <a:pathLst>
                <a:path w="818514" h="297179">
                  <a:moveTo>
                    <a:pt x="818388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818388" y="297179"/>
                  </a:lnTo>
                  <a:lnTo>
                    <a:pt x="818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070860" y="5719572"/>
              <a:ext cx="818515" cy="297180"/>
            </a:xfrm>
            <a:custGeom>
              <a:avLst/>
              <a:gdLst/>
              <a:ahLst/>
              <a:cxnLst/>
              <a:rect l="l" t="t" r="r" b="b"/>
              <a:pathLst>
                <a:path w="818514" h="297179">
                  <a:moveTo>
                    <a:pt x="0" y="297179"/>
                  </a:moveTo>
                  <a:lnTo>
                    <a:pt x="818388" y="297179"/>
                  </a:lnTo>
                  <a:lnTo>
                    <a:pt x="818388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568952" y="5340604"/>
              <a:ext cx="300355" cy="50800"/>
            </a:xfrm>
            <a:custGeom>
              <a:avLst/>
              <a:gdLst/>
              <a:ahLst/>
              <a:cxnLst/>
              <a:rect l="l" t="t" r="r" b="b"/>
              <a:pathLst>
                <a:path w="300354" h="50800">
                  <a:moveTo>
                    <a:pt x="224027" y="0"/>
                  </a:moveTo>
                  <a:lnTo>
                    <a:pt x="224027" y="50800"/>
                  </a:lnTo>
                  <a:lnTo>
                    <a:pt x="281177" y="31750"/>
                  </a:lnTo>
                  <a:lnTo>
                    <a:pt x="236727" y="31750"/>
                  </a:lnTo>
                  <a:lnTo>
                    <a:pt x="236727" y="19050"/>
                  </a:lnTo>
                  <a:lnTo>
                    <a:pt x="281177" y="19050"/>
                  </a:lnTo>
                  <a:lnTo>
                    <a:pt x="224027" y="0"/>
                  </a:lnTo>
                  <a:close/>
                </a:path>
                <a:path w="300354" h="50800">
                  <a:moveTo>
                    <a:pt x="224027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24027" y="31750"/>
                  </a:lnTo>
                  <a:lnTo>
                    <a:pt x="224027" y="19050"/>
                  </a:lnTo>
                  <a:close/>
                </a:path>
                <a:path w="300354" h="50800">
                  <a:moveTo>
                    <a:pt x="281177" y="19050"/>
                  </a:moveTo>
                  <a:lnTo>
                    <a:pt x="236727" y="19050"/>
                  </a:lnTo>
                  <a:lnTo>
                    <a:pt x="236727" y="31750"/>
                  </a:lnTo>
                  <a:lnTo>
                    <a:pt x="281177" y="31750"/>
                  </a:lnTo>
                  <a:lnTo>
                    <a:pt x="300227" y="25400"/>
                  </a:lnTo>
                  <a:lnTo>
                    <a:pt x="281177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869180" y="4905756"/>
              <a:ext cx="701040" cy="1043940"/>
            </a:xfrm>
            <a:custGeom>
              <a:avLst/>
              <a:gdLst/>
              <a:ahLst/>
              <a:cxnLst/>
              <a:rect l="l" t="t" r="r" b="b"/>
              <a:pathLst>
                <a:path w="701039" h="1043939">
                  <a:moveTo>
                    <a:pt x="701039" y="0"/>
                  </a:moveTo>
                  <a:lnTo>
                    <a:pt x="0" y="0"/>
                  </a:lnTo>
                  <a:lnTo>
                    <a:pt x="0" y="1043940"/>
                  </a:lnTo>
                  <a:lnTo>
                    <a:pt x="701039" y="1043940"/>
                  </a:lnTo>
                  <a:lnTo>
                    <a:pt x="701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869180" y="4905756"/>
              <a:ext cx="701040" cy="1043940"/>
            </a:xfrm>
            <a:custGeom>
              <a:avLst/>
              <a:gdLst/>
              <a:ahLst/>
              <a:cxnLst/>
              <a:rect l="l" t="t" r="r" b="b"/>
              <a:pathLst>
                <a:path w="701039" h="1043939">
                  <a:moveTo>
                    <a:pt x="0" y="1043940"/>
                  </a:moveTo>
                  <a:lnTo>
                    <a:pt x="701039" y="1043940"/>
                  </a:lnTo>
                  <a:lnTo>
                    <a:pt x="701039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869180" y="5353812"/>
              <a:ext cx="701040" cy="161925"/>
            </a:xfrm>
            <a:custGeom>
              <a:avLst/>
              <a:gdLst/>
              <a:ahLst/>
              <a:cxnLst/>
              <a:rect l="l" t="t" r="r" b="b"/>
              <a:pathLst>
                <a:path w="701039" h="161925">
                  <a:moveTo>
                    <a:pt x="0" y="0"/>
                  </a:moveTo>
                  <a:lnTo>
                    <a:pt x="701040" y="0"/>
                  </a:lnTo>
                </a:path>
                <a:path w="701039" h="161925">
                  <a:moveTo>
                    <a:pt x="0" y="161544"/>
                  </a:moveTo>
                  <a:lnTo>
                    <a:pt x="701040" y="1615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255008" y="5262372"/>
              <a:ext cx="311150" cy="271780"/>
            </a:xfrm>
            <a:custGeom>
              <a:avLst/>
              <a:gdLst/>
              <a:ahLst/>
              <a:cxnLst/>
              <a:rect l="l" t="t" r="r" b="b"/>
              <a:pathLst>
                <a:path w="311150" h="271779">
                  <a:moveTo>
                    <a:pt x="155447" y="0"/>
                  </a:moveTo>
                  <a:lnTo>
                    <a:pt x="106314" y="6912"/>
                  </a:lnTo>
                  <a:lnTo>
                    <a:pt x="63642" y="26164"/>
                  </a:lnTo>
                  <a:lnTo>
                    <a:pt x="29992" y="55522"/>
                  </a:lnTo>
                  <a:lnTo>
                    <a:pt x="7924" y="92756"/>
                  </a:lnTo>
                  <a:lnTo>
                    <a:pt x="0" y="135635"/>
                  </a:lnTo>
                  <a:lnTo>
                    <a:pt x="7924" y="178515"/>
                  </a:lnTo>
                  <a:lnTo>
                    <a:pt x="29992" y="215749"/>
                  </a:lnTo>
                  <a:lnTo>
                    <a:pt x="63642" y="245107"/>
                  </a:lnTo>
                  <a:lnTo>
                    <a:pt x="106314" y="264359"/>
                  </a:lnTo>
                  <a:lnTo>
                    <a:pt x="155447" y="271271"/>
                  </a:lnTo>
                  <a:lnTo>
                    <a:pt x="204581" y="264359"/>
                  </a:lnTo>
                  <a:lnTo>
                    <a:pt x="247253" y="245107"/>
                  </a:lnTo>
                  <a:lnTo>
                    <a:pt x="280903" y="215749"/>
                  </a:lnTo>
                  <a:lnTo>
                    <a:pt x="302971" y="178515"/>
                  </a:lnTo>
                  <a:lnTo>
                    <a:pt x="310895" y="135635"/>
                  </a:lnTo>
                  <a:lnTo>
                    <a:pt x="302971" y="92756"/>
                  </a:lnTo>
                  <a:lnTo>
                    <a:pt x="280903" y="55522"/>
                  </a:lnTo>
                  <a:lnTo>
                    <a:pt x="247253" y="26164"/>
                  </a:lnTo>
                  <a:lnTo>
                    <a:pt x="204581" y="6912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892296" y="5262372"/>
              <a:ext cx="673735" cy="612775"/>
            </a:xfrm>
            <a:custGeom>
              <a:avLst/>
              <a:gdLst/>
              <a:ahLst/>
              <a:cxnLst/>
              <a:rect l="l" t="t" r="r" b="b"/>
              <a:pathLst>
                <a:path w="673735" h="612775">
                  <a:moveTo>
                    <a:pt x="362712" y="135635"/>
                  </a:moveTo>
                  <a:lnTo>
                    <a:pt x="370636" y="92756"/>
                  </a:lnTo>
                  <a:lnTo>
                    <a:pt x="392704" y="55522"/>
                  </a:lnTo>
                  <a:lnTo>
                    <a:pt x="426354" y="26164"/>
                  </a:lnTo>
                  <a:lnTo>
                    <a:pt x="469026" y="6912"/>
                  </a:lnTo>
                  <a:lnTo>
                    <a:pt x="518159" y="0"/>
                  </a:lnTo>
                  <a:lnTo>
                    <a:pt x="567293" y="6912"/>
                  </a:lnTo>
                  <a:lnTo>
                    <a:pt x="609965" y="26164"/>
                  </a:lnTo>
                  <a:lnTo>
                    <a:pt x="643615" y="55522"/>
                  </a:lnTo>
                  <a:lnTo>
                    <a:pt x="665683" y="92756"/>
                  </a:lnTo>
                  <a:lnTo>
                    <a:pt x="673607" y="135635"/>
                  </a:lnTo>
                  <a:lnTo>
                    <a:pt x="665683" y="178515"/>
                  </a:lnTo>
                  <a:lnTo>
                    <a:pt x="643615" y="215749"/>
                  </a:lnTo>
                  <a:lnTo>
                    <a:pt x="609965" y="245107"/>
                  </a:lnTo>
                  <a:lnTo>
                    <a:pt x="567293" y="264359"/>
                  </a:lnTo>
                  <a:lnTo>
                    <a:pt x="518159" y="271271"/>
                  </a:lnTo>
                  <a:lnTo>
                    <a:pt x="469026" y="264359"/>
                  </a:lnTo>
                  <a:lnTo>
                    <a:pt x="426354" y="245107"/>
                  </a:lnTo>
                  <a:lnTo>
                    <a:pt x="392704" y="215749"/>
                  </a:lnTo>
                  <a:lnTo>
                    <a:pt x="370636" y="178515"/>
                  </a:lnTo>
                  <a:lnTo>
                    <a:pt x="362712" y="135635"/>
                  </a:lnTo>
                  <a:close/>
                </a:path>
                <a:path w="673735" h="612775">
                  <a:moveTo>
                    <a:pt x="0" y="612647"/>
                  </a:moveTo>
                  <a:lnTo>
                    <a:pt x="519683" y="61264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86580" y="3483863"/>
              <a:ext cx="2265680" cy="2391410"/>
            </a:xfrm>
            <a:custGeom>
              <a:avLst/>
              <a:gdLst/>
              <a:ahLst/>
              <a:cxnLst/>
              <a:rect l="l" t="t" r="r" b="b"/>
              <a:pathLst>
                <a:path w="2265679" h="2391410">
                  <a:moveTo>
                    <a:pt x="50800" y="2113788"/>
                  </a:moveTo>
                  <a:lnTo>
                    <a:pt x="46558" y="2101088"/>
                  </a:lnTo>
                  <a:lnTo>
                    <a:pt x="25400" y="2037588"/>
                  </a:lnTo>
                  <a:lnTo>
                    <a:pt x="0" y="2113788"/>
                  </a:lnTo>
                  <a:lnTo>
                    <a:pt x="19050" y="2113788"/>
                  </a:lnTo>
                  <a:lnTo>
                    <a:pt x="19050" y="2391156"/>
                  </a:lnTo>
                  <a:lnTo>
                    <a:pt x="31750" y="2391156"/>
                  </a:lnTo>
                  <a:lnTo>
                    <a:pt x="31750" y="2113788"/>
                  </a:lnTo>
                  <a:lnTo>
                    <a:pt x="50800" y="2113788"/>
                  </a:lnTo>
                  <a:close/>
                </a:path>
                <a:path w="2265679" h="2391410">
                  <a:moveTo>
                    <a:pt x="50800" y="1711464"/>
                  </a:moveTo>
                  <a:lnTo>
                    <a:pt x="31750" y="1711464"/>
                  </a:lnTo>
                  <a:lnTo>
                    <a:pt x="31750" y="0"/>
                  </a:lnTo>
                  <a:lnTo>
                    <a:pt x="19050" y="0"/>
                  </a:lnTo>
                  <a:lnTo>
                    <a:pt x="19050" y="1711464"/>
                  </a:lnTo>
                  <a:lnTo>
                    <a:pt x="0" y="1711464"/>
                  </a:lnTo>
                  <a:lnTo>
                    <a:pt x="25400" y="1787652"/>
                  </a:lnTo>
                  <a:lnTo>
                    <a:pt x="46558" y="1724164"/>
                  </a:lnTo>
                  <a:lnTo>
                    <a:pt x="50800" y="1711464"/>
                  </a:lnTo>
                  <a:close/>
                </a:path>
                <a:path w="2265679" h="2391410">
                  <a:moveTo>
                    <a:pt x="2265667" y="1463040"/>
                  </a:moveTo>
                  <a:lnTo>
                    <a:pt x="2246617" y="1456690"/>
                  </a:lnTo>
                  <a:lnTo>
                    <a:pt x="2189467" y="1437640"/>
                  </a:lnTo>
                  <a:lnTo>
                    <a:pt x="2189467" y="1456690"/>
                  </a:lnTo>
                  <a:lnTo>
                    <a:pt x="1965452" y="1456690"/>
                  </a:lnTo>
                  <a:lnTo>
                    <a:pt x="1965452" y="1469390"/>
                  </a:lnTo>
                  <a:lnTo>
                    <a:pt x="2189467" y="1469390"/>
                  </a:lnTo>
                  <a:lnTo>
                    <a:pt x="2189467" y="1488440"/>
                  </a:lnTo>
                  <a:lnTo>
                    <a:pt x="2246617" y="1469390"/>
                  </a:lnTo>
                  <a:lnTo>
                    <a:pt x="2265667" y="146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038088" y="4841748"/>
              <a:ext cx="312420" cy="269875"/>
            </a:xfrm>
            <a:custGeom>
              <a:avLst/>
              <a:gdLst/>
              <a:ahLst/>
              <a:cxnLst/>
              <a:rect l="l" t="t" r="r" b="b"/>
              <a:pathLst>
                <a:path w="312420" h="269875">
                  <a:moveTo>
                    <a:pt x="156210" y="0"/>
                  </a:moveTo>
                  <a:lnTo>
                    <a:pt x="106850" y="6870"/>
                  </a:lnTo>
                  <a:lnTo>
                    <a:pt x="63971" y="26005"/>
                  </a:lnTo>
                  <a:lnTo>
                    <a:pt x="30150" y="55193"/>
                  </a:lnTo>
                  <a:lnTo>
                    <a:pt x="7967" y="92220"/>
                  </a:lnTo>
                  <a:lnTo>
                    <a:pt x="0" y="134874"/>
                  </a:lnTo>
                  <a:lnTo>
                    <a:pt x="7967" y="177527"/>
                  </a:lnTo>
                  <a:lnTo>
                    <a:pt x="30150" y="214554"/>
                  </a:lnTo>
                  <a:lnTo>
                    <a:pt x="63971" y="243742"/>
                  </a:lnTo>
                  <a:lnTo>
                    <a:pt x="106850" y="262877"/>
                  </a:lnTo>
                  <a:lnTo>
                    <a:pt x="156210" y="269747"/>
                  </a:lnTo>
                  <a:lnTo>
                    <a:pt x="205569" y="262877"/>
                  </a:lnTo>
                  <a:lnTo>
                    <a:pt x="248448" y="243742"/>
                  </a:lnTo>
                  <a:lnTo>
                    <a:pt x="282269" y="214554"/>
                  </a:lnTo>
                  <a:lnTo>
                    <a:pt x="304452" y="177527"/>
                  </a:lnTo>
                  <a:lnTo>
                    <a:pt x="312420" y="134874"/>
                  </a:lnTo>
                  <a:lnTo>
                    <a:pt x="304452" y="92220"/>
                  </a:lnTo>
                  <a:lnTo>
                    <a:pt x="282269" y="55193"/>
                  </a:lnTo>
                  <a:lnTo>
                    <a:pt x="248448" y="26005"/>
                  </a:lnTo>
                  <a:lnTo>
                    <a:pt x="205569" y="6870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038088" y="4841748"/>
              <a:ext cx="312420" cy="269875"/>
            </a:xfrm>
            <a:custGeom>
              <a:avLst/>
              <a:gdLst/>
              <a:ahLst/>
              <a:cxnLst/>
              <a:rect l="l" t="t" r="r" b="b"/>
              <a:pathLst>
                <a:path w="312420" h="269875">
                  <a:moveTo>
                    <a:pt x="0" y="134874"/>
                  </a:moveTo>
                  <a:lnTo>
                    <a:pt x="7967" y="92220"/>
                  </a:lnTo>
                  <a:lnTo>
                    <a:pt x="30150" y="55193"/>
                  </a:lnTo>
                  <a:lnTo>
                    <a:pt x="63971" y="26005"/>
                  </a:lnTo>
                  <a:lnTo>
                    <a:pt x="106850" y="6870"/>
                  </a:lnTo>
                  <a:lnTo>
                    <a:pt x="156210" y="0"/>
                  </a:lnTo>
                  <a:lnTo>
                    <a:pt x="205569" y="6870"/>
                  </a:lnTo>
                  <a:lnTo>
                    <a:pt x="248448" y="26005"/>
                  </a:lnTo>
                  <a:lnTo>
                    <a:pt x="282269" y="55193"/>
                  </a:lnTo>
                  <a:lnTo>
                    <a:pt x="304452" y="92220"/>
                  </a:lnTo>
                  <a:lnTo>
                    <a:pt x="312420" y="134874"/>
                  </a:lnTo>
                  <a:lnTo>
                    <a:pt x="304452" y="177527"/>
                  </a:lnTo>
                  <a:lnTo>
                    <a:pt x="282269" y="214554"/>
                  </a:lnTo>
                  <a:lnTo>
                    <a:pt x="248448" y="243742"/>
                  </a:lnTo>
                  <a:lnTo>
                    <a:pt x="205569" y="262877"/>
                  </a:lnTo>
                  <a:lnTo>
                    <a:pt x="156210" y="269747"/>
                  </a:lnTo>
                  <a:lnTo>
                    <a:pt x="106850" y="262877"/>
                  </a:lnTo>
                  <a:lnTo>
                    <a:pt x="63971" y="243742"/>
                  </a:lnTo>
                  <a:lnTo>
                    <a:pt x="30150" y="214554"/>
                  </a:lnTo>
                  <a:lnTo>
                    <a:pt x="7967" y="177527"/>
                  </a:lnTo>
                  <a:lnTo>
                    <a:pt x="0" y="13487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4292" y="4923282"/>
              <a:ext cx="126492" cy="135636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3405885" y="5405424"/>
            <a:ext cx="3238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cr3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996683" y="4854989"/>
            <a:ext cx="203200" cy="560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+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5560885" y="3493008"/>
            <a:ext cx="3027045" cy="2129790"/>
            <a:chOff x="5560885" y="3493008"/>
            <a:chExt cx="3027045" cy="2129790"/>
          </a:xfrm>
        </p:grpSpPr>
        <p:sp>
          <p:nvSpPr>
            <p:cNvPr id="30" name="object 30" descr=""/>
            <p:cNvSpPr/>
            <p:nvPr/>
          </p:nvSpPr>
          <p:spPr>
            <a:xfrm>
              <a:off x="5565647" y="5454396"/>
              <a:ext cx="626745" cy="0"/>
            </a:xfrm>
            <a:custGeom>
              <a:avLst/>
              <a:gdLst/>
              <a:ahLst/>
              <a:cxnLst/>
              <a:rect l="l" t="t" r="r" b="b"/>
              <a:pathLst>
                <a:path w="626745" h="0">
                  <a:moveTo>
                    <a:pt x="0" y="0"/>
                  </a:moveTo>
                  <a:lnTo>
                    <a:pt x="6263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171184" y="3493007"/>
              <a:ext cx="50800" cy="1961514"/>
            </a:xfrm>
            <a:custGeom>
              <a:avLst/>
              <a:gdLst/>
              <a:ahLst/>
              <a:cxnLst/>
              <a:rect l="l" t="t" r="r" b="b"/>
              <a:pathLst>
                <a:path w="50800" h="1961514">
                  <a:moveTo>
                    <a:pt x="50800" y="1684020"/>
                  </a:moveTo>
                  <a:lnTo>
                    <a:pt x="46558" y="1671320"/>
                  </a:lnTo>
                  <a:lnTo>
                    <a:pt x="25400" y="1607820"/>
                  </a:lnTo>
                  <a:lnTo>
                    <a:pt x="0" y="1684020"/>
                  </a:lnTo>
                  <a:lnTo>
                    <a:pt x="19050" y="1684020"/>
                  </a:lnTo>
                  <a:lnTo>
                    <a:pt x="19050" y="1961388"/>
                  </a:lnTo>
                  <a:lnTo>
                    <a:pt x="31750" y="1961388"/>
                  </a:lnTo>
                  <a:lnTo>
                    <a:pt x="31750" y="1684020"/>
                  </a:lnTo>
                  <a:lnTo>
                    <a:pt x="50800" y="1684020"/>
                  </a:lnTo>
                  <a:close/>
                </a:path>
                <a:path w="50800" h="1961514">
                  <a:moveTo>
                    <a:pt x="50800" y="1277112"/>
                  </a:moveTo>
                  <a:lnTo>
                    <a:pt x="31750" y="1277112"/>
                  </a:lnTo>
                  <a:lnTo>
                    <a:pt x="31750" y="0"/>
                  </a:lnTo>
                  <a:lnTo>
                    <a:pt x="19050" y="0"/>
                  </a:lnTo>
                  <a:lnTo>
                    <a:pt x="19050" y="1277112"/>
                  </a:lnTo>
                  <a:lnTo>
                    <a:pt x="0" y="1277112"/>
                  </a:lnTo>
                  <a:lnTo>
                    <a:pt x="25400" y="1353312"/>
                  </a:lnTo>
                  <a:lnTo>
                    <a:pt x="46558" y="1289812"/>
                  </a:lnTo>
                  <a:lnTo>
                    <a:pt x="50800" y="1277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662927" y="4575048"/>
              <a:ext cx="701040" cy="1042669"/>
            </a:xfrm>
            <a:custGeom>
              <a:avLst/>
              <a:gdLst/>
              <a:ahLst/>
              <a:cxnLst/>
              <a:rect l="l" t="t" r="r" b="b"/>
              <a:pathLst>
                <a:path w="701040" h="1042670">
                  <a:moveTo>
                    <a:pt x="701040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701040" y="1042415"/>
                  </a:lnTo>
                  <a:lnTo>
                    <a:pt x="701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662927" y="4575048"/>
              <a:ext cx="701040" cy="1042669"/>
            </a:xfrm>
            <a:custGeom>
              <a:avLst/>
              <a:gdLst/>
              <a:ahLst/>
              <a:cxnLst/>
              <a:rect l="l" t="t" r="r" b="b"/>
              <a:pathLst>
                <a:path w="701040" h="1042670">
                  <a:moveTo>
                    <a:pt x="0" y="1042415"/>
                  </a:moveTo>
                  <a:lnTo>
                    <a:pt x="701040" y="1042415"/>
                  </a:lnTo>
                  <a:lnTo>
                    <a:pt x="701040" y="0"/>
                  </a:lnTo>
                  <a:lnTo>
                    <a:pt x="0" y="0"/>
                  </a:lnTo>
                  <a:lnTo>
                    <a:pt x="0" y="10424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662927" y="4934712"/>
              <a:ext cx="701040" cy="182880"/>
            </a:xfrm>
            <a:custGeom>
              <a:avLst/>
              <a:gdLst/>
              <a:ahLst/>
              <a:cxnLst/>
              <a:rect l="l" t="t" r="r" b="b"/>
              <a:pathLst>
                <a:path w="701040" h="182879">
                  <a:moveTo>
                    <a:pt x="0" y="0"/>
                  </a:moveTo>
                  <a:lnTo>
                    <a:pt x="701040" y="0"/>
                  </a:lnTo>
                </a:path>
                <a:path w="701040" h="182879">
                  <a:moveTo>
                    <a:pt x="0" y="182880"/>
                  </a:moveTo>
                  <a:lnTo>
                    <a:pt x="701040" y="1828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157971" y="4491736"/>
              <a:ext cx="363220" cy="50800"/>
            </a:xfrm>
            <a:custGeom>
              <a:avLst/>
              <a:gdLst/>
              <a:ahLst/>
              <a:cxnLst/>
              <a:rect l="l" t="t" r="r" b="b"/>
              <a:pathLst>
                <a:path w="363220" h="50800">
                  <a:moveTo>
                    <a:pt x="286511" y="0"/>
                  </a:moveTo>
                  <a:lnTo>
                    <a:pt x="286511" y="50800"/>
                  </a:lnTo>
                  <a:lnTo>
                    <a:pt x="343661" y="31750"/>
                  </a:lnTo>
                  <a:lnTo>
                    <a:pt x="299211" y="31750"/>
                  </a:lnTo>
                  <a:lnTo>
                    <a:pt x="299211" y="19050"/>
                  </a:lnTo>
                  <a:lnTo>
                    <a:pt x="343661" y="19050"/>
                  </a:lnTo>
                  <a:lnTo>
                    <a:pt x="286511" y="0"/>
                  </a:lnTo>
                  <a:close/>
                </a:path>
                <a:path w="363220" h="50800">
                  <a:moveTo>
                    <a:pt x="286511" y="19050"/>
                  </a:moveTo>
                  <a:lnTo>
                    <a:pt x="0" y="19050"/>
                  </a:lnTo>
                  <a:lnTo>
                    <a:pt x="0" y="31750"/>
                  </a:lnTo>
                  <a:lnTo>
                    <a:pt x="286511" y="31750"/>
                  </a:lnTo>
                  <a:lnTo>
                    <a:pt x="286511" y="19050"/>
                  </a:lnTo>
                  <a:close/>
                </a:path>
                <a:path w="363220" h="50800">
                  <a:moveTo>
                    <a:pt x="343661" y="19050"/>
                  </a:moveTo>
                  <a:lnTo>
                    <a:pt x="299211" y="19050"/>
                  </a:lnTo>
                  <a:lnTo>
                    <a:pt x="299211" y="31750"/>
                  </a:lnTo>
                  <a:lnTo>
                    <a:pt x="343661" y="31750"/>
                  </a:lnTo>
                  <a:lnTo>
                    <a:pt x="362711" y="25400"/>
                  </a:lnTo>
                  <a:lnTo>
                    <a:pt x="343661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844027" y="4410456"/>
              <a:ext cx="311150" cy="271780"/>
            </a:xfrm>
            <a:custGeom>
              <a:avLst/>
              <a:gdLst/>
              <a:ahLst/>
              <a:cxnLst/>
              <a:rect l="l" t="t" r="r" b="b"/>
              <a:pathLst>
                <a:path w="311150" h="271779">
                  <a:moveTo>
                    <a:pt x="155448" y="0"/>
                  </a:moveTo>
                  <a:lnTo>
                    <a:pt x="106314" y="6912"/>
                  </a:lnTo>
                  <a:lnTo>
                    <a:pt x="63642" y="26164"/>
                  </a:lnTo>
                  <a:lnTo>
                    <a:pt x="29992" y="55522"/>
                  </a:lnTo>
                  <a:lnTo>
                    <a:pt x="7924" y="92756"/>
                  </a:lnTo>
                  <a:lnTo>
                    <a:pt x="0" y="135636"/>
                  </a:lnTo>
                  <a:lnTo>
                    <a:pt x="7924" y="178515"/>
                  </a:lnTo>
                  <a:lnTo>
                    <a:pt x="29992" y="215749"/>
                  </a:lnTo>
                  <a:lnTo>
                    <a:pt x="63642" y="245107"/>
                  </a:lnTo>
                  <a:lnTo>
                    <a:pt x="106314" y="264359"/>
                  </a:lnTo>
                  <a:lnTo>
                    <a:pt x="155448" y="271272"/>
                  </a:lnTo>
                  <a:lnTo>
                    <a:pt x="204581" y="264359"/>
                  </a:lnTo>
                  <a:lnTo>
                    <a:pt x="247253" y="245107"/>
                  </a:lnTo>
                  <a:lnTo>
                    <a:pt x="280903" y="215749"/>
                  </a:lnTo>
                  <a:lnTo>
                    <a:pt x="302971" y="178515"/>
                  </a:lnTo>
                  <a:lnTo>
                    <a:pt x="310896" y="135636"/>
                  </a:lnTo>
                  <a:lnTo>
                    <a:pt x="302971" y="92756"/>
                  </a:lnTo>
                  <a:lnTo>
                    <a:pt x="280903" y="55522"/>
                  </a:lnTo>
                  <a:lnTo>
                    <a:pt x="247253" y="26164"/>
                  </a:lnTo>
                  <a:lnTo>
                    <a:pt x="204581" y="691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844027" y="4410456"/>
              <a:ext cx="311150" cy="271780"/>
            </a:xfrm>
            <a:custGeom>
              <a:avLst/>
              <a:gdLst/>
              <a:ahLst/>
              <a:cxnLst/>
              <a:rect l="l" t="t" r="r" b="b"/>
              <a:pathLst>
                <a:path w="311150" h="271779">
                  <a:moveTo>
                    <a:pt x="0" y="135636"/>
                  </a:moveTo>
                  <a:lnTo>
                    <a:pt x="7924" y="92756"/>
                  </a:lnTo>
                  <a:lnTo>
                    <a:pt x="29992" y="55522"/>
                  </a:lnTo>
                  <a:lnTo>
                    <a:pt x="63642" y="26164"/>
                  </a:lnTo>
                  <a:lnTo>
                    <a:pt x="106314" y="6912"/>
                  </a:lnTo>
                  <a:lnTo>
                    <a:pt x="155448" y="0"/>
                  </a:lnTo>
                  <a:lnTo>
                    <a:pt x="204581" y="6912"/>
                  </a:lnTo>
                  <a:lnTo>
                    <a:pt x="247253" y="26164"/>
                  </a:lnTo>
                  <a:lnTo>
                    <a:pt x="280903" y="55522"/>
                  </a:lnTo>
                  <a:lnTo>
                    <a:pt x="302971" y="92756"/>
                  </a:lnTo>
                  <a:lnTo>
                    <a:pt x="310896" y="135636"/>
                  </a:lnTo>
                  <a:lnTo>
                    <a:pt x="302971" y="178515"/>
                  </a:lnTo>
                  <a:lnTo>
                    <a:pt x="280903" y="215749"/>
                  </a:lnTo>
                  <a:lnTo>
                    <a:pt x="247253" y="245107"/>
                  </a:lnTo>
                  <a:lnTo>
                    <a:pt x="204581" y="264359"/>
                  </a:lnTo>
                  <a:lnTo>
                    <a:pt x="155448" y="271272"/>
                  </a:lnTo>
                  <a:lnTo>
                    <a:pt x="106314" y="264359"/>
                  </a:lnTo>
                  <a:lnTo>
                    <a:pt x="63642" y="245107"/>
                  </a:lnTo>
                  <a:lnTo>
                    <a:pt x="29992" y="215749"/>
                  </a:lnTo>
                  <a:lnTo>
                    <a:pt x="7924" y="178515"/>
                  </a:lnTo>
                  <a:lnTo>
                    <a:pt x="0" y="1356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0866" y="4493133"/>
              <a:ext cx="126492" cy="135636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8803513" y="4424586"/>
            <a:ext cx="203200" cy="560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+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r>
              <a:rPr dirty="0" sz="1600" spc="-5">
                <a:solidFill>
                  <a:srgbClr val="1F517B"/>
                </a:solidFill>
                <a:latin typeface="微软雅黑"/>
                <a:cs typeface="微软雅黑"/>
              </a:rPr>
              <a:t>：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7371588" y="3493008"/>
            <a:ext cx="1964689" cy="1676400"/>
            <a:chOff x="7371588" y="3493008"/>
            <a:chExt cx="1964689" cy="1676400"/>
          </a:xfrm>
        </p:grpSpPr>
        <p:sp>
          <p:nvSpPr>
            <p:cNvPr id="41" name="object 41" descr=""/>
            <p:cNvSpPr/>
            <p:nvPr/>
          </p:nvSpPr>
          <p:spPr>
            <a:xfrm>
              <a:off x="7371588" y="5023104"/>
              <a:ext cx="624840" cy="0"/>
            </a:xfrm>
            <a:custGeom>
              <a:avLst/>
              <a:gdLst/>
              <a:ahLst/>
              <a:cxnLst/>
              <a:rect l="l" t="t" r="r" b="b"/>
              <a:pathLst>
                <a:path w="624840" h="0">
                  <a:moveTo>
                    <a:pt x="0" y="0"/>
                  </a:moveTo>
                  <a:lnTo>
                    <a:pt x="62483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975600" y="3493007"/>
              <a:ext cx="53975" cy="1530350"/>
            </a:xfrm>
            <a:custGeom>
              <a:avLst/>
              <a:gdLst/>
              <a:ahLst/>
              <a:cxnLst/>
              <a:rect l="l" t="t" r="r" b="b"/>
              <a:pathLst>
                <a:path w="53975" h="1530350">
                  <a:moveTo>
                    <a:pt x="50800" y="1254252"/>
                  </a:moveTo>
                  <a:lnTo>
                    <a:pt x="46558" y="1241552"/>
                  </a:lnTo>
                  <a:lnTo>
                    <a:pt x="25400" y="1178052"/>
                  </a:lnTo>
                  <a:lnTo>
                    <a:pt x="0" y="1254252"/>
                  </a:lnTo>
                  <a:lnTo>
                    <a:pt x="19050" y="1254252"/>
                  </a:lnTo>
                  <a:lnTo>
                    <a:pt x="19050" y="1530096"/>
                  </a:lnTo>
                  <a:lnTo>
                    <a:pt x="31750" y="1530096"/>
                  </a:lnTo>
                  <a:lnTo>
                    <a:pt x="31750" y="1254252"/>
                  </a:lnTo>
                  <a:lnTo>
                    <a:pt x="50800" y="1254252"/>
                  </a:lnTo>
                  <a:close/>
                </a:path>
                <a:path w="53975" h="1530350">
                  <a:moveTo>
                    <a:pt x="53848" y="844296"/>
                  </a:moveTo>
                  <a:lnTo>
                    <a:pt x="34798" y="844296"/>
                  </a:lnTo>
                  <a:lnTo>
                    <a:pt x="34798" y="0"/>
                  </a:lnTo>
                  <a:lnTo>
                    <a:pt x="22098" y="0"/>
                  </a:lnTo>
                  <a:lnTo>
                    <a:pt x="22098" y="844296"/>
                  </a:lnTo>
                  <a:lnTo>
                    <a:pt x="3048" y="844296"/>
                  </a:lnTo>
                  <a:lnTo>
                    <a:pt x="28448" y="920496"/>
                  </a:lnTo>
                  <a:lnTo>
                    <a:pt x="49606" y="856996"/>
                  </a:lnTo>
                  <a:lnTo>
                    <a:pt x="53848" y="844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513063" y="4122420"/>
              <a:ext cx="818515" cy="1042669"/>
            </a:xfrm>
            <a:custGeom>
              <a:avLst/>
              <a:gdLst/>
              <a:ahLst/>
              <a:cxnLst/>
              <a:rect l="l" t="t" r="r" b="b"/>
              <a:pathLst>
                <a:path w="818515" h="1042670">
                  <a:moveTo>
                    <a:pt x="818387" y="0"/>
                  </a:moveTo>
                  <a:lnTo>
                    <a:pt x="0" y="0"/>
                  </a:lnTo>
                  <a:lnTo>
                    <a:pt x="0" y="1042415"/>
                  </a:lnTo>
                  <a:lnTo>
                    <a:pt x="818387" y="1042415"/>
                  </a:lnTo>
                  <a:lnTo>
                    <a:pt x="8183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513063" y="4122420"/>
              <a:ext cx="818515" cy="1042669"/>
            </a:xfrm>
            <a:custGeom>
              <a:avLst/>
              <a:gdLst/>
              <a:ahLst/>
              <a:cxnLst/>
              <a:rect l="l" t="t" r="r" b="b"/>
              <a:pathLst>
                <a:path w="818515" h="1042670">
                  <a:moveTo>
                    <a:pt x="0" y="1042415"/>
                  </a:moveTo>
                  <a:lnTo>
                    <a:pt x="818387" y="1042415"/>
                  </a:lnTo>
                  <a:lnTo>
                    <a:pt x="818387" y="0"/>
                  </a:lnTo>
                  <a:lnTo>
                    <a:pt x="0" y="0"/>
                  </a:lnTo>
                  <a:lnTo>
                    <a:pt x="0" y="10424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513063" y="4514088"/>
              <a:ext cx="820419" cy="210820"/>
            </a:xfrm>
            <a:custGeom>
              <a:avLst/>
              <a:gdLst/>
              <a:ahLst/>
              <a:cxnLst/>
              <a:rect l="l" t="t" r="r" b="b"/>
              <a:pathLst>
                <a:path w="820420" h="210820">
                  <a:moveTo>
                    <a:pt x="0" y="0"/>
                  </a:moveTo>
                  <a:lnTo>
                    <a:pt x="819911" y="0"/>
                  </a:lnTo>
                </a:path>
                <a:path w="820420" h="210820">
                  <a:moveTo>
                    <a:pt x="0" y="210312"/>
                  </a:moveTo>
                  <a:lnTo>
                    <a:pt x="819911" y="2103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4857115" y="5653921"/>
            <a:ext cx="2386965" cy="625475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968500">
              <a:lnSpc>
                <a:spcPct val="100000"/>
              </a:lnSpc>
              <a:spcBef>
                <a:spcPts val="540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目</a:t>
            </a:r>
            <a:r>
              <a:rPr dirty="0" sz="1600" spc="-30">
                <a:solidFill>
                  <a:srgbClr val="1F517B"/>
                </a:solidFill>
                <a:latin typeface="微软雅黑"/>
                <a:cs typeface="微软雅黑"/>
              </a:rPr>
              <a:t>录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602471" y="5241797"/>
            <a:ext cx="633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物</a:t>
            </a:r>
            <a:r>
              <a:rPr dirty="0" sz="1600" spc="-25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16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313935" y="5200269"/>
            <a:ext cx="21462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+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092190" y="4781169"/>
            <a:ext cx="21462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+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903844" y="4352290"/>
            <a:ext cx="21462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1F517B"/>
                </a:solidFill>
                <a:latin typeface="微软雅黑"/>
                <a:cs typeface="微软雅黑"/>
              </a:rPr>
              <a:t>+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96441" y="1567941"/>
            <a:ext cx="9853295" cy="401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1F517B"/>
                </a:solidFill>
                <a:latin typeface="微软雅黑"/>
                <a:cs typeface="微软雅黑"/>
              </a:rPr>
              <a:t>② 地址变换步骤</a:t>
            </a:r>
            <a:endParaRPr sz="2400">
              <a:latin typeface="微软雅黑"/>
              <a:cs typeface="微软雅黑"/>
            </a:endParaRPr>
          </a:p>
          <a:p>
            <a:pPr marL="545465" indent="-533400">
              <a:lnSpc>
                <a:spcPct val="100000"/>
              </a:lnSpc>
              <a:spcBef>
                <a:spcPts val="2300"/>
              </a:spcBef>
              <a:buSzPct val="93750"/>
              <a:buFont typeface="Arial"/>
              <a:buChar char="•"/>
              <a:tabLst>
                <a:tab pos="545465" algn="l"/>
                <a:tab pos="546735" algn="l"/>
              </a:tabLst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由cr3</a:t>
            </a: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指示的当前页目录的物理地址与分页结构中的页目录字段的内容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445"/>
              </a:spcBef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相加指向页目录表项；</a:t>
            </a:r>
            <a:endParaRPr sz="2400">
              <a:latin typeface="微软雅黑"/>
              <a:cs typeface="微软雅黑"/>
            </a:endParaRPr>
          </a:p>
          <a:p>
            <a:pPr marL="545465" indent="-533400">
              <a:lnSpc>
                <a:spcPct val="100000"/>
              </a:lnSpc>
              <a:spcBef>
                <a:spcPts val="2305"/>
              </a:spcBef>
              <a:buSzPct val="93750"/>
              <a:buFont typeface="Arial"/>
              <a:buChar char="•"/>
              <a:tabLst>
                <a:tab pos="545465" algn="l"/>
                <a:tab pos="546735" algn="l"/>
              </a:tabLst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由页目录表项内容得到当前使用的页表的始地址，通过分页结构中的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页表字段的内容找到该页表项；</a:t>
            </a:r>
            <a:endParaRPr sz="2400">
              <a:latin typeface="微软雅黑"/>
              <a:cs typeface="微软雅黑"/>
            </a:endParaRPr>
          </a:p>
          <a:p>
            <a:pPr marL="545465" indent="-533400">
              <a:lnSpc>
                <a:spcPct val="100000"/>
              </a:lnSpc>
              <a:spcBef>
                <a:spcPts val="2305"/>
              </a:spcBef>
              <a:buSzPct val="93750"/>
              <a:buFont typeface="Arial"/>
              <a:buChar char="•"/>
              <a:tabLst>
                <a:tab pos="545465" algn="l"/>
                <a:tab pos="546735" algn="l"/>
                <a:tab pos="4704080" algn="l"/>
              </a:tabLst>
            </a:pP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由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表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项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指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示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该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物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理</a:t>
            </a:r>
            <a:r>
              <a:rPr dirty="0" sz="2400" spc="-5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	(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框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)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主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存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地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址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与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分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结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构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中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的</a:t>
            </a:r>
            <a:r>
              <a:rPr dirty="0" sz="2400">
                <a:solidFill>
                  <a:srgbClr val="1F517B"/>
                </a:solidFill>
                <a:latin typeface="微软雅黑"/>
                <a:cs typeface="微软雅黑"/>
              </a:rPr>
              <a:t>页</a:t>
            </a:r>
            <a:r>
              <a:rPr dirty="0" sz="2400" spc="-50">
                <a:solidFill>
                  <a:srgbClr val="1F517B"/>
                </a:solidFill>
                <a:latin typeface="微软雅黑"/>
                <a:cs typeface="微软雅黑"/>
              </a:rPr>
              <a:t>内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445"/>
              </a:spcBef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位移相加，得到最终的物理地址。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12779" y="6622491"/>
            <a:ext cx="205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微软雅黑"/>
                <a:cs typeface="微软雅黑"/>
              </a:rPr>
              <a:t>86</a:t>
            </a:r>
            <a:endParaRPr sz="1200">
              <a:latin typeface="微软雅黑"/>
              <a:cs typeface="微软雅黑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5164" y="339852"/>
            <a:ext cx="1854707" cy="45110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26136" y="202692"/>
            <a:ext cx="1386840" cy="787400"/>
            <a:chOff x="326136" y="202692"/>
            <a:chExt cx="1386840" cy="787400"/>
          </a:xfrm>
        </p:grpSpPr>
        <p:sp>
          <p:nvSpPr>
            <p:cNvPr id="5" name="object 5" descr=""/>
            <p:cNvSpPr/>
            <p:nvPr/>
          </p:nvSpPr>
          <p:spPr>
            <a:xfrm>
              <a:off x="326136" y="359409"/>
              <a:ext cx="1386840" cy="433070"/>
            </a:xfrm>
            <a:custGeom>
              <a:avLst/>
              <a:gdLst/>
              <a:ahLst/>
              <a:cxnLst/>
              <a:rect l="l" t="t" r="r" b="b"/>
              <a:pathLst>
                <a:path w="1386839" h="433070">
                  <a:moveTo>
                    <a:pt x="1386840" y="421640"/>
                  </a:moveTo>
                  <a:lnTo>
                    <a:pt x="168846" y="421640"/>
                  </a:lnTo>
                  <a:lnTo>
                    <a:pt x="168846" y="414020"/>
                  </a:lnTo>
                  <a:lnTo>
                    <a:pt x="168846" y="15240"/>
                  </a:lnTo>
                  <a:lnTo>
                    <a:pt x="168846" y="0"/>
                  </a:lnTo>
                  <a:lnTo>
                    <a:pt x="79552" y="0"/>
                  </a:lnTo>
                  <a:lnTo>
                    <a:pt x="79552" y="15240"/>
                  </a:lnTo>
                  <a:lnTo>
                    <a:pt x="79552" y="414020"/>
                  </a:lnTo>
                  <a:lnTo>
                    <a:pt x="33832" y="414020"/>
                  </a:lnTo>
                  <a:lnTo>
                    <a:pt x="33832" y="15240"/>
                  </a:lnTo>
                  <a:lnTo>
                    <a:pt x="3383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414020"/>
                  </a:lnTo>
                  <a:lnTo>
                    <a:pt x="0" y="421640"/>
                  </a:lnTo>
                  <a:lnTo>
                    <a:pt x="0" y="433070"/>
                  </a:lnTo>
                  <a:lnTo>
                    <a:pt x="107289" y="433070"/>
                  </a:lnTo>
                  <a:lnTo>
                    <a:pt x="107289" y="421640"/>
                  </a:lnTo>
                  <a:lnTo>
                    <a:pt x="107289" y="414020"/>
                  </a:lnTo>
                  <a:lnTo>
                    <a:pt x="107289" y="15240"/>
                  </a:lnTo>
                  <a:lnTo>
                    <a:pt x="153009" y="15240"/>
                  </a:lnTo>
                  <a:lnTo>
                    <a:pt x="153009" y="414020"/>
                  </a:lnTo>
                  <a:lnTo>
                    <a:pt x="153009" y="421640"/>
                  </a:lnTo>
                  <a:lnTo>
                    <a:pt x="153009" y="433070"/>
                  </a:lnTo>
                  <a:lnTo>
                    <a:pt x="1386840" y="433070"/>
                  </a:lnTo>
                  <a:lnTo>
                    <a:pt x="1386840" y="421640"/>
                  </a:lnTo>
                  <a:close/>
                </a:path>
              </a:pathLst>
            </a:custGeom>
            <a:solidFill>
              <a:srgbClr val="28A9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" y="202692"/>
              <a:ext cx="1177290" cy="78714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66724" y="291160"/>
            <a:ext cx="4683125" cy="5685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40" b="1">
                <a:solidFill>
                  <a:srgbClr val="2D4E7D"/>
                </a:solidFill>
                <a:latin typeface="微软雅黑"/>
                <a:cs typeface="微软雅黑"/>
              </a:rPr>
              <a:t>小</a:t>
            </a:r>
            <a:r>
              <a:rPr dirty="0" sz="2800" spc="-50" b="1">
                <a:solidFill>
                  <a:srgbClr val="2D4E7D"/>
                </a:solidFill>
                <a:latin typeface="微软雅黑"/>
                <a:cs typeface="微软雅黑"/>
              </a:rPr>
              <a:t>结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buClr>
                <a:srgbClr val="FFC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600" spc="-15" b="1">
                <a:latin typeface="微软雅黑"/>
                <a:cs typeface="微软雅黑"/>
              </a:rPr>
              <a:t>基本概念</a:t>
            </a:r>
            <a:endParaRPr sz="26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1630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虚、实地址分离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5">
                <a:solidFill>
                  <a:srgbClr val="1286B7"/>
                </a:solidFill>
                <a:latin typeface="微软雅黑"/>
                <a:cs typeface="微软雅黑"/>
              </a:rPr>
              <a:t>逻辑地址、作业地址空间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5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物理地址、存储空间</a:t>
            </a:r>
            <a:endParaRPr sz="24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15">
                <a:solidFill>
                  <a:srgbClr val="1286B7"/>
                </a:solidFill>
                <a:latin typeface="微软雅黑"/>
                <a:cs typeface="微软雅黑"/>
              </a:rPr>
              <a:t>地址映射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20">
                <a:solidFill>
                  <a:srgbClr val="1286B7"/>
                </a:solidFill>
                <a:latin typeface="微软雅黑"/>
                <a:cs typeface="微软雅黑"/>
              </a:rPr>
              <a:t>静态地址重定位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动态地址重定位</a:t>
            </a:r>
            <a:endParaRPr sz="24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20">
                <a:solidFill>
                  <a:srgbClr val="1286B7"/>
                </a:solidFill>
                <a:latin typeface="微软雅黑"/>
                <a:cs typeface="微软雅黑"/>
              </a:rPr>
              <a:t>主存扩充：虚存</a:t>
            </a:r>
            <a:endParaRPr sz="24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1445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15">
                <a:solidFill>
                  <a:srgbClr val="1286B7"/>
                </a:solidFill>
                <a:latin typeface="微软雅黑"/>
                <a:cs typeface="微软雅黑"/>
              </a:rPr>
              <a:t>存储保护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589776"/>
            <a:ext cx="12192000" cy="268605"/>
            <a:chOff x="0" y="6589776"/>
            <a:chExt cx="12192000" cy="2686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6" y="6595872"/>
              <a:ext cx="246887" cy="2468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291316" y="6595872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5" h="247015">
                  <a:moveTo>
                    <a:pt x="0" y="123443"/>
                  </a:moveTo>
                  <a:lnTo>
                    <a:pt x="9697" y="75395"/>
                  </a:lnTo>
                  <a:lnTo>
                    <a:pt x="36147" y="36156"/>
                  </a:lnTo>
                  <a:lnTo>
                    <a:pt x="75384" y="9701"/>
                  </a:lnTo>
                  <a:lnTo>
                    <a:pt x="123443" y="0"/>
                  </a:lnTo>
                  <a:lnTo>
                    <a:pt x="171503" y="9701"/>
                  </a:lnTo>
                  <a:lnTo>
                    <a:pt x="210740" y="36156"/>
                  </a:lnTo>
                  <a:lnTo>
                    <a:pt x="237190" y="75395"/>
                  </a:lnTo>
                  <a:lnTo>
                    <a:pt x="246887" y="123443"/>
                  </a:lnTo>
                  <a:lnTo>
                    <a:pt x="237190" y="171493"/>
                  </a:lnTo>
                  <a:lnTo>
                    <a:pt x="210740" y="210732"/>
                  </a:lnTo>
                  <a:lnTo>
                    <a:pt x="171503" y="237187"/>
                  </a:lnTo>
                  <a:lnTo>
                    <a:pt x="123443" y="246887"/>
                  </a:lnTo>
                  <a:lnTo>
                    <a:pt x="75384" y="237187"/>
                  </a:lnTo>
                  <a:lnTo>
                    <a:pt x="36147" y="210732"/>
                  </a:lnTo>
                  <a:lnTo>
                    <a:pt x="9697" y="171493"/>
                  </a:lnTo>
                  <a:lnTo>
                    <a:pt x="0" y="123443"/>
                  </a:lnTo>
                  <a:close/>
                </a:path>
              </a:pathLst>
            </a:custGeom>
            <a:ln w="12192">
              <a:solidFill>
                <a:srgbClr val="1286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57427" y="6691883"/>
              <a:ext cx="11435080" cy="166370"/>
            </a:xfrm>
            <a:custGeom>
              <a:avLst/>
              <a:gdLst/>
              <a:ahLst/>
              <a:cxnLst/>
              <a:rect l="l" t="t" r="r" b="b"/>
              <a:pathLst>
                <a:path w="11435080" h="166370">
                  <a:moveTo>
                    <a:pt x="0" y="166114"/>
                  </a:moveTo>
                  <a:lnTo>
                    <a:pt x="11434572" y="166114"/>
                  </a:lnTo>
                  <a:lnTo>
                    <a:pt x="11434572" y="0"/>
                  </a:lnTo>
                  <a:lnTo>
                    <a:pt x="0" y="0"/>
                  </a:lnTo>
                  <a:lnTo>
                    <a:pt x="0" y="166114"/>
                  </a:lnTo>
                  <a:close/>
                </a:path>
              </a:pathLst>
            </a:custGeom>
            <a:solidFill>
              <a:srgbClr val="1286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691883"/>
              <a:ext cx="757555" cy="166370"/>
            </a:xfrm>
            <a:custGeom>
              <a:avLst/>
              <a:gdLst/>
              <a:ahLst/>
              <a:cxnLst/>
              <a:rect l="l" t="t" r="r" b="b"/>
              <a:pathLst>
                <a:path w="757555" h="166370">
                  <a:moveTo>
                    <a:pt x="757428" y="166114"/>
                  </a:moveTo>
                  <a:lnTo>
                    <a:pt x="757428" y="0"/>
                  </a:lnTo>
                  <a:lnTo>
                    <a:pt x="0" y="0"/>
                  </a:lnTo>
                  <a:lnTo>
                    <a:pt x="0" y="166114"/>
                  </a:lnTo>
                  <a:lnTo>
                    <a:pt x="757428" y="166114"/>
                  </a:lnTo>
                  <a:close/>
                </a:path>
              </a:pathLst>
            </a:custGeom>
            <a:solidFill>
              <a:srgbClr val="2D4E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312779" y="6622491"/>
            <a:ext cx="205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微软雅黑"/>
                <a:cs typeface="微软雅黑"/>
              </a:rPr>
              <a:t>87</a:t>
            </a:r>
            <a:endParaRPr sz="1200">
              <a:latin typeface="微软雅黑"/>
              <a:cs typeface="微软雅黑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5164" y="339852"/>
            <a:ext cx="1854707" cy="45110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326136" y="202692"/>
            <a:ext cx="2274570" cy="787400"/>
            <a:chOff x="326136" y="202692"/>
            <a:chExt cx="2274570" cy="787400"/>
          </a:xfrm>
        </p:grpSpPr>
        <p:sp>
          <p:nvSpPr>
            <p:cNvPr id="10" name="object 10" descr=""/>
            <p:cNvSpPr/>
            <p:nvPr/>
          </p:nvSpPr>
          <p:spPr>
            <a:xfrm>
              <a:off x="326136" y="359409"/>
              <a:ext cx="1386840" cy="433070"/>
            </a:xfrm>
            <a:custGeom>
              <a:avLst/>
              <a:gdLst/>
              <a:ahLst/>
              <a:cxnLst/>
              <a:rect l="l" t="t" r="r" b="b"/>
              <a:pathLst>
                <a:path w="1386839" h="433070">
                  <a:moveTo>
                    <a:pt x="1386840" y="421640"/>
                  </a:moveTo>
                  <a:lnTo>
                    <a:pt x="168846" y="421640"/>
                  </a:lnTo>
                  <a:lnTo>
                    <a:pt x="168846" y="414020"/>
                  </a:lnTo>
                  <a:lnTo>
                    <a:pt x="168846" y="15240"/>
                  </a:lnTo>
                  <a:lnTo>
                    <a:pt x="168846" y="0"/>
                  </a:lnTo>
                  <a:lnTo>
                    <a:pt x="79552" y="0"/>
                  </a:lnTo>
                  <a:lnTo>
                    <a:pt x="79552" y="15240"/>
                  </a:lnTo>
                  <a:lnTo>
                    <a:pt x="79552" y="414020"/>
                  </a:lnTo>
                  <a:lnTo>
                    <a:pt x="33832" y="414020"/>
                  </a:lnTo>
                  <a:lnTo>
                    <a:pt x="33832" y="15240"/>
                  </a:lnTo>
                  <a:lnTo>
                    <a:pt x="3383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414020"/>
                  </a:lnTo>
                  <a:lnTo>
                    <a:pt x="0" y="421640"/>
                  </a:lnTo>
                  <a:lnTo>
                    <a:pt x="0" y="433070"/>
                  </a:lnTo>
                  <a:lnTo>
                    <a:pt x="107289" y="433070"/>
                  </a:lnTo>
                  <a:lnTo>
                    <a:pt x="107289" y="421640"/>
                  </a:lnTo>
                  <a:lnTo>
                    <a:pt x="107289" y="414020"/>
                  </a:lnTo>
                  <a:lnTo>
                    <a:pt x="107289" y="15240"/>
                  </a:lnTo>
                  <a:lnTo>
                    <a:pt x="153009" y="15240"/>
                  </a:lnTo>
                  <a:lnTo>
                    <a:pt x="153009" y="414020"/>
                  </a:lnTo>
                  <a:lnTo>
                    <a:pt x="153009" y="421640"/>
                  </a:lnTo>
                  <a:lnTo>
                    <a:pt x="153009" y="433070"/>
                  </a:lnTo>
                  <a:lnTo>
                    <a:pt x="1386840" y="433070"/>
                  </a:lnTo>
                  <a:lnTo>
                    <a:pt x="1386840" y="421640"/>
                  </a:lnTo>
                  <a:close/>
                </a:path>
              </a:pathLst>
            </a:custGeom>
            <a:solidFill>
              <a:srgbClr val="28A9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" y="202692"/>
              <a:ext cx="2242566" cy="78714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95"/>
              </a:spcBef>
            </a:pPr>
            <a:r>
              <a:rPr dirty="0" spc="-40"/>
              <a:t>小</a:t>
            </a:r>
            <a:r>
              <a:rPr dirty="0" spc="-40"/>
              <a:t>结</a:t>
            </a:r>
            <a:r>
              <a:rPr dirty="0" spc="-40"/>
              <a:t>（</a:t>
            </a:r>
            <a:r>
              <a:rPr dirty="0" spc="-40"/>
              <a:t>续</a:t>
            </a:r>
            <a:r>
              <a:rPr dirty="0" spc="-50"/>
              <a:t>）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566724" y="1080262"/>
            <a:ext cx="7426959" cy="4347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FC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600" spc="-15" b="1">
                <a:latin typeface="微软雅黑"/>
                <a:cs typeface="微软雅黑"/>
              </a:rPr>
              <a:t>分区存储管理</a:t>
            </a:r>
            <a:endParaRPr sz="26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2095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5">
                <a:solidFill>
                  <a:srgbClr val="1286B7"/>
                </a:solidFill>
                <a:latin typeface="微软雅黑"/>
                <a:cs typeface="微软雅黑"/>
              </a:rPr>
              <a:t>分区分配中的数据结构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空闲区队列结构</a:t>
            </a:r>
            <a:endParaRPr sz="24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1445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15">
                <a:solidFill>
                  <a:srgbClr val="1286B7"/>
                </a:solidFill>
                <a:latin typeface="微软雅黑"/>
                <a:cs typeface="微软雅黑"/>
              </a:rPr>
              <a:t>放置策略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5">
                <a:solidFill>
                  <a:srgbClr val="1286B7"/>
                </a:solidFill>
                <a:latin typeface="微软雅黑"/>
                <a:cs typeface="微软雅黑"/>
              </a:rPr>
              <a:t>首次适应算法、最佳适应算法、最坏适应算法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三种放置策略的讨论</a:t>
            </a:r>
            <a:endParaRPr sz="24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分区的缺点及解决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20">
                <a:solidFill>
                  <a:srgbClr val="1286B7"/>
                </a:solidFill>
                <a:latin typeface="微软雅黑"/>
                <a:cs typeface="微软雅黑"/>
              </a:rPr>
              <a:t>碎片与拼接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589776"/>
            <a:ext cx="12192000" cy="268605"/>
            <a:chOff x="0" y="6589776"/>
            <a:chExt cx="12192000" cy="2686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6" y="6595872"/>
              <a:ext cx="246887" cy="2468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291316" y="6595872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5" h="247015">
                  <a:moveTo>
                    <a:pt x="0" y="123443"/>
                  </a:moveTo>
                  <a:lnTo>
                    <a:pt x="9697" y="75395"/>
                  </a:lnTo>
                  <a:lnTo>
                    <a:pt x="36147" y="36156"/>
                  </a:lnTo>
                  <a:lnTo>
                    <a:pt x="75384" y="9701"/>
                  </a:lnTo>
                  <a:lnTo>
                    <a:pt x="123443" y="0"/>
                  </a:lnTo>
                  <a:lnTo>
                    <a:pt x="171503" y="9701"/>
                  </a:lnTo>
                  <a:lnTo>
                    <a:pt x="210740" y="36156"/>
                  </a:lnTo>
                  <a:lnTo>
                    <a:pt x="237190" y="75395"/>
                  </a:lnTo>
                  <a:lnTo>
                    <a:pt x="246887" y="123443"/>
                  </a:lnTo>
                  <a:lnTo>
                    <a:pt x="237190" y="171493"/>
                  </a:lnTo>
                  <a:lnTo>
                    <a:pt x="210740" y="210732"/>
                  </a:lnTo>
                  <a:lnTo>
                    <a:pt x="171503" y="237187"/>
                  </a:lnTo>
                  <a:lnTo>
                    <a:pt x="123443" y="246887"/>
                  </a:lnTo>
                  <a:lnTo>
                    <a:pt x="75384" y="237187"/>
                  </a:lnTo>
                  <a:lnTo>
                    <a:pt x="36147" y="210732"/>
                  </a:lnTo>
                  <a:lnTo>
                    <a:pt x="9697" y="171493"/>
                  </a:lnTo>
                  <a:lnTo>
                    <a:pt x="0" y="123443"/>
                  </a:lnTo>
                  <a:close/>
                </a:path>
              </a:pathLst>
            </a:custGeom>
            <a:ln w="12192">
              <a:solidFill>
                <a:srgbClr val="1286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57427" y="6691883"/>
              <a:ext cx="11435080" cy="166370"/>
            </a:xfrm>
            <a:custGeom>
              <a:avLst/>
              <a:gdLst/>
              <a:ahLst/>
              <a:cxnLst/>
              <a:rect l="l" t="t" r="r" b="b"/>
              <a:pathLst>
                <a:path w="11435080" h="166370">
                  <a:moveTo>
                    <a:pt x="0" y="166114"/>
                  </a:moveTo>
                  <a:lnTo>
                    <a:pt x="11434572" y="166114"/>
                  </a:lnTo>
                  <a:lnTo>
                    <a:pt x="11434572" y="0"/>
                  </a:lnTo>
                  <a:lnTo>
                    <a:pt x="0" y="0"/>
                  </a:lnTo>
                  <a:lnTo>
                    <a:pt x="0" y="166114"/>
                  </a:lnTo>
                  <a:close/>
                </a:path>
              </a:pathLst>
            </a:custGeom>
            <a:solidFill>
              <a:srgbClr val="1286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691883"/>
              <a:ext cx="757555" cy="166370"/>
            </a:xfrm>
            <a:custGeom>
              <a:avLst/>
              <a:gdLst/>
              <a:ahLst/>
              <a:cxnLst/>
              <a:rect l="l" t="t" r="r" b="b"/>
              <a:pathLst>
                <a:path w="757555" h="166370">
                  <a:moveTo>
                    <a:pt x="757428" y="166114"/>
                  </a:moveTo>
                  <a:lnTo>
                    <a:pt x="757428" y="0"/>
                  </a:lnTo>
                  <a:lnTo>
                    <a:pt x="0" y="0"/>
                  </a:lnTo>
                  <a:lnTo>
                    <a:pt x="0" y="166114"/>
                  </a:lnTo>
                  <a:lnTo>
                    <a:pt x="757428" y="166114"/>
                  </a:lnTo>
                  <a:close/>
                </a:path>
              </a:pathLst>
            </a:custGeom>
            <a:solidFill>
              <a:srgbClr val="2D4E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312779" y="6622491"/>
            <a:ext cx="205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微软雅黑"/>
                <a:cs typeface="微软雅黑"/>
              </a:rPr>
              <a:t>88</a:t>
            </a:r>
            <a:endParaRPr sz="1200">
              <a:latin typeface="微软雅黑"/>
              <a:cs typeface="微软雅黑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5164" y="339852"/>
            <a:ext cx="1854707" cy="45110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326136" y="202692"/>
            <a:ext cx="2274570" cy="787400"/>
            <a:chOff x="326136" y="202692"/>
            <a:chExt cx="2274570" cy="787400"/>
          </a:xfrm>
        </p:grpSpPr>
        <p:sp>
          <p:nvSpPr>
            <p:cNvPr id="10" name="object 10" descr=""/>
            <p:cNvSpPr/>
            <p:nvPr/>
          </p:nvSpPr>
          <p:spPr>
            <a:xfrm>
              <a:off x="326136" y="359409"/>
              <a:ext cx="1386840" cy="433070"/>
            </a:xfrm>
            <a:custGeom>
              <a:avLst/>
              <a:gdLst/>
              <a:ahLst/>
              <a:cxnLst/>
              <a:rect l="l" t="t" r="r" b="b"/>
              <a:pathLst>
                <a:path w="1386839" h="433070">
                  <a:moveTo>
                    <a:pt x="1386840" y="421640"/>
                  </a:moveTo>
                  <a:lnTo>
                    <a:pt x="168846" y="421640"/>
                  </a:lnTo>
                  <a:lnTo>
                    <a:pt x="168846" y="414020"/>
                  </a:lnTo>
                  <a:lnTo>
                    <a:pt x="168846" y="15240"/>
                  </a:lnTo>
                  <a:lnTo>
                    <a:pt x="168846" y="0"/>
                  </a:lnTo>
                  <a:lnTo>
                    <a:pt x="79552" y="0"/>
                  </a:lnTo>
                  <a:lnTo>
                    <a:pt x="79552" y="15240"/>
                  </a:lnTo>
                  <a:lnTo>
                    <a:pt x="79552" y="414020"/>
                  </a:lnTo>
                  <a:lnTo>
                    <a:pt x="33832" y="414020"/>
                  </a:lnTo>
                  <a:lnTo>
                    <a:pt x="33832" y="15240"/>
                  </a:lnTo>
                  <a:lnTo>
                    <a:pt x="3383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414020"/>
                  </a:lnTo>
                  <a:lnTo>
                    <a:pt x="0" y="421640"/>
                  </a:lnTo>
                  <a:lnTo>
                    <a:pt x="0" y="433070"/>
                  </a:lnTo>
                  <a:lnTo>
                    <a:pt x="107289" y="433070"/>
                  </a:lnTo>
                  <a:lnTo>
                    <a:pt x="107289" y="421640"/>
                  </a:lnTo>
                  <a:lnTo>
                    <a:pt x="107289" y="414020"/>
                  </a:lnTo>
                  <a:lnTo>
                    <a:pt x="107289" y="15240"/>
                  </a:lnTo>
                  <a:lnTo>
                    <a:pt x="153009" y="15240"/>
                  </a:lnTo>
                  <a:lnTo>
                    <a:pt x="153009" y="414020"/>
                  </a:lnTo>
                  <a:lnTo>
                    <a:pt x="153009" y="421640"/>
                  </a:lnTo>
                  <a:lnTo>
                    <a:pt x="153009" y="433070"/>
                  </a:lnTo>
                  <a:lnTo>
                    <a:pt x="1386840" y="433070"/>
                  </a:lnTo>
                  <a:lnTo>
                    <a:pt x="1386840" y="421640"/>
                  </a:lnTo>
                  <a:close/>
                </a:path>
              </a:pathLst>
            </a:custGeom>
            <a:solidFill>
              <a:srgbClr val="28A9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" y="202692"/>
              <a:ext cx="2242566" cy="78714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95"/>
              </a:spcBef>
            </a:pPr>
            <a:r>
              <a:rPr dirty="0" spc="-40"/>
              <a:t>小</a:t>
            </a:r>
            <a:r>
              <a:rPr dirty="0" spc="-40"/>
              <a:t>结</a:t>
            </a:r>
            <a:r>
              <a:rPr dirty="0" spc="-40"/>
              <a:t>（</a:t>
            </a:r>
            <a:r>
              <a:rPr dirty="0" spc="-40"/>
              <a:t>续</a:t>
            </a:r>
            <a:r>
              <a:rPr dirty="0" spc="-50"/>
              <a:t>）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566724" y="1080262"/>
            <a:ext cx="8900160" cy="4895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FC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600" spc="-15" b="1">
                <a:latin typeface="微软雅黑"/>
                <a:cs typeface="微软雅黑"/>
              </a:rPr>
              <a:t>页式存储管理</a:t>
            </a:r>
            <a:endParaRPr sz="26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2095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页式地址变换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页表、虚地址结构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5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页式地址变换过程</a:t>
            </a:r>
            <a:endParaRPr sz="24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15">
                <a:solidFill>
                  <a:srgbClr val="1286B7"/>
                </a:solidFill>
                <a:latin typeface="微软雅黑"/>
                <a:cs typeface="微软雅黑"/>
              </a:rPr>
              <a:t>请调策略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20">
                <a:solidFill>
                  <a:srgbClr val="1286B7"/>
                </a:solidFill>
                <a:latin typeface="微软雅黑"/>
                <a:cs typeface="微软雅黑"/>
              </a:rPr>
              <a:t>缺页处理</a:t>
            </a:r>
            <a:endParaRPr sz="24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15">
                <a:solidFill>
                  <a:srgbClr val="1286B7"/>
                </a:solidFill>
                <a:latin typeface="微软雅黑"/>
                <a:cs typeface="微软雅黑"/>
              </a:rPr>
              <a:t>淘汰策略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 spc="-30">
                <a:solidFill>
                  <a:srgbClr val="1286B7"/>
                </a:solidFill>
                <a:latin typeface="微软雅黑"/>
                <a:cs typeface="微软雅黑"/>
              </a:rPr>
              <a:t>抖动</a:t>
            </a:r>
            <a:endParaRPr sz="2400">
              <a:latin typeface="微软雅黑"/>
              <a:cs typeface="微软雅黑"/>
            </a:endParaRPr>
          </a:p>
          <a:p>
            <a:pPr lvl="2" marL="1316990" indent="-391160">
              <a:lnSpc>
                <a:spcPct val="100000"/>
              </a:lnSpc>
              <a:spcBef>
                <a:spcPts val="1445"/>
              </a:spcBef>
              <a:buClr>
                <a:srgbClr val="FFC000"/>
              </a:buClr>
              <a:buFont typeface="Wingdings"/>
              <a:buChar char=""/>
              <a:tabLst>
                <a:tab pos="1317625" algn="l"/>
              </a:tabLst>
            </a:pPr>
            <a:r>
              <a:rPr dirty="0" sz="2400">
                <a:solidFill>
                  <a:srgbClr val="1286B7"/>
                </a:solidFill>
                <a:latin typeface="微软雅黑"/>
                <a:cs typeface="微软雅黑"/>
              </a:rPr>
              <a:t>置换算法：先进先出淘汰算法、</a:t>
            </a: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LRU</a:t>
            </a:r>
            <a:r>
              <a:rPr dirty="0" sz="2400">
                <a:solidFill>
                  <a:srgbClr val="1286B7"/>
                </a:solidFill>
                <a:latin typeface="微软雅黑"/>
                <a:cs typeface="微软雅黑"/>
              </a:rPr>
              <a:t>算法、近似</a:t>
            </a:r>
            <a:r>
              <a:rPr dirty="0" sz="2400" spc="-10">
                <a:solidFill>
                  <a:srgbClr val="1286B7"/>
                </a:solidFill>
                <a:latin typeface="微软雅黑"/>
                <a:cs typeface="微软雅黑"/>
              </a:rPr>
              <a:t>LRU</a:t>
            </a:r>
            <a:r>
              <a:rPr dirty="0" sz="2400" spc="-25">
                <a:solidFill>
                  <a:srgbClr val="1286B7"/>
                </a:solidFill>
                <a:latin typeface="微软雅黑"/>
                <a:cs typeface="微软雅黑"/>
              </a:rPr>
              <a:t>算法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589776"/>
            <a:ext cx="12192000" cy="268605"/>
            <a:chOff x="0" y="6589776"/>
            <a:chExt cx="12192000" cy="2686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316" y="6595872"/>
              <a:ext cx="246887" cy="2468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291316" y="6595872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5" h="247015">
                  <a:moveTo>
                    <a:pt x="0" y="123443"/>
                  </a:moveTo>
                  <a:lnTo>
                    <a:pt x="9697" y="75395"/>
                  </a:lnTo>
                  <a:lnTo>
                    <a:pt x="36147" y="36156"/>
                  </a:lnTo>
                  <a:lnTo>
                    <a:pt x="75384" y="9701"/>
                  </a:lnTo>
                  <a:lnTo>
                    <a:pt x="123443" y="0"/>
                  </a:lnTo>
                  <a:lnTo>
                    <a:pt x="171503" y="9701"/>
                  </a:lnTo>
                  <a:lnTo>
                    <a:pt x="210740" y="36156"/>
                  </a:lnTo>
                  <a:lnTo>
                    <a:pt x="237190" y="75395"/>
                  </a:lnTo>
                  <a:lnTo>
                    <a:pt x="246887" y="123443"/>
                  </a:lnTo>
                  <a:lnTo>
                    <a:pt x="237190" y="171493"/>
                  </a:lnTo>
                  <a:lnTo>
                    <a:pt x="210740" y="210732"/>
                  </a:lnTo>
                  <a:lnTo>
                    <a:pt x="171503" y="237187"/>
                  </a:lnTo>
                  <a:lnTo>
                    <a:pt x="123443" y="246887"/>
                  </a:lnTo>
                  <a:lnTo>
                    <a:pt x="75384" y="237187"/>
                  </a:lnTo>
                  <a:lnTo>
                    <a:pt x="36147" y="210732"/>
                  </a:lnTo>
                  <a:lnTo>
                    <a:pt x="9697" y="171493"/>
                  </a:lnTo>
                  <a:lnTo>
                    <a:pt x="0" y="123443"/>
                  </a:lnTo>
                  <a:close/>
                </a:path>
              </a:pathLst>
            </a:custGeom>
            <a:ln w="12192">
              <a:solidFill>
                <a:srgbClr val="1286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57427" y="6691883"/>
              <a:ext cx="11435080" cy="166370"/>
            </a:xfrm>
            <a:custGeom>
              <a:avLst/>
              <a:gdLst/>
              <a:ahLst/>
              <a:cxnLst/>
              <a:rect l="l" t="t" r="r" b="b"/>
              <a:pathLst>
                <a:path w="11435080" h="166370">
                  <a:moveTo>
                    <a:pt x="0" y="166114"/>
                  </a:moveTo>
                  <a:lnTo>
                    <a:pt x="11434572" y="166114"/>
                  </a:lnTo>
                  <a:lnTo>
                    <a:pt x="11434572" y="0"/>
                  </a:lnTo>
                  <a:lnTo>
                    <a:pt x="0" y="0"/>
                  </a:lnTo>
                  <a:lnTo>
                    <a:pt x="0" y="166114"/>
                  </a:lnTo>
                  <a:close/>
                </a:path>
              </a:pathLst>
            </a:custGeom>
            <a:solidFill>
              <a:srgbClr val="1286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691883"/>
              <a:ext cx="757555" cy="166370"/>
            </a:xfrm>
            <a:custGeom>
              <a:avLst/>
              <a:gdLst/>
              <a:ahLst/>
              <a:cxnLst/>
              <a:rect l="l" t="t" r="r" b="b"/>
              <a:pathLst>
                <a:path w="757555" h="166370">
                  <a:moveTo>
                    <a:pt x="757428" y="166114"/>
                  </a:moveTo>
                  <a:lnTo>
                    <a:pt x="757428" y="0"/>
                  </a:lnTo>
                  <a:lnTo>
                    <a:pt x="0" y="0"/>
                  </a:lnTo>
                  <a:lnTo>
                    <a:pt x="0" y="166114"/>
                  </a:lnTo>
                  <a:lnTo>
                    <a:pt x="757428" y="166114"/>
                  </a:lnTo>
                  <a:close/>
                </a:path>
              </a:pathLst>
            </a:custGeom>
            <a:solidFill>
              <a:srgbClr val="2D4E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312779" y="6622491"/>
            <a:ext cx="205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微软雅黑"/>
                <a:cs typeface="微软雅黑"/>
              </a:rPr>
              <a:t>89</a:t>
            </a:r>
            <a:endParaRPr sz="1200">
              <a:latin typeface="微软雅黑"/>
              <a:cs typeface="微软雅黑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5164" y="339852"/>
            <a:ext cx="1854707" cy="45110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326136" y="202692"/>
            <a:ext cx="2274570" cy="787400"/>
            <a:chOff x="326136" y="202692"/>
            <a:chExt cx="2274570" cy="787400"/>
          </a:xfrm>
        </p:grpSpPr>
        <p:sp>
          <p:nvSpPr>
            <p:cNvPr id="10" name="object 10" descr=""/>
            <p:cNvSpPr/>
            <p:nvPr/>
          </p:nvSpPr>
          <p:spPr>
            <a:xfrm>
              <a:off x="326136" y="359409"/>
              <a:ext cx="1386840" cy="433070"/>
            </a:xfrm>
            <a:custGeom>
              <a:avLst/>
              <a:gdLst/>
              <a:ahLst/>
              <a:cxnLst/>
              <a:rect l="l" t="t" r="r" b="b"/>
              <a:pathLst>
                <a:path w="1386839" h="433070">
                  <a:moveTo>
                    <a:pt x="1386840" y="421640"/>
                  </a:moveTo>
                  <a:lnTo>
                    <a:pt x="168846" y="421640"/>
                  </a:lnTo>
                  <a:lnTo>
                    <a:pt x="168846" y="414020"/>
                  </a:lnTo>
                  <a:lnTo>
                    <a:pt x="168846" y="15240"/>
                  </a:lnTo>
                  <a:lnTo>
                    <a:pt x="168846" y="0"/>
                  </a:lnTo>
                  <a:lnTo>
                    <a:pt x="79552" y="0"/>
                  </a:lnTo>
                  <a:lnTo>
                    <a:pt x="79552" y="15240"/>
                  </a:lnTo>
                  <a:lnTo>
                    <a:pt x="79552" y="414020"/>
                  </a:lnTo>
                  <a:lnTo>
                    <a:pt x="33832" y="414020"/>
                  </a:lnTo>
                  <a:lnTo>
                    <a:pt x="33832" y="15240"/>
                  </a:lnTo>
                  <a:lnTo>
                    <a:pt x="3383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414020"/>
                  </a:lnTo>
                  <a:lnTo>
                    <a:pt x="0" y="421640"/>
                  </a:lnTo>
                  <a:lnTo>
                    <a:pt x="0" y="433070"/>
                  </a:lnTo>
                  <a:lnTo>
                    <a:pt x="107289" y="433070"/>
                  </a:lnTo>
                  <a:lnTo>
                    <a:pt x="107289" y="421640"/>
                  </a:lnTo>
                  <a:lnTo>
                    <a:pt x="107289" y="414020"/>
                  </a:lnTo>
                  <a:lnTo>
                    <a:pt x="107289" y="15240"/>
                  </a:lnTo>
                  <a:lnTo>
                    <a:pt x="153009" y="15240"/>
                  </a:lnTo>
                  <a:lnTo>
                    <a:pt x="153009" y="414020"/>
                  </a:lnTo>
                  <a:lnTo>
                    <a:pt x="153009" y="421640"/>
                  </a:lnTo>
                  <a:lnTo>
                    <a:pt x="153009" y="433070"/>
                  </a:lnTo>
                  <a:lnTo>
                    <a:pt x="1386840" y="433070"/>
                  </a:lnTo>
                  <a:lnTo>
                    <a:pt x="1386840" y="421640"/>
                  </a:lnTo>
                  <a:close/>
                </a:path>
              </a:pathLst>
            </a:custGeom>
            <a:solidFill>
              <a:srgbClr val="28A9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" y="202692"/>
              <a:ext cx="2242566" cy="78714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95"/>
              </a:spcBef>
            </a:pPr>
            <a:r>
              <a:rPr dirty="0" spc="-40"/>
              <a:t>小</a:t>
            </a:r>
            <a:r>
              <a:rPr dirty="0" spc="-40"/>
              <a:t>结</a:t>
            </a:r>
            <a:r>
              <a:rPr dirty="0" spc="-40"/>
              <a:t>（</a:t>
            </a:r>
            <a:r>
              <a:rPr dirty="0" spc="-40"/>
              <a:t>续</a:t>
            </a:r>
            <a:r>
              <a:rPr dirty="0" spc="-50"/>
              <a:t>）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566724" y="1080262"/>
            <a:ext cx="6019800" cy="282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FC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600" spc="-10" b="1">
                <a:latin typeface="微软雅黑"/>
                <a:cs typeface="微软雅黑"/>
              </a:rPr>
              <a:t>段页式存储管理</a:t>
            </a:r>
            <a:endParaRPr sz="26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2095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5">
                <a:solidFill>
                  <a:srgbClr val="1286B7"/>
                </a:solidFill>
                <a:latin typeface="微软雅黑"/>
                <a:cs typeface="微软雅黑"/>
              </a:rPr>
              <a:t>段式系统的二维地址结构</a:t>
            </a:r>
            <a:endParaRPr sz="24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1440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5">
                <a:solidFill>
                  <a:srgbClr val="1286B7"/>
                </a:solidFill>
                <a:latin typeface="微软雅黑"/>
                <a:cs typeface="微软雅黑"/>
              </a:rPr>
              <a:t>段页式系统中段表、页表与主存的关系</a:t>
            </a:r>
            <a:endParaRPr sz="24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1530"/>
              </a:spcBef>
              <a:buClr>
                <a:srgbClr val="FFC000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600" b="1">
                <a:latin typeface="微软雅黑"/>
                <a:cs typeface="微软雅黑"/>
              </a:rPr>
              <a:t>Linux</a:t>
            </a:r>
            <a:r>
              <a:rPr dirty="0" sz="2600" spc="-10" b="1">
                <a:latin typeface="微软雅黑"/>
                <a:cs typeface="微软雅黑"/>
              </a:rPr>
              <a:t>的存储管理</a:t>
            </a:r>
            <a:endParaRPr sz="2600">
              <a:latin typeface="微软雅黑"/>
              <a:cs typeface="微软雅黑"/>
            </a:endParaRPr>
          </a:p>
          <a:p>
            <a:pPr lvl="1" marL="824865" indent="-356235">
              <a:lnSpc>
                <a:spcPct val="100000"/>
              </a:lnSpc>
              <a:spcBef>
                <a:spcPts val="2095"/>
              </a:spcBef>
              <a:buClr>
                <a:srgbClr val="FFC000"/>
              </a:buClr>
              <a:buFont typeface="Wingdings"/>
              <a:buChar char=""/>
              <a:tabLst>
                <a:tab pos="825500" algn="l"/>
              </a:tabLst>
            </a:pPr>
            <a:r>
              <a:rPr dirty="0" sz="2400" spc="-15">
                <a:solidFill>
                  <a:srgbClr val="1286B7"/>
                </a:solidFill>
                <a:latin typeface="微软雅黑"/>
                <a:cs typeface="微软雅黑"/>
              </a:rPr>
              <a:t>多级页表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60" y="1438655"/>
              <a:ext cx="521982" cy="6774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232" y="1438655"/>
              <a:ext cx="800862" cy="6774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996" y="1438655"/>
              <a:ext cx="1622298" cy="6774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1111" y="1438655"/>
              <a:ext cx="521982" cy="6774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9983" y="1438655"/>
              <a:ext cx="2841497" cy="6774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84" y="1438655"/>
              <a:ext cx="613410" cy="6774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360" y="2462783"/>
              <a:ext cx="919734" cy="67741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1996" y="2462783"/>
              <a:ext cx="1622298" cy="67741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360" y="3486911"/>
              <a:ext cx="919734" cy="67741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996" y="3486911"/>
              <a:ext cx="1622298" cy="67741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1111" y="3486911"/>
              <a:ext cx="521982" cy="67741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9983" y="3486911"/>
              <a:ext cx="2841497" cy="67741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84" y="3486911"/>
              <a:ext cx="613410" cy="67741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5360" y="4511040"/>
              <a:ext cx="919734" cy="67741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1996" y="4511040"/>
              <a:ext cx="2231898" cy="677418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152855" y="1367145"/>
            <a:ext cx="9704070" cy="4123690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529590" indent="-517525">
              <a:lnSpc>
                <a:spcPct val="100000"/>
              </a:lnSpc>
              <a:spcBef>
                <a:spcPts val="1255"/>
              </a:spcBef>
              <a:buAutoNum type="arabicParenBoth"/>
              <a:tabLst>
                <a:tab pos="530225" algn="l"/>
              </a:tabLst>
            </a:pPr>
            <a:r>
              <a:rPr dirty="0" sz="2400" spc="-15" b="1">
                <a:solidFill>
                  <a:srgbClr val="A40020"/>
                </a:solidFill>
                <a:latin typeface="微软雅黑"/>
                <a:cs typeface="微软雅黑"/>
              </a:rPr>
              <a:t>物理地址 (绝对地址、实地址)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155"/>
              </a:spcBef>
            </a:pPr>
            <a:r>
              <a:rPr dirty="0" sz="2400" spc="-10">
                <a:solidFill>
                  <a:srgbClr val="1F517B"/>
                </a:solidFill>
                <a:latin typeface="微软雅黑"/>
                <a:cs typeface="微软雅黑"/>
              </a:rPr>
              <a:t>物理地址是计算机主存单元的真实地址，又称为绝对地址或实地址。</a:t>
            </a:r>
            <a:endParaRPr sz="2400">
              <a:latin typeface="微软雅黑"/>
              <a:cs typeface="微软雅黑"/>
            </a:endParaRPr>
          </a:p>
          <a:p>
            <a:pPr marL="529590" indent="-517525">
              <a:lnSpc>
                <a:spcPct val="100000"/>
              </a:lnSpc>
              <a:spcBef>
                <a:spcPts val="1150"/>
              </a:spcBef>
              <a:buAutoNum type="arabicParenBoth" startAt="2"/>
              <a:tabLst>
                <a:tab pos="530225" algn="l"/>
              </a:tabLst>
            </a:pPr>
            <a:r>
              <a:rPr dirty="0" sz="2400" spc="-15" b="1">
                <a:solidFill>
                  <a:srgbClr val="A40020"/>
                </a:solidFill>
                <a:latin typeface="微软雅黑"/>
                <a:cs typeface="微软雅黑"/>
              </a:rPr>
              <a:t>主存空间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155"/>
              </a:spcBef>
            </a:pPr>
            <a:r>
              <a:rPr dirty="0" sz="2400" spc="-5">
                <a:solidFill>
                  <a:srgbClr val="1F517B"/>
                </a:solidFill>
                <a:latin typeface="微软雅黑"/>
                <a:cs typeface="微软雅黑"/>
              </a:rPr>
              <a:t>物理地址的集合所对应的空间组成了主存空间。</a:t>
            </a:r>
            <a:endParaRPr sz="2400">
              <a:latin typeface="微软雅黑"/>
              <a:cs typeface="微软雅黑"/>
            </a:endParaRPr>
          </a:p>
          <a:p>
            <a:pPr marL="529590" indent="-517525">
              <a:lnSpc>
                <a:spcPct val="100000"/>
              </a:lnSpc>
              <a:spcBef>
                <a:spcPts val="1155"/>
              </a:spcBef>
              <a:buAutoNum type="arabicParenBoth" startAt="3"/>
              <a:tabLst>
                <a:tab pos="530225" algn="l"/>
              </a:tabLst>
            </a:pP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逻辑地址 (相对地址、虚地址)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150"/>
              </a:spcBef>
            </a:pP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用户的程序地址 (指令地址或操作数地址)均为逻辑地址。</a:t>
            </a:r>
            <a:endParaRPr sz="2400">
              <a:latin typeface="微软雅黑"/>
              <a:cs typeface="微软雅黑"/>
            </a:endParaRPr>
          </a:p>
          <a:p>
            <a:pPr marL="529590" indent="-517525">
              <a:lnSpc>
                <a:spcPct val="100000"/>
              </a:lnSpc>
              <a:spcBef>
                <a:spcPts val="1155"/>
              </a:spcBef>
              <a:buAutoNum type="arabicParenBoth" startAt="4"/>
              <a:tabLst>
                <a:tab pos="530225" algn="l"/>
              </a:tabLst>
            </a:pPr>
            <a:r>
              <a:rPr dirty="0" sz="2400" spc="-10" b="1">
                <a:solidFill>
                  <a:srgbClr val="A40020"/>
                </a:solidFill>
                <a:latin typeface="微软雅黑"/>
                <a:cs typeface="微软雅黑"/>
              </a:rPr>
              <a:t>程序地址空间</a:t>
            </a:r>
            <a:endParaRPr sz="2400">
              <a:latin typeface="微软雅黑"/>
              <a:cs typeface="微软雅黑"/>
            </a:endParaRPr>
          </a:p>
          <a:p>
            <a:pPr marL="546100">
              <a:lnSpc>
                <a:spcPct val="100000"/>
              </a:lnSpc>
              <a:spcBef>
                <a:spcPts val="1150"/>
              </a:spcBef>
            </a:pPr>
            <a:r>
              <a:rPr dirty="0" sz="2400" spc="-15">
                <a:solidFill>
                  <a:srgbClr val="1F517B"/>
                </a:solidFill>
                <a:latin typeface="微软雅黑"/>
                <a:cs typeface="微软雅黑"/>
              </a:rPr>
              <a:t>用户程序所有的逻辑地址集合对应的空间。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38327" y="211836"/>
            <a:ext cx="2314575" cy="787400"/>
            <a:chOff x="338327" y="211836"/>
            <a:chExt cx="2314575" cy="787400"/>
          </a:xfrm>
        </p:grpSpPr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8327" y="211836"/>
              <a:ext cx="893826" cy="78714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047" y="211836"/>
              <a:ext cx="822197" cy="78714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140" y="211836"/>
              <a:ext cx="822197" cy="78714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5231" y="211836"/>
              <a:ext cx="1177290" cy="787145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46303" y="300990"/>
            <a:ext cx="18732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990000"/>
                </a:solidFill>
              </a:rPr>
              <a:t>1.</a:t>
            </a:r>
            <a:r>
              <a:rPr dirty="0" spc="-20">
                <a:solidFill>
                  <a:srgbClr val="990000"/>
                </a:solidFill>
              </a:rPr>
              <a:t> 几</a:t>
            </a:r>
            <a:r>
              <a:rPr dirty="0" spc="-35">
                <a:solidFill>
                  <a:srgbClr val="990000"/>
                </a:solidFill>
              </a:rPr>
              <a:t>个</a:t>
            </a:r>
            <a:r>
              <a:rPr dirty="0" spc="-35">
                <a:solidFill>
                  <a:srgbClr val="990000"/>
                </a:solidFill>
              </a:rPr>
              <a:t>概</a:t>
            </a:r>
            <a:r>
              <a:rPr dirty="0" spc="-50">
                <a:solidFill>
                  <a:srgbClr val="990000"/>
                </a:solidFill>
              </a:rPr>
              <a:t>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dc:title>第一章. 绪论</dc:title>
  <dcterms:created xsi:type="dcterms:W3CDTF">2023-02-02T13:18:17Z</dcterms:created>
  <dcterms:modified xsi:type="dcterms:W3CDTF">2023-02-02T13:18:17Z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2023-02-02T00:00:00Z</vt:filetime>
  </property>
  <property fmtid="{D5CDD505-2E9C-101B-9397-08002B2CF9AE}" pid="5" name="Producer">
    <vt:lpwstr>Microsoft® PowerPoint® 2016</vt:lpwstr>
  </property>
</Properties>
</file>